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00" r:id="rId3"/>
    <p:sldMasterId id="2147483780" r:id="rId4"/>
    <p:sldMasterId id="2147483806" r:id="rId5"/>
  </p:sldMasterIdLst>
  <p:notesMasterIdLst>
    <p:notesMasterId r:id="rId32"/>
  </p:notesMasterIdLst>
  <p:sldIdLst>
    <p:sldId id="326" r:id="rId6"/>
    <p:sldId id="257" r:id="rId7"/>
    <p:sldId id="265" r:id="rId8"/>
    <p:sldId id="267" r:id="rId9"/>
    <p:sldId id="298" r:id="rId10"/>
    <p:sldId id="269" r:id="rId11"/>
    <p:sldId id="270" r:id="rId12"/>
    <p:sldId id="294" r:id="rId13"/>
    <p:sldId id="288" r:id="rId14"/>
    <p:sldId id="274" r:id="rId15"/>
    <p:sldId id="289" r:id="rId16"/>
    <p:sldId id="327" r:id="rId17"/>
    <p:sldId id="293" r:id="rId18"/>
    <p:sldId id="273" r:id="rId19"/>
    <p:sldId id="295" r:id="rId20"/>
    <p:sldId id="291" r:id="rId21"/>
    <p:sldId id="292" r:id="rId22"/>
    <p:sldId id="328" r:id="rId23"/>
    <p:sldId id="275" r:id="rId24"/>
    <p:sldId id="329" r:id="rId25"/>
    <p:sldId id="332" r:id="rId26"/>
    <p:sldId id="330" r:id="rId27"/>
    <p:sldId id="333" r:id="rId28"/>
    <p:sldId id="331" r:id="rId29"/>
    <p:sldId id="30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006400"/>
    <a:srgbClr val="F68D00"/>
    <a:srgbClr val="00F600"/>
    <a:srgbClr val="00C800"/>
    <a:srgbClr val="009900"/>
    <a:srgbClr val="FFC679"/>
    <a:srgbClr val="C47000"/>
    <a:srgbClr val="D68B1C"/>
    <a:srgbClr val="D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9" autoAdjust="0"/>
    <p:restoredTop sz="83825" autoAdjust="0"/>
  </p:normalViewPr>
  <p:slideViewPr>
    <p:cSldViewPr>
      <p:cViewPr varScale="1">
        <p:scale>
          <a:sx n="94" d="100"/>
          <a:sy n="94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9376-45C9-47E6-B7BA-5B32DAB5157C}" type="datetimeFigureOut">
              <a:rPr lang="it-IT" smtClean="0"/>
              <a:pPr/>
              <a:t>03/08/2017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F8B4-1218-4184-9570-329D59DC3F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b="1" dirty="0" smtClean="0"/>
              <a:t>adeguatezza</a:t>
            </a:r>
            <a:r>
              <a:rPr lang="it-IT" dirty="0" smtClean="0"/>
              <a:t> dello</a:t>
            </a:r>
            <a:r>
              <a:rPr lang="it-IT" baseline="0" dirty="0" smtClean="0"/>
              <a:t> stile del cammino </a:t>
            </a:r>
            <a:r>
              <a:rPr lang="it-IT" baseline="0" dirty="0" err="1" smtClean="0"/>
              <a:t>inicial</a:t>
            </a:r>
            <a:r>
              <a:rPr lang="it-IT" baseline="0" dirty="0" smtClean="0"/>
              <a:t> può far la differenza.</a:t>
            </a:r>
          </a:p>
          <a:p>
            <a:r>
              <a:rPr lang="it-IT" baseline="0" dirty="0" smtClean="0"/>
              <a:t>La componente contenutistica, integrata con l’esperienza di vita umana, cristiana e salesiana, diventano fondamentali in questa fase del percorso.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</a:t>
            </a:r>
            <a:r>
              <a:rPr lang="it-IT" b="1" baseline="0" dirty="0" smtClean="0"/>
              <a:t>presenza</a:t>
            </a:r>
            <a:r>
              <a:rPr lang="it-IT" baseline="0" dirty="0" smtClean="0"/>
              <a:t> vicina (sia umana che spirituale) del Centro locale e dell’</a:t>
            </a:r>
            <a:r>
              <a:rPr lang="it-IT" baseline="0" dirty="0" err="1" smtClean="0"/>
              <a:t>Asociación</a:t>
            </a:r>
            <a:r>
              <a:rPr lang="it-IT" baseline="0" dirty="0" smtClean="0"/>
              <a:t>, danno inoltre all’aspirante quel sostegno prezioso durante l’itinerario di maturazione.</a:t>
            </a:r>
          </a:p>
          <a:p>
            <a:r>
              <a:rPr lang="it-IT" baseline="0" dirty="0" smtClean="0"/>
              <a:t>Non solo l’aspirante (e il formatore) ma tutti i Cooperatori devono sentirsi coinvolti spiritualmente e affidare alla preghiera la persona e il suo cammino di discernimento.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Come ho detto all’inizio, l’accompagnamento da parte dei Cooperatori (locali o provinciali) rappresenta un’opportunità per loro stessi di </a:t>
            </a:r>
            <a:r>
              <a:rPr lang="it-IT" b="1" baseline="0" dirty="0" smtClean="0"/>
              <a:t>ravvivare la propria </a:t>
            </a:r>
            <a:r>
              <a:rPr lang="it-IT" b="1" baseline="0" dirty="0" err="1" smtClean="0"/>
              <a:t>vocación</a:t>
            </a:r>
            <a:r>
              <a:rPr lang="it-IT" baseline="0" dirty="0" smtClean="0"/>
              <a:t>, la propria fede e lo spirito associativo.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55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</a:t>
            </a:r>
            <a:r>
              <a:rPr lang="it-IT" smtClean="0"/>
              <a:t>tutte</a:t>
            </a:r>
            <a:r>
              <a:rPr lang="it-IT" baseline="0" smtClean="0"/>
              <a:t> componenti del </a:t>
            </a:r>
            <a:r>
              <a:rPr lang="it-IT" b="1" baseline="0" smtClean="0"/>
              <a:t>camminare assieme </a:t>
            </a:r>
            <a:r>
              <a:rPr lang="it-IT" baseline="0" dirty="0" smtClean="0"/>
              <a:t>ad una persona, </a:t>
            </a:r>
            <a:r>
              <a:rPr lang="it-IT" baseline="0" smtClean="0"/>
              <a:t>del condividere </a:t>
            </a:r>
            <a:r>
              <a:rPr lang="it-IT" baseline="0" dirty="0" smtClean="0"/>
              <a:t>con essa un </a:t>
            </a:r>
            <a:r>
              <a:rPr lang="it-IT" baseline="0" smtClean="0"/>
              <a:t>tratto importante di </a:t>
            </a:r>
            <a:r>
              <a:rPr lang="it-IT" baseline="0" dirty="0" smtClean="0"/>
              <a:t>strada.</a:t>
            </a:r>
          </a:p>
          <a:p>
            <a:endParaRPr lang="it-IT" baseline="0" dirty="0" smtClean="0"/>
          </a:p>
          <a:p>
            <a:r>
              <a:rPr lang="it-IT" baseline="0" smtClean="0"/>
              <a:t>L’esperienza è edificante per il candidato </a:t>
            </a:r>
            <a:r>
              <a:rPr lang="it-IT" baseline="0" dirty="0" smtClean="0"/>
              <a:t>ma </a:t>
            </a:r>
            <a:r>
              <a:rPr lang="it-IT" baseline="0" smtClean="0"/>
              <a:t>lo è </a:t>
            </a:r>
            <a:r>
              <a:rPr lang="it-IT" baseline="0" dirty="0" smtClean="0"/>
              <a:t>altrettanto </a:t>
            </a:r>
            <a:r>
              <a:rPr lang="it-IT" baseline="0" smtClean="0"/>
              <a:t>per il </a:t>
            </a:r>
            <a:r>
              <a:rPr lang="it-IT" baseline="0" dirty="0" smtClean="0"/>
              <a:t>formatore</a:t>
            </a:r>
            <a:r>
              <a:rPr lang="it-IT" baseline="0" smtClean="0"/>
              <a:t>, chiamato </a:t>
            </a:r>
            <a:r>
              <a:rPr lang="it-IT" baseline="0" dirty="0" smtClean="0"/>
              <a:t>a svolgere </a:t>
            </a:r>
            <a:r>
              <a:rPr lang="it-IT" baseline="0" smtClean="0"/>
              <a:t>questo servizio con spirito di carità</a:t>
            </a:r>
            <a:r>
              <a:rPr lang="it-IT" baseline="0" dirty="0" smtClean="0"/>
              <a:t>, senza pretese </a:t>
            </a:r>
            <a:r>
              <a:rPr lang="it-IT" baseline="0" smtClean="0"/>
              <a:t>o aspettative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smtClean="0"/>
              <a:t>Essendo Cooperatore</a:t>
            </a:r>
            <a:r>
              <a:rPr lang="it-IT" baseline="0" smtClean="0"/>
              <a:t>, il </a:t>
            </a:r>
            <a:r>
              <a:rPr lang="it-IT" baseline="0" dirty="0" smtClean="0"/>
              <a:t>formatore </a:t>
            </a:r>
            <a:r>
              <a:rPr lang="it-IT" baseline="0" smtClean="0"/>
              <a:t>potrà inoltre </a:t>
            </a:r>
            <a:r>
              <a:rPr lang="it-IT" baseline="0" dirty="0" smtClean="0"/>
              <a:t>mettere a frutto le </a:t>
            </a:r>
            <a:r>
              <a:rPr lang="it-IT" baseline="0" smtClean="0"/>
              <a:t>sue </a:t>
            </a:r>
            <a:r>
              <a:rPr lang="it-IT" b="1" baseline="0" smtClean="0"/>
              <a:t>caratteristiche salesiane </a:t>
            </a:r>
            <a:r>
              <a:rPr lang="it-IT" baseline="0" smtClean="0"/>
              <a:t>dell’inventiva, intraprendenza, instancabilità</a:t>
            </a:r>
            <a:r>
              <a:rPr lang="it-IT" baseline="0" dirty="0" smtClean="0"/>
              <a:t>, ecc. </a:t>
            </a:r>
            <a:r>
              <a:rPr lang="it-IT" baseline="0" smtClean="0"/>
              <a:t>a cui dovrà attingere </a:t>
            </a:r>
            <a:r>
              <a:rPr lang="it-IT" baseline="0" dirty="0" smtClean="0"/>
              <a:t>costantemente </a:t>
            </a:r>
            <a:r>
              <a:rPr lang="it-IT" baseline="0" smtClean="0"/>
              <a:t>per accompagnare il candidato in </a:t>
            </a:r>
            <a:r>
              <a:rPr lang="it-IT" baseline="0" dirty="0" smtClean="0"/>
              <a:t>modo adeguato.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5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55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5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16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16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385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7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75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80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82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979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89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8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2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Parleremo di quelle che sono le sue </a:t>
            </a:r>
            <a:r>
              <a:rPr lang="it-IT" b="1" smtClean="0"/>
              <a:t>finalità</a:t>
            </a:r>
            <a:r>
              <a:rPr lang="it-IT" smtClean="0"/>
              <a:t> e dei criteri che deve avere una </a:t>
            </a:r>
            <a:r>
              <a:rPr lang="it-IT" b="1" smtClean="0"/>
              <a:t>propuesta</a:t>
            </a:r>
            <a:r>
              <a:rPr lang="it-IT" smtClean="0"/>
              <a:t> fatta ad un possibile aspirante.</a:t>
            </a:r>
          </a:p>
          <a:p>
            <a:endParaRPr lang="it-IT" baseline="0" smtClean="0"/>
          </a:p>
          <a:p>
            <a:r>
              <a:rPr lang="it-IT" baseline="0" smtClean="0"/>
              <a:t>Vedremo in cosa consiste un </a:t>
            </a:r>
            <a:r>
              <a:rPr lang="it-IT" b="1" baseline="0" smtClean="0"/>
              <a:t>piano formativo</a:t>
            </a:r>
            <a:r>
              <a:rPr lang="it-IT" baseline="0" smtClean="0"/>
              <a:t> e quale deve essere l’</a:t>
            </a:r>
            <a:r>
              <a:rPr lang="it-IT" b="1" baseline="0" smtClean="0"/>
              <a:t>approccio</a:t>
            </a:r>
            <a:r>
              <a:rPr lang="it-IT" baseline="0" smtClean="0"/>
              <a:t> metodologico.</a:t>
            </a:r>
          </a:p>
          <a:p>
            <a:endParaRPr lang="it-IT" baseline="0" smtClean="0"/>
          </a:p>
          <a:p>
            <a:r>
              <a:rPr lang="it-IT" baseline="0" smtClean="0"/>
              <a:t>Parleremo infine dell’importanza di un </a:t>
            </a:r>
            <a:r>
              <a:rPr lang="it-IT" b="1" baseline="0" smtClean="0"/>
              <a:t>Proyecto personal </a:t>
            </a:r>
            <a:r>
              <a:rPr lang="it-IT" baseline="0" smtClean="0"/>
              <a:t>ed alcuni aspetti legati alla </a:t>
            </a:r>
            <a:r>
              <a:rPr lang="it-IT" b="1" baseline="0" smtClean="0"/>
              <a:t>valutazione</a:t>
            </a:r>
            <a:r>
              <a:rPr lang="it-IT" baseline="0" smtClean="0"/>
              <a:t> dell’Aspirante da parte degli organismi associativi preposti.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8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1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89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1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3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0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0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2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2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2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6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01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71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52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6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86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62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26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689742"/>
            <a:ext cx="8551480" cy="916230"/>
          </a:xfrm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ormación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6260" y="222195"/>
            <a:ext cx="8551480" cy="1068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ORIENTACIONES E </a:t>
            </a:r>
            <a:r>
              <a:rPr lang="es-ES" b="1" dirty="0" smtClean="0">
                <a:solidFill>
                  <a:schemeClr val="bg1"/>
                </a:solidFill>
              </a:rPr>
              <a:t>INDICACIONES PARA </a:t>
            </a:r>
            <a:r>
              <a:rPr lang="es-ES" b="1" dirty="0">
                <a:solidFill>
                  <a:schemeClr val="bg1"/>
                </a:solidFill>
              </a:rPr>
              <a:t>LA FORMACIÓN DE LOS</a:t>
            </a:r>
          </a:p>
          <a:p>
            <a:r>
              <a:rPr lang="es-ES" b="1" dirty="0">
                <a:solidFill>
                  <a:schemeClr val="bg1"/>
                </a:solidFill>
              </a:rPr>
              <a:t>SALESIANOS COOPERADORES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71942"/>
            <a:ext cx="2077031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Metodología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/>
          <a:p>
            <a:r>
              <a:rPr lang="it-IT" dirty="0" err="1"/>
              <a:t>exigen</a:t>
            </a:r>
            <a:r>
              <a:rPr lang="it-IT" dirty="0"/>
              <a:t> al </a:t>
            </a:r>
            <a:r>
              <a:rPr lang="it-IT" dirty="0" err="1"/>
              <a:t>formador</a:t>
            </a:r>
            <a:r>
              <a:rPr lang="it-IT" dirty="0"/>
              <a:t> </a:t>
            </a:r>
            <a:r>
              <a:rPr lang="it-IT" dirty="0" smtClean="0"/>
              <a:t>un </a:t>
            </a:r>
            <a:r>
              <a:rPr lang="es-ES" dirty="0" smtClean="0"/>
              <a:t>conocimiento </a:t>
            </a:r>
            <a:r>
              <a:rPr lang="es-ES" dirty="0"/>
              <a:t>básico de las diversas dinámicas de grupo para aplicar las más adecuadas a cada situación</a:t>
            </a:r>
            <a:r>
              <a:rPr lang="es-ES" dirty="0" smtClean="0"/>
              <a:t>.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it-IT" dirty="0"/>
              <a:t>ha de ser</a:t>
            </a:r>
            <a:r>
              <a:rPr lang="it-IT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es-419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s-419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ctiva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s-419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 grupo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419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referencial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r="2233" b="30361"/>
          <a:stretch/>
        </p:blipFill>
        <p:spPr>
          <a:xfrm>
            <a:off x="4247964" y="3208561"/>
            <a:ext cx="4644516" cy="25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47664" y="374900"/>
            <a:ext cx="6994665" cy="86883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MOMENTOS Y MEDIOS PRIORITARIOS EN ESTA ETAPA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79612" y="1736812"/>
            <a:ext cx="4728908" cy="38387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acompañamiento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s-ES" dirty="0"/>
              <a:t>un camino formativo, acordando tiempos y aspectos organizativos con las personas </a:t>
            </a:r>
            <a:r>
              <a:rPr lang="es-ES" dirty="0" smtClean="0"/>
              <a:t>interesadas, para </a:t>
            </a:r>
            <a:r>
              <a:rPr lang="es-ES" dirty="0"/>
              <a:t>ayudarlas en su proceso de crecimiento personal, en el discernimiento y en su </a:t>
            </a:r>
            <a:r>
              <a:rPr lang="es-ES" dirty="0" smtClean="0"/>
              <a:t>decisión </a:t>
            </a:r>
            <a:r>
              <a:rPr lang="it-IT" dirty="0" err="1" smtClean="0"/>
              <a:t>vocacional</a:t>
            </a:r>
            <a:r>
              <a:rPr lang="it-IT" dirty="0"/>
              <a:t>.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1"/>
            <a:ext cx="3419872" cy="5503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6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86800" y="116632"/>
            <a:ext cx="7858761" cy="868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Algunas</a:t>
            </a:r>
            <a:r>
              <a:rPr lang="en-U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características</a:t>
            </a:r>
            <a:r>
              <a:rPr lang="en-U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acompañamiento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82409"/>
            <a:ext cx="5264827" cy="2963119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547664" y="944724"/>
            <a:ext cx="7344816" cy="3525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Caminar al lado del </a:t>
            </a:r>
            <a:r>
              <a:rPr lang="es-ES" dirty="0" smtClean="0"/>
              <a:t>aspirante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Saber escuchar y tener </a:t>
            </a:r>
            <a:r>
              <a:rPr lang="es-ES" dirty="0" smtClean="0"/>
              <a:t>inventiva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Implicar y </a:t>
            </a:r>
            <a:r>
              <a:rPr lang="it-IT" dirty="0" err="1" smtClean="0"/>
              <a:t>corresponsabilizar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Cultivar el sentido de pertenencia a </a:t>
            </a:r>
            <a:r>
              <a:rPr lang="es-ES" dirty="0" smtClean="0"/>
              <a:t>la Asociación</a:t>
            </a:r>
            <a:endParaRPr lang="es-E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Proponer formas de comunión y colaboración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7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Proyecto Personal de vida del Aspirante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331640" y="1340768"/>
            <a:ext cx="6719018" cy="503926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Durante el período de la formación inicial el aspirante </a:t>
            </a:r>
            <a:r>
              <a:rPr lang="es-ES" b="1" dirty="0">
                <a:solidFill>
                  <a:srgbClr val="FF0000"/>
                </a:solidFill>
              </a:rPr>
              <a:t>aprende a hacer su </a:t>
            </a:r>
            <a:r>
              <a:rPr lang="es-ES" b="1" i="1" dirty="0">
                <a:solidFill>
                  <a:srgbClr val="FF0000"/>
                </a:solidFill>
              </a:rPr>
              <a:t>proyecto personal </a:t>
            </a:r>
            <a:r>
              <a:rPr lang="es-ES" dirty="0"/>
              <a:t>y a </a:t>
            </a:r>
            <a:r>
              <a:rPr lang="es-ES" dirty="0" smtClean="0"/>
              <a:t>sentir la </a:t>
            </a:r>
            <a:r>
              <a:rPr lang="es-ES" dirty="0"/>
              <a:t>necesidad de actualizarlo a lo largo de la vida; el ir practicándolo gradualmente le ayudará a </a:t>
            </a:r>
            <a:r>
              <a:rPr lang="es-ES" dirty="0" smtClean="0"/>
              <a:t>perfilar más </a:t>
            </a:r>
            <a:r>
              <a:rPr lang="es-ES" dirty="0"/>
              <a:t>su camino y a vivir la identidad evangélica salesiana en el lugar, en la situación y en el </a:t>
            </a:r>
            <a:r>
              <a:rPr lang="es-ES" dirty="0" smtClean="0"/>
              <a:t>tiempo específico </a:t>
            </a:r>
            <a:r>
              <a:rPr lang="es-ES" dirty="0"/>
              <a:t>de su progreso vocacional.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4282000"/>
            <a:ext cx="3525772" cy="2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63688" y="152636"/>
            <a:ext cx="6719018" cy="868839"/>
          </a:xfrm>
        </p:spPr>
        <p:txBody>
          <a:bodyPr/>
          <a:lstStyle/>
          <a:p>
            <a:r>
              <a:rPr lang="en-U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PROGRAMACIÓN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223628" y="1014469"/>
            <a:ext cx="7632848" cy="111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formación inicial 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</a:t>
            </a:r>
            <a:r>
              <a:rPr lang="es-E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proceso abierto y continuado que pasa, de ordinario, por tres momentos distintos</a:t>
            </a:r>
            <a:r>
              <a:rPr lang="es-E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es-ES" sz="32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13" y="2132856"/>
            <a:ext cx="3802240" cy="2952328"/>
          </a:xfrm>
          <a:prstGeom prst="snip2DiagRect">
            <a:avLst>
              <a:gd name="adj1" fmla="val 0"/>
              <a:gd name="adj2" fmla="val 2333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1655676" y="5321909"/>
            <a:ext cx="6804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iniciación, profundización y decisión.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Estos tres momentos se entienden conforme a criterios de flexibilidad,</a:t>
            </a:r>
          </a:p>
          <a:p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respetando los ritmos de crecimiento de cada uno: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4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19018" cy="868839"/>
          </a:xfrm>
        </p:spPr>
        <p:txBody>
          <a:bodyPr/>
          <a:lstStyle/>
          <a:p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Iniciación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4850412" cy="2168419"/>
          </a:xfrm>
          <a:prstGeom prst="rect">
            <a:avLst/>
          </a:prstGeom>
          <a:gradFill>
            <a:gsLst>
              <a:gs pos="3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187624" y="1138425"/>
            <a:ext cx="7488832" cy="503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Durante el momento de iniciación se pretende un acercamiento al proyecto de vida de los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Salesianos Cooperadores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Fundamentalmente se efectuará a través de una presentación de esta vocación particular y de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 aproximación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la figura de Don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Bosco.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Durante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 fase se tratarán algunos temas básicos de formación humana y cristiana, que sirvan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paraclarificar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elementos imprescindibles y avanzar por el camino de maduración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6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r>
              <a:rPr lang="en-US" dirty="0" err="1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Profundización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3514711"/>
          </a:xfrm>
        </p:spPr>
        <p:txBody>
          <a:bodyPr/>
          <a:lstStyle/>
          <a:p>
            <a:r>
              <a:rPr lang="es-ES" dirty="0"/>
              <a:t>En este segundo momento se profundizará la vocación del Salesiano Cooperador mediante el </a:t>
            </a:r>
            <a:r>
              <a:rPr lang="es-ES" dirty="0" smtClean="0"/>
              <a:t>conocimiento y </a:t>
            </a:r>
            <a:r>
              <a:rPr lang="es-ES" dirty="0"/>
              <a:t>la asimilación del </a:t>
            </a:r>
            <a:r>
              <a:rPr lang="es-ES" b="1" i="1" dirty="0">
                <a:solidFill>
                  <a:srgbClr val="FF0000"/>
                </a:solidFill>
              </a:rPr>
              <a:t>Proyecto de Vida </a:t>
            </a:r>
            <a:r>
              <a:rPr lang="es-ES" b="1" dirty="0">
                <a:solidFill>
                  <a:srgbClr val="FF0000"/>
                </a:solidFill>
              </a:rPr>
              <a:t>Apostólica</a:t>
            </a:r>
            <a:r>
              <a:rPr lang="es-ES" dirty="0"/>
              <a:t>, que ha de suscitar una respuesta de </a:t>
            </a:r>
            <a:r>
              <a:rPr lang="es-ES" dirty="0" smtClean="0"/>
              <a:t>maduración progresiva </a:t>
            </a:r>
            <a:r>
              <a:rPr lang="es-ES" dirty="0"/>
              <a:t>de las motivaciones y de las opciones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6" y="3983267"/>
            <a:ext cx="5599483" cy="2861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4659746"/>
            <a:ext cx="2914567" cy="21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r>
              <a:rPr lang="en-US" dirty="0" err="1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Decisión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12" y="4367817"/>
            <a:ext cx="4031940" cy="2481193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295636" y="1196753"/>
            <a:ext cx="6817140" cy="3528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objetivo del tercer momento consiste en avanzar hacia una acogida seria y consciente de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vocación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Salesiano Cooperador.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un tiempo de síntesis y de discernimiento vital, respecto al proyecto de vida trazado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4400940"/>
            <a:ext cx="3219928" cy="24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r>
              <a:rPr lang="en-US" dirty="0" err="1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Decisión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772816"/>
            <a:ext cx="3181406" cy="4241874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295636" y="1196752"/>
            <a:ext cx="3996444" cy="50045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 fase es particularmente conveniente programar contenidos y experiencias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significativas que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ayuden al aspirante a realizar la Promesa Apostólica que marca el ingreso en la Asociación.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7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95319" y="18864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en la Asociación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367644" y="1844824"/>
            <a:ext cx="3780420" cy="36364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Acerca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la vocación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El aspirante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 de dar señales de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 verdadera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vocación </a:t>
            </a:r>
            <a:endParaRPr lang="es-E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ha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descubrir en sí mismo la belleza del carisma de Don Bosco y la alegría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llegar </a:t>
            </a: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ser un «salesiano externo», en el mundo y en la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Iglesia...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spcBef>
                <a:spcPts val="0"/>
              </a:spcBef>
              <a:buClr>
                <a:srgbClr val="EE7D00"/>
              </a:buClr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32412" r="1075" b="46819"/>
          <a:stretch/>
        </p:blipFill>
        <p:spPr>
          <a:xfrm>
            <a:off x="1880223" y="5727218"/>
            <a:ext cx="5300613" cy="10201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489481" cy="46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70008"/>
            <a:ext cx="8229600" cy="395640"/>
          </a:xfrm>
        </p:spPr>
        <p:txBody>
          <a:bodyPr>
            <a:normAutofit fontScale="90000"/>
          </a:bodyPr>
          <a:lstStyle/>
          <a:p>
            <a:r>
              <a:rPr lang="en-US" smtClean="0"/>
              <a:t>Objetivo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" y="1665648"/>
            <a:ext cx="9144000" cy="261175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60" y="4455114"/>
            <a:ext cx="8516433" cy="215085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EE7D00"/>
              </a:buClr>
            </a:pPr>
            <a:r>
              <a:rPr lang="es-419" sz="1800" dirty="0" smtClean="0"/>
              <a:t>Poner en practica el contenido del cap. III </a:t>
            </a:r>
            <a:endParaRPr lang="it-IT" sz="1800" dirty="0"/>
          </a:p>
          <a:p>
            <a:pPr>
              <a:spcAft>
                <a:spcPts val="600"/>
              </a:spcAft>
              <a:buClr>
                <a:srgbClr val="EE7D00"/>
              </a:buClr>
            </a:pPr>
            <a:r>
              <a:rPr lang="es-ES" sz="1800" dirty="0" smtClean="0"/>
              <a:t>Elaboración </a:t>
            </a:r>
            <a:r>
              <a:rPr lang="es-ES" sz="1800" dirty="0"/>
              <a:t>de las </a:t>
            </a:r>
            <a:r>
              <a:rPr lang="es-ES" sz="1800" dirty="0" smtClean="0"/>
              <a:t>Directrices generales para </a:t>
            </a:r>
            <a:r>
              <a:rPr lang="es-ES" sz="1800" dirty="0"/>
              <a:t>las </a:t>
            </a:r>
            <a:r>
              <a:rPr lang="es-ES" sz="1800" dirty="0" smtClean="0"/>
              <a:t>Provincias</a:t>
            </a:r>
            <a:endParaRPr lang="it-IT" sz="1800" dirty="0" smtClean="0"/>
          </a:p>
          <a:p>
            <a:pPr>
              <a:spcAft>
                <a:spcPts val="600"/>
              </a:spcAft>
              <a:buClr>
                <a:srgbClr val="EE7D00"/>
              </a:buClr>
            </a:pPr>
            <a:r>
              <a:rPr lang="es-419" sz="1800" dirty="0" smtClean="0"/>
              <a:t>Estimular a los consejos Provinciales a organizar una buena planificación para la formación</a:t>
            </a:r>
            <a:endParaRPr lang="it-IT" sz="1800" dirty="0" smtClean="0"/>
          </a:p>
          <a:p>
            <a:pPr>
              <a:spcAft>
                <a:spcPts val="600"/>
              </a:spcAft>
              <a:buClr>
                <a:srgbClr val="EE7D00"/>
              </a:buClr>
            </a:pPr>
            <a:r>
              <a:rPr lang="it-IT" sz="1800" dirty="0" smtClean="0"/>
              <a:t>Motivar a cada Salesiano </a:t>
            </a:r>
            <a:r>
              <a:rPr lang="it-IT" sz="1800" dirty="0" err="1" smtClean="0"/>
              <a:t>Cooperador</a:t>
            </a:r>
            <a:r>
              <a:rPr lang="it-IT" sz="1800" dirty="0" smtClean="0"/>
              <a:t> a la </a:t>
            </a:r>
            <a:r>
              <a:rPr lang="it-IT" sz="1800" dirty="0" err="1" smtClean="0"/>
              <a:t>necesidad</a:t>
            </a:r>
            <a:r>
              <a:rPr lang="it-IT" sz="1800" dirty="0" smtClean="0"/>
              <a:t> de </a:t>
            </a:r>
            <a:r>
              <a:rPr lang="it-IT" sz="1800" dirty="0"/>
              <a:t>una </a:t>
            </a:r>
            <a:r>
              <a:rPr lang="it-IT" sz="1800" dirty="0" smtClean="0"/>
              <a:t>seria y constante </a:t>
            </a:r>
            <a:r>
              <a:rPr lang="it-IT" sz="1800" dirty="0" err="1" smtClean="0"/>
              <a:t>formación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EE7D00"/>
                </a:solidFill>
              </a:rPr>
              <a:t>continua</a:t>
            </a:r>
            <a:endParaRPr lang="it-IT" sz="1800" dirty="0">
              <a:solidFill>
                <a:srgbClr val="EE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6"/>
            <a:ext cx="3779912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11660" y="18864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b="1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la Asociación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403648" y="1058627"/>
            <a:ext cx="3816424" cy="52506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Acerca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camino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recorrido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asuma como una oportunidad el plan de formación </a:t>
            </a:r>
            <a:r>
              <a:rPr lang="es-ES" sz="2400" dirty="0" smtClean="0"/>
              <a:t>inicial;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desarrolle gradualmente un sentido de corresponsabilidad y de </a:t>
            </a:r>
            <a:r>
              <a:rPr lang="es-ES" sz="2400" dirty="0" smtClean="0"/>
              <a:t>pertenencia;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it-IT" sz="2400" dirty="0" err="1"/>
              <a:t>madure</a:t>
            </a:r>
            <a:r>
              <a:rPr lang="it-IT" sz="2400" dirty="0"/>
              <a:t> </a:t>
            </a:r>
            <a:r>
              <a:rPr lang="it-IT" sz="2400" dirty="0" err="1"/>
              <a:t>progresivamente</a:t>
            </a:r>
            <a:r>
              <a:rPr lang="it-IT" sz="2400" dirty="0"/>
              <a:t> la </a:t>
            </a:r>
            <a:r>
              <a:rPr lang="it-IT" sz="2400" dirty="0" err="1"/>
              <a:t>conciencia</a:t>
            </a:r>
            <a:r>
              <a:rPr lang="it-IT" sz="2400" dirty="0"/>
              <a:t> de formar parte de la </a:t>
            </a:r>
            <a:r>
              <a:rPr lang="it-IT" sz="2400" dirty="0" err="1"/>
              <a:t>Familia</a:t>
            </a:r>
            <a:r>
              <a:rPr lang="it-IT" sz="2400" dirty="0"/>
              <a:t> </a:t>
            </a:r>
            <a:r>
              <a:rPr lang="it-IT" sz="2400" dirty="0" smtClean="0"/>
              <a:t>Salesiana;</a:t>
            </a:r>
          </a:p>
        </p:txBody>
      </p:sp>
    </p:spTree>
    <p:extLst>
      <p:ext uri="{BB962C8B-B14F-4D97-AF65-F5344CB8AC3E}">
        <p14:creationId xmlns:p14="http://schemas.microsoft.com/office/powerpoint/2010/main" val="15802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43608" y="944724"/>
            <a:ext cx="4306398" cy="6336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Acerca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camino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recorrido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sea </a:t>
            </a:r>
            <a:r>
              <a:rPr lang="es-ES" dirty="0"/>
              <a:t>consciente de estar en un camino de crecimiento </a:t>
            </a:r>
            <a:r>
              <a:rPr lang="es-ES" dirty="0" smtClean="0"/>
              <a:t>continuo;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es-ES" dirty="0"/>
              <a:t>manifieste gradualmente en la vida de oración personal y </a:t>
            </a:r>
            <a:r>
              <a:rPr lang="es-ES" dirty="0" smtClean="0"/>
              <a:t>comunitaria;</a:t>
            </a:r>
          </a:p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ü"/>
            </a:pPr>
            <a:r>
              <a:rPr lang="es-ES" dirty="0"/>
              <a:t>esté cristianamente comprometido en su profesión, en su familia y en tareas de apostolado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318"/>
            <a:ext cx="3779912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83668" y="18864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b="1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la Asociación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0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en la Asociación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/>
          <a:stretch/>
        </p:blipFill>
        <p:spPr>
          <a:xfrm>
            <a:off x="4783015" y="1226534"/>
            <a:ext cx="4173164" cy="5248275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79612" y="1340768"/>
            <a:ext cx="3708412" cy="534467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Referentes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las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motivaciones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r>
              <a:rPr lang="it-IT" dirty="0"/>
              <a:t>de </a:t>
            </a:r>
            <a:r>
              <a:rPr lang="it-IT" dirty="0" err="1"/>
              <a:t>motivos</a:t>
            </a:r>
            <a:r>
              <a:rPr lang="it-IT" dirty="0"/>
              <a:t> </a:t>
            </a:r>
            <a:r>
              <a:rPr lang="it-IT" dirty="0" err="1"/>
              <a:t>personales</a:t>
            </a:r>
            <a:r>
              <a:rPr lang="it-IT" dirty="0"/>
              <a:t> pero no «</a:t>
            </a:r>
            <a:r>
              <a:rPr lang="it-IT" i="1" dirty="0" smtClean="0"/>
              <a:t>ego </a:t>
            </a:r>
            <a:r>
              <a:rPr lang="it-IT" i="1" dirty="0" err="1" smtClean="0"/>
              <a:t>centrados</a:t>
            </a:r>
            <a:r>
              <a:rPr lang="it-IT" dirty="0"/>
              <a:t>»;</a:t>
            </a:r>
          </a:p>
          <a:p>
            <a:r>
              <a:rPr lang="es-ES" dirty="0" smtClean="0"/>
              <a:t>de </a:t>
            </a:r>
            <a:r>
              <a:rPr lang="es-ES" dirty="0"/>
              <a:t>una decisión libre y consciente;</a:t>
            </a:r>
          </a:p>
          <a:p>
            <a:r>
              <a:rPr lang="es-ES" dirty="0" smtClean="0"/>
              <a:t>de </a:t>
            </a:r>
            <a:r>
              <a:rPr lang="es-ES" dirty="0"/>
              <a:t>razones maduradas personalmente y críticamente depuradas, gracias a la acción del </a:t>
            </a:r>
            <a:r>
              <a:rPr lang="es-ES" dirty="0" smtClean="0"/>
              <a:t>Espíritu, por </a:t>
            </a:r>
            <a:r>
              <a:rPr lang="es-ES" dirty="0"/>
              <a:t>medio del discernimiento personal y del grupo o del Centro</a:t>
            </a:r>
            <a:r>
              <a:rPr lang="es-ES" dirty="0" smtClean="0"/>
              <a:t>;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2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en la Asociación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331640" y="1016732"/>
            <a:ext cx="3384376" cy="55245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EE7D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Referentes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las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motivaciones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r>
              <a:rPr lang="es-ES" dirty="0" smtClean="0"/>
              <a:t>El </a:t>
            </a:r>
            <a:r>
              <a:rPr lang="es-ES" dirty="0"/>
              <a:t>deseo de un generoso don de sí;</a:t>
            </a:r>
          </a:p>
          <a:p>
            <a:r>
              <a:rPr lang="es-ES" dirty="0" smtClean="0"/>
              <a:t>en </a:t>
            </a:r>
            <a:r>
              <a:rPr lang="es-ES" dirty="0"/>
              <a:t>sintonía con la vocación del Cooperador;</a:t>
            </a:r>
          </a:p>
          <a:p>
            <a:r>
              <a:rPr lang="es-ES" dirty="0" smtClean="0"/>
              <a:t>la </a:t>
            </a:r>
            <a:r>
              <a:rPr lang="es-ES" dirty="0"/>
              <a:t>alegría de querer pertenecer a la Familia Salesiana.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16732"/>
            <a:ext cx="400373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3652585"/>
            <a:ext cx="4320480" cy="323619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6889149" cy="86883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</a:t>
            </a:r>
            <a:r>
              <a:rPr lang="es-ES" dirty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ingresar en la Asociación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461086" y="1196752"/>
            <a:ext cx="7308812" cy="2470595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toca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responsable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verdaera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vocación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presencia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salesianos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disponibilidad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vivir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don 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sí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32412" r="1075" b="46819"/>
          <a:stretch/>
        </p:blipFill>
        <p:spPr>
          <a:xfrm>
            <a:off x="1799692" y="5697252"/>
            <a:ext cx="5760640" cy="8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090" y="4470565"/>
            <a:ext cx="1908212" cy="2183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ECECE4"/>
              </a:clrFrom>
              <a:clrTo>
                <a:srgbClr val="ECEC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999146"/>
            <a:ext cx="4997048" cy="3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294" y="620688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TRABAJO EN GRUPO: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5535" y="2024844"/>
            <a:ext cx="8392929" cy="4123035"/>
          </a:xfrm>
          <a:solidFill>
            <a:schemeClr val="lt1">
              <a:alpha val="7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Clr>
                <a:srgbClr val="EE7D00"/>
              </a:buClr>
              <a:buNone/>
            </a:pPr>
            <a:r>
              <a:rPr lang="es-ES" b="1" dirty="0">
                <a:solidFill>
                  <a:srgbClr val="006400"/>
                </a:solidFill>
              </a:rPr>
              <a:t>Para un mejor crecimiento en la organización de la formación inicial:</a:t>
            </a: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 smtClean="0">
                <a:solidFill>
                  <a:srgbClr val="006400"/>
                </a:solidFill>
              </a:rPr>
              <a:t>1.En </a:t>
            </a:r>
            <a:r>
              <a:rPr lang="es-ES" b="1" dirty="0">
                <a:solidFill>
                  <a:srgbClr val="006400"/>
                </a:solidFill>
              </a:rPr>
              <a:t>qué modo el consejo Provincial tiene que guiar, acompañar la formación inicial en los Centros Locales</a:t>
            </a:r>
            <a:r>
              <a:rPr lang="es-ES" b="1" dirty="0" smtClean="0">
                <a:solidFill>
                  <a:srgbClr val="006400"/>
                </a:solidFill>
              </a:rPr>
              <a:t>?</a:t>
            </a:r>
          </a:p>
          <a:p>
            <a:pPr marL="0" indent="0">
              <a:buClr>
                <a:srgbClr val="EE7D00"/>
              </a:buClr>
              <a:buNone/>
            </a:pPr>
            <a:endParaRPr lang="es-ES" b="1" dirty="0">
              <a:solidFill>
                <a:srgbClr val="006400"/>
              </a:solidFill>
            </a:endParaRP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 smtClean="0">
                <a:solidFill>
                  <a:srgbClr val="006400"/>
                </a:solidFill>
              </a:rPr>
              <a:t>2.Como </a:t>
            </a:r>
            <a:r>
              <a:rPr lang="es-ES" b="1" dirty="0">
                <a:solidFill>
                  <a:srgbClr val="006400"/>
                </a:solidFill>
              </a:rPr>
              <a:t>impulsar en el aspirante Salesiano Cooperador el sentido de pertenencia y la corresponsabilidad asociativa</a:t>
            </a:r>
            <a:r>
              <a:rPr lang="es-ES" b="1" dirty="0" smtClean="0">
                <a:solidFill>
                  <a:srgbClr val="006400"/>
                </a:solidFill>
              </a:rPr>
              <a:t>?</a:t>
            </a:r>
          </a:p>
          <a:p>
            <a:pPr marL="0" indent="0">
              <a:buClr>
                <a:srgbClr val="EE7D00"/>
              </a:buClr>
              <a:buNone/>
            </a:pPr>
            <a:endParaRPr lang="es-ES" b="1" dirty="0">
              <a:solidFill>
                <a:srgbClr val="006400"/>
              </a:solidFill>
            </a:endParaRP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 smtClean="0">
                <a:solidFill>
                  <a:srgbClr val="006400"/>
                </a:solidFill>
              </a:rPr>
              <a:t>3.Imaginémosnos </a:t>
            </a:r>
            <a:r>
              <a:rPr lang="es-ES" b="1" dirty="0">
                <a:solidFill>
                  <a:srgbClr val="006400"/>
                </a:solidFill>
              </a:rPr>
              <a:t>las </a:t>
            </a:r>
            <a:r>
              <a:rPr lang="es-ES" b="1" dirty="0" smtClean="0">
                <a:solidFill>
                  <a:srgbClr val="006400"/>
                </a:solidFill>
              </a:rPr>
              <a:t>Líneas </a:t>
            </a:r>
            <a:r>
              <a:rPr lang="es-ES" b="1" dirty="0">
                <a:solidFill>
                  <a:srgbClr val="006400"/>
                </a:solidFill>
              </a:rPr>
              <a:t>de la Formación Inicial para toda la Región a la luz de las Lineas Orientadoras de la Formación de la Asociación y elaboremos una primera propuesta:</a:t>
            </a:r>
          </a:p>
          <a:p>
            <a:pPr>
              <a:buClr>
                <a:srgbClr val="EE7D00"/>
              </a:buClr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006400"/>
                </a:solidFill>
              </a:rPr>
              <a:t>Cuales </a:t>
            </a:r>
            <a:r>
              <a:rPr lang="es-ES" b="1" dirty="0">
                <a:solidFill>
                  <a:srgbClr val="006400"/>
                </a:solidFill>
              </a:rPr>
              <a:t>líneas serían prioritarias para la Región?</a:t>
            </a:r>
          </a:p>
          <a:p>
            <a:pPr>
              <a:buClr>
                <a:srgbClr val="EE7D00"/>
              </a:buClr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006400"/>
                </a:solidFill>
              </a:rPr>
              <a:t>Indica </a:t>
            </a:r>
            <a:r>
              <a:rPr lang="es-ES" b="1" dirty="0">
                <a:solidFill>
                  <a:srgbClr val="006400"/>
                </a:solidFill>
              </a:rPr>
              <a:t>los criterios que se tienen que tener en cuenta para la entrada de los Aspirantes en la Región</a:t>
            </a:r>
          </a:p>
          <a:p>
            <a:pPr>
              <a:buClr>
                <a:srgbClr val="EE7D00"/>
              </a:buClr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006400"/>
                </a:solidFill>
              </a:rPr>
              <a:t>Enumera </a:t>
            </a:r>
            <a:r>
              <a:rPr lang="es-ES" b="1" dirty="0">
                <a:solidFill>
                  <a:srgbClr val="006400"/>
                </a:solidFill>
              </a:rPr>
              <a:t>en los núcleos fundamentales  de la formación inicial los contenidos que no pueden faltar  en la Programación (Anexo 1)</a:t>
            </a:r>
          </a:p>
          <a:p>
            <a:pPr marL="0" indent="0">
              <a:buClr>
                <a:srgbClr val="EE7D00"/>
              </a:buClr>
              <a:buNone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4267051" cy="797033"/>
          </a:xfrm>
        </p:spPr>
        <p:txBody>
          <a:bodyPr>
            <a:noAutofit/>
          </a:bodyPr>
          <a:lstStyle/>
          <a:p>
            <a:pPr algn="r"/>
            <a:r>
              <a:rPr lang="en-US" sz="6000" smtClean="0"/>
              <a:t>FORM</a:t>
            </a:r>
            <a:endParaRPr lang="en-US" sz="6000">
              <a:solidFill>
                <a:srgbClr val="EE7D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2911" y="1844824"/>
            <a:ext cx="4114800" cy="797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EE7D00"/>
                </a:solidFill>
              </a:rPr>
              <a:t>ACIÓN</a:t>
            </a:r>
            <a:endParaRPr lang="en-US" sz="6000" dirty="0">
              <a:solidFill>
                <a:srgbClr val="EE7D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572000" y="2749869"/>
            <a:ext cx="0" cy="1116124"/>
          </a:xfrm>
          <a:prstGeom prst="line">
            <a:avLst/>
          </a:prstGeom>
          <a:ln w="63500">
            <a:solidFill>
              <a:srgbClr val="EE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/>
          <p:cNvGrpSpPr/>
          <p:nvPr/>
        </p:nvGrpSpPr>
        <p:grpSpPr>
          <a:xfrm>
            <a:off x="359532" y="2896358"/>
            <a:ext cx="8424936" cy="864096"/>
            <a:chOff x="359532" y="3071433"/>
            <a:chExt cx="8424936" cy="86409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687093" y="3071433"/>
              <a:ext cx="4097375" cy="864096"/>
            </a:xfrm>
            <a:prstGeom prst="rect">
              <a:avLst/>
            </a:prstGeom>
            <a:gradFill flip="none" rotWithShape="1">
              <a:gsLst>
                <a:gs pos="39000">
                  <a:srgbClr val="D68B1C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sz="500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PERMANENTE</a:t>
              </a:r>
            </a:p>
            <a:p>
              <a:endParaRPr lang="en-US" smtClean="0"/>
            </a:p>
            <a:p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59532" y="3071433"/>
              <a:ext cx="4097375" cy="864096"/>
            </a:xfrm>
            <a:prstGeom prst="rect">
              <a:avLst/>
            </a:prstGeom>
            <a:gradFill flip="none" rotWithShape="1">
              <a:gsLst>
                <a:gs pos="39000">
                  <a:srgbClr val="D68B1C"/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itchFamily="34" charset="0"/>
                <a:buNone/>
              </a:pPr>
              <a:r>
                <a:rPr lang="it-IT" sz="5000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INICIAL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840995" y="3865993"/>
            <a:ext cx="3459197" cy="1063731"/>
            <a:chOff x="2840995" y="4041068"/>
            <a:chExt cx="3459197" cy="106373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95" y="4041068"/>
              <a:ext cx="1063731" cy="1063731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461" y="4041068"/>
              <a:ext cx="1063731" cy="1063731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0" y="5018121"/>
            <a:ext cx="9144000" cy="153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sz="6000" smtClean="0"/>
              <a:t>requieren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EE7D00"/>
                </a:solidFill>
              </a:rPr>
              <a:t>PROYECTO </a:t>
            </a:r>
            <a:r>
              <a:rPr lang="en-US" sz="6000" dirty="0" smtClean="0"/>
              <a:t>y</a:t>
            </a:r>
            <a:r>
              <a:rPr lang="en-US" sz="6000" dirty="0" smtClean="0">
                <a:solidFill>
                  <a:srgbClr val="EE7D00"/>
                </a:solidFill>
              </a:rPr>
              <a:t> EVALUACIÓN</a:t>
            </a:r>
            <a:endParaRPr lang="en-US" sz="6000" dirty="0">
              <a:solidFill>
                <a:srgbClr val="EE7D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539788" y="659735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946059"/>
            <a:ext cx="7772400" cy="85920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FF"/>
                </a:solidFill>
              </a:rPr>
              <a:t>Form</a:t>
            </a:r>
            <a:r>
              <a:rPr lang="en-US" sz="4800" dirty="0" err="1" smtClean="0"/>
              <a:t>ación</a:t>
            </a:r>
            <a:r>
              <a:rPr lang="en-US" sz="4800" dirty="0" smtClean="0"/>
              <a:t> </a:t>
            </a:r>
            <a:r>
              <a:rPr lang="en-US" sz="4800" dirty="0" err="1" smtClean="0"/>
              <a:t>inicial</a:t>
            </a:r>
            <a:endParaRPr lang="en-US" sz="48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Formación inicial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736921"/>
            <a:ext cx="4680520" cy="312108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EE7D00"/>
              </a:buClr>
            </a:pPr>
            <a:r>
              <a:rPr lang="it-IT" dirty="0" err="1" smtClean="0"/>
              <a:t>Finalidad</a:t>
            </a:r>
            <a:r>
              <a:rPr lang="it-IT" dirty="0" smtClean="0"/>
              <a:t> de la </a:t>
            </a:r>
            <a:r>
              <a:rPr lang="it-IT" dirty="0" err="1" smtClean="0"/>
              <a:t>formación</a:t>
            </a:r>
            <a:r>
              <a:rPr lang="it-IT" dirty="0" smtClean="0"/>
              <a:t> </a:t>
            </a:r>
            <a:r>
              <a:rPr lang="it-IT" dirty="0" err="1" smtClean="0"/>
              <a:t>inicial</a:t>
            </a:r>
            <a:endParaRPr lang="it-IT" dirty="0"/>
          </a:p>
          <a:p>
            <a:pPr>
              <a:buClr>
                <a:srgbClr val="EE7D00"/>
              </a:buClr>
            </a:pPr>
            <a:r>
              <a:rPr lang="it-IT" dirty="0" err="1" smtClean="0"/>
              <a:t>Criterios</a:t>
            </a:r>
            <a:r>
              <a:rPr lang="it-IT" dirty="0" smtClean="0"/>
              <a:t> </a:t>
            </a:r>
            <a:r>
              <a:rPr lang="it-IT" dirty="0" smtClean="0"/>
              <a:t>para presentar </a:t>
            </a:r>
            <a:r>
              <a:rPr lang="it-IT" dirty="0" smtClean="0"/>
              <a:t>la </a:t>
            </a:r>
            <a:r>
              <a:rPr lang="it-IT" dirty="0" err="1" smtClean="0"/>
              <a:t>propuesta</a:t>
            </a:r>
            <a:endParaRPr lang="it-IT" dirty="0"/>
          </a:p>
          <a:p>
            <a:pPr>
              <a:buClr>
                <a:srgbClr val="EE7D00"/>
              </a:buClr>
            </a:pPr>
            <a:r>
              <a:rPr lang="it-IT" dirty="0" err="1" smtClean="0"/>
              <a:t>Programación</a:t>
            </a:r>
            <a:endParaRPr lang="it-IT" dirty="0"/>
          </a:p>
          <a:p>
            <a:pPr>
              <a:buClr>
                <a:srgbClr val="EE7D00"/>
              </a:buClr>
            </a:pPr>
            <a:r>
              <a:rPr lang="it-IT" dirty="0" err="1" smtClean="0"/>
              <a:t>Metodología</a:t>
            </a:r>
            <a:r>
              <a:rPr lang="it-IT" dirty="0" smtClean="0"/>
              <a:t> de la </a:t>
            </a:r>
            <a:r>
              <a:rPr lang="it-IT" dirty="0" err="1" smtClean="0"/>
              <a:t>formación</a:t>
            </a:r>
            <a:endParaRPr lang="it-IT" dirty="0" smtClean="0"/>
          </a:p>
          <a:p>
            <a:pPr>
              <a:buClr>
                <a:srgbClr val="EE7D00"/>
              </a:buClr>
            </a:pPr>
            <a:r>
              <a:rPr lang="es-419" dirty="0" smtClean="0"/>
              <a:t>Acompañamiento</a:t>
            </a:r>
            <a:endParaRPr lang="it-IT" dirty="0" smtClean="0"/>
          </a:p>
          <a:p>
            <a:pPr>
              <a:buClr>
                <a:srgbClr val="EE7D00"/>
              </a:buClr>
            </a:pPr>
            <a:r>
              <a:rPr lang="it-IT" dirty="0" err="1" smtClean="0"/>
              <a:t>Proyecto</a:t>
            </a:r>
            <a:r>
              <a:rPr lang="it-IT" dirty="0" smtClean="0"/>
              <a:t> </a:t>
            </a:r>
            <a:r>
              <a:rPr lang="it-IT" dirty="0" smtClean="0"/>
              <a:t>personal</a:t>
            </a:r>
            <a:endParaRPr lang="it-IT" dirty="0"/>
          </a:p>
          <a:p>
            <a:pPr>
              <a:buClr>
                <a:srgbClr val="EE7D00"/>
              </a:buClr>
            </a:pPr>
            <a:r>
              <a:rPr lang="it-IT" dirty="0" err="1" smtClean="0"/>
              <a:t>Criterios</a:t>
            </a:r>
            <a:r>
              <a:rPr lang="it-IT" dirty="0" smtClean="0"/>
              <a:t> para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ingreso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en la </a:t>
            </a:r>
            <a:r>
              <a:rPr lang="it-IT" dirty="0" err="1" smtClean="0"/>
              <a:t>Asociación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Finalidad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formación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inicial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223628" y="1138425"/>
            <a:ext cx="7596844" cy="50392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finalidad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formación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inicial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ayudar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acompañar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Aspirantes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discernir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madurar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semilla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propia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vocación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formativo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necesario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un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habilitado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aunque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son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respetados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contenidos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PVA.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53036"/>
            <a:ext cx="4271934" cy="2850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12247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3899"/>
          <a:stretch/>
        </p:blipFill>
        <p:spPr>
          <a:xfrm>
            <a:off x="6084168" y="2132856"/>
            <a:ext cx="2930876" cy="406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223628" y="1155175"/>
            <a:ext cx="6719018" cy="3838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s-E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ristianos católicos de </a:t>
            </a:r>
            <a:r>
              <a:rPr lang="es-E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cualquier condición cultural y 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</a:t>
            </a:r>
            <a:r>
              <a:rPr lang="en-U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Significa que hay criterios que necesariamente deben ser respetados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Sentir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Dios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Padre;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desear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encontrarse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 Jesús;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vivir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intimidad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 el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Espíritu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Santo;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sentirse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llamado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salvar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jóvenes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55676" y="5062087"/>
            <a:ext cx="5216053" cy="1404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72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basta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exista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simple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relación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amistad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entre el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formador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a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quien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 le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hace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dirty="0" err="1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solidFill>
                  <a:srgbClr val="D68B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07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367644" y="1138425"/>
            <a:ext cx="7380820" cy="503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Incluso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sabiendo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abraza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cada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creyente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particularmente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indicada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a: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cristianos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interesados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mundo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juvenil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jóvenes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MJS;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alumnos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/ ex-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alumnos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salesianas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simpatizantes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Don Bosco;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colaboradores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catequistas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…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4087225"/>
            <a:ext cx="5256076" cy="27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814486"/>
            <a:ext cx="4579611" cy="304168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83668" y="152636"/>
            <a:ext cx="6719018" cy="868839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solidFill>
                <a:srgbClr val="EE7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6200000">
            <a:off x="-2796374" y="2859144"/>
            <a:ext cx="6483102" cy="7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FF"/>
                </a:solidFill>
              </a:rPr>
              <a:t>Formación</a:t>
            </a:r>
            <a:r>
              <a:rPr lang="en-US" sz="2800" smtClean="0">
                <a:solidFill>
                  <a:srgbClr val="FF9E1D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inicial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223628" y="836712"/>
            <a:ext cx="7596844" cy="365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cuanto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necesariamente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personal;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abierta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Espíritu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Santo;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deja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libre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la persona de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escojer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permite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motivaciones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dispone a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docilidad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un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camino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viene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compartida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otros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miembros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Centro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Salesiana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1478</Words>
  <Application>Microsoft Office PowerPoint</Application>
  <PresentationFormat>Presentazione su schermo (4:3)</PresentationFormat>
  <Paragraphs>208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Office Theme</vt:lpstr>
      <vt:lpstr>3_Office Theme</vt:lpstr>
      <vt:lpstr>4_Office Theme</vt:lpstr>
      <vt:lpstr>8_Office Theme</vt:lpstr>
      <vt:lpstr>2_Office Theme</vt:lpstr>
      <vt:lpstr>Las fases de la Formación</vt:lpstr>
      <vt:lpstr>Objetivo</vt:lpstr>
      <vt:lpstr>FORM</vt:lpstr>
      <vt:lpstr>Formación inicial</vt:lpstr>
      <vt:lpstr>Formación inicial</vt:lpstr>
      <vt:lpstr>Finalidad de la formación inicial</vt:lpstr>
      <vt:lpstr>Criterios de la propuesta </vt:lpstr>
      <vt:lpstr>Criterios de la propuesta </vt:lpstr>
      <vt:lpstr>Criterios de la propuesta </vt:lpstr>
      <vt:lpstr>Metodología de la formación</vt:lpstr>
      <vt:lpstr>MOMENTOS Y MEDIOS PRIORITARIOS EN ESTA ETAPA</vt:lpstr>
      <vt:lpstr>Algunas características del acompañamiento</vt:lpstr>
      <vt:lpstr>El Proyecto Personal de vida del Aspirante</vt:lpstr>
      <vt:lpstr>PROGRAMACIÓN</vt:lpstr>
      <vt:lpstr>1. Iniciación</vt:lpstr>
      <vt:lpstr>Profundización</vt:lpstr>
      <vt:lpstr>Decisión</vt:lpstr>
      <vt:lpstr>Decisión</vt:lpstr>
      <vt:lpstr>Criterios para ingresar en la Asociación</vt:lpstr>
      <vt:lpstr>Criterios para ingresar en la Asociación</vt:lpstr>
      <vt:lpstr>Criterios para ingresar en la Asociación</vt:lpstr>
      <vt:lpstr>Criterios para ingresar en la Asociación</vt:lpstr>
      <vt:lpstr>Criterios para ingresar en la Asociación</vt:lpstr>
      <vt:lpstr>Criterios para ingresar en la Asociación</vt:lpstr>
      <vt:lpstr>Presentazione standard di PowerPoint</vt:lpstr>
      <vt:lpstr>TRABAJO EN GRUPO: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Pc-Leslye</cp:lastModifiedBy>
  <cp:revision>273</cp:revision>
  <dcterms:created xsi:type="dcterms:W3CDTF">2013-08-21T19:17:07Z</dcterms:created>
  <dcterms:modified xsi:type="dcterms:W3CDTF">2017-08-03T12:51:04Z</dcterms:modified>
</cp:coreProperties>
</file>