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3" r:id="rId2"/>
    <p:sldMasterId id="2147483793" r:id="rId3"/>
  </p:sldMasterIdLst>
  <p:notesMasterIdLst>
    <p:notesMasterId r:id="rId22"/>
  </p:notesMasterIdLst>
  <p:sldIdLst>
    <p:sldId id="276" r:id="rId4"/>
    <p:sldId id="265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09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00"/>
    <a:srgbClr val="F68D00"/>
    <a:srgbClr val="A45600"/>
    <a:srgbClr val="C47000"/>
    <a:srgbClr val="00F600"/>
    <a:srgbClr val="006400"/>
    <a:srgbClr val="009900"/>
    <a:srgbClr val="FFC679"/>
    <a:srgbClr val="FF9E1D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9" autoAdjust="0"/>
    <p:restoredTop sz="83825" autoAdjust="0"/>
  </p:normalViewPr>
  <p:slideViewPr>
    <p:cSldViewPr>
      <p:cViewPr varScale="1">
        <p:scale>
          <a:sx n="94" d="100"/>
          <a:sy n="94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0C3E7-D2B7-4E53-A89E-9D1E728B685A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1DF55BB-993F-4017-8CB2-708FFF08B5ED}">
      <dgm:prSet phldrT="[Testo]" custT="1"/>
      <dgm:spPr>
        <a:gradFill rotWithShape="0">
          <a:gsLst>
            <a:gs pos="0">
              <a:srgbClr val="C47000"/>
            </a:gs>
            <a:gs pos="80000">
              <a:srgbClr val="FF9E1D"/>
            </a:gs>
            <a:gs pos="100000">
              <a:srgbClr val="FFC679"/>
            </a:gs>
          </a:gsLst>
        </a:gradFill>
      </dgm:spPr>
      <dgm:t>
        <a:bodyPr/>
        <a:lstStyle/>
        <a:p>
          <a:r>
            <a:rPr lang="it-IT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C</a:t>
          </a:r>
          <a:endParaRPr lang="it-IT" sz="6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23CA76F3-36FA-467D-9CAE-E003AD93473A}" type="parTrans" cxnId="{CF6BE100-EF42-4F8C-BA3A-71B321EFCF0A}">
      <dgm:prSet/>
      <dgm:spPr/>
      <dgm:t>
        <a:bodyPr/>
        <a:lstStyle/>
        <a:p>
          <a:endParaRPr lang="it-IT"/>
        </a:p>
      </dgm:t>
    </dgm:pt>
    <dgm:pt modelId="{544A5B38-8E0F-4BE2-AF3B-8DB749C7302C}" type="sibTrans" cxnId="{CF6BE100-EF42-4F8C-BA3A-71B321EFCF0A}">
      <dgm:prSet/>
      <dgm:spPr>
        <a:gradFill rotWithShape="0">
          <a:gsLst>
            <a:gs pos="0">
              <a:srgbClr val="C47000"/>
            </a:gs>
            <a:gs pos="80000">
              <a:srgbClr val="F68D00"/>
            </a:gs>
            <a:gs pos="100000">
              <a:srgbClr val="FFC679"/>
            </a:gs>
          </a:gsLst>
        </a:gradFill>
      </dgm:spPr>
      <dgm:t>
        <a:bodyPr/>
        <a:lstStyle/>
        <a:p>
          <a:endParaRPr lang="it-IT"/>
        </a:p>
      </dgm:t>
    </dgm:pt>
    <dgm:pt modelId="{0518673F-65E2-4903-92E5-8FCDD31B1FB0}">
      <dgm:prSet phldrT="[Testo]" custT="1"/>
      <dgm:spPr>
        <a:gradFill rotWithShape="0">
          <a:gsLst>
            <a:gs pos="0">
              <a:srgbClr val="BAA10E"/>
            </a:gs>
            <a:gs pos="80000">
              <a:srgbClr val="E9CA11"/>
            </a:gs>
            <a:gs pos="100000">
              <a:srgbClr val="F3DE5F"/>
            </a:gs>
          </a:gsLst>
        </a:gradFill>
      </dgm:spPr>
      <dgm:t>
        <a:bodyPr/>
        <a:lstStyle/>
        <a:p>
          <a:r>
            <a:rPr lang="it-IT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S</a:t>
          </a:r>
          <a:endParaRPr lang="it-IT" sz="6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4A6FC714-115F-4483-A8AC-C91B5DE6DBFC}" type="parTrans" cxnId="{0F1F8624-7195-493E-9FE5-B1B2BF93076E}">
      <dgm:prSet/>
      <dgm:spPr/>
      <dgm:t>
        <a:bodyPr/>
        <a:lstStyle/>
        <a:p>
          <a:endParaRPr lang="it-IT"/>
        </a:p>
      </dgm:t>
    </dgm:pt>
    <dgm:pt modelId="{4FD1EF29-88A2-4935-AB91-8110ABAB37EC}" type="sibTrans" cxnId="{0F1F8624-7195-493E-9FE5-B1B2BF93076E}">
      <dgm:prSet/>
      <dgm:spPr>
        <a:gradFill rotWithShape="0">
          <a:gsLst>
            <a:gs pos="0">
              <a:srgbClr val="BAA10E"/>
            </a:gs>
            <a:gs pos="80000">
              <a:srgbClr val="E9CA11"/>
            </a:gs>
            <a:gs pos="100000">
              <a:srgbClr val="F3DE5F"/>
            </a:gs>
          </a:gsLst>
        </a:gradFill>
      </dgm:spPr>
      <dgm:t>
        <a:bodyPr/>
        <a:lstStyle/>
        <a:p>
          <a:endParaRPr lang="it-IT"/>
        </a:p>
      </dgm:t>
    </dgm:pt>
    <dgm:pt modelId="{F10A63BF-15C4-485D-8D62-86BEC6F4CC7C}">
      <dgm:prSet phldrT="[Testo]" custT="1"/>
      <dgm:spPr>
        <a:gradFill rotWithShape="0">
          <a:gsLst>
            <a:gs pos="0">
              <a:srgbClr val="006400"/>
            </a:gs>
            <a:gs pos="80000">
              <a:srgbClr val="00C800"/>
            </a:gs>
            <a:gs pos="100000">
              <a:srgbClr val="00F600"/>
            </a:gs>
          </a:gsLst>
        </a:gradFill>
      </dgm:spPr>
      <dgm:t>
        <a:bodyPr/>
        <a:lstStyle/>
        <a:p>
          <a:r>
            <a:rPr lang="es-419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H</a:t>
          </a:r>
          <a:endParaRPr lang="it-IT" sz="6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ABFA0F8A-0127-49E8-A010-E548EB217D3E}" type="sibTrans" cxnId="{0BE5DB8E-4310-4C5D-AA88-6410FA114741}">
      <dgm:prSet/>
      <dgm:spPr>
        <a:gradFill rotWithShape="0">
          <a:gsLst>
            <a:gs pos="0">
              <a:srgbClr val="006400"/>
            </a:gs>
            <a:gs pos="80000">
              <a:srgbClr val="00C800"/>
            </a:gs>
            <a:gs pos="100000">
              <a:srgbClr val="00F600"/>
            </a:gs>
          </a:gsLst>
        </a:gradFill>
      </dgm:spPr>
      <dgm:t>
        <a:bodyPr/>
        <a:lstStyle/>
        <a:p>
          <a:endParaRPr lang="it-IT"/>
        </a:p>
      </dgm:t>
    </dgm:pt>
    <dgm:pt modelId="{F8270413-F308-4832-BA21-299A4A625F4B}" type="parTrans" cxnId="{0BE5DB8E-4310-4C5D-AA88-6410FA114741}">
      <dgm:prSet/>
      <dgm:spPr/>
      <dgm:t>
        <a:bodyPr/>
        <a:lstStyle/>
        <a:p>
          <a:endParaRPr lang="it-IT"/>
        </a:p>
      </dgm:t>
    </dgm:pt>
    <dgm:pt modelId="{12F8FEB3-8B5A-4113-B5FF-2D82C6CF5CE1}" type="pres">
      <dgm:prSet presAssocID="{23E0C3E7-D2B7-4E53-A89E-9D1E728B685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0A31432-04ED-4F14-A97F-9F9626784E73}" type="pres">
      <dgm:prSet presAssocID="{F10A63BF-15C4-485D-8D62-86BEC6F4CC7C}" presName="gear1" presStyleLbl="node1" presStyleIdx="0" presStyleCnt="3" custScaleX="95773" custScaleY="92769" custLinFactNeighborX="-5527" custLinFactNeighborY="-8498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830F35-4B56-4EF7-8560-9233C19E8AFD}" type="pres">
      <dgm:prSet presAssocID="{F10A63BF-15C4-485D-8D62-86BEC6F4CC7C}" presName="gear1srcNode" presStyleLbl="node1" presStyleIdx="0" presStyleCnt="3"/>
      <dgm:spPr/>
      <dgm:t>
        <a:bodyPr/>
        <a:lstStyle/>
        <a:p>
          <a:endParaRPr lang="it-IT"/>
        </a:p>
      </dgm:t>
    </dgm:pt>
    <dgm:pt modelId="{F0623B20-EE81-4054-9E68-2F9D980DB279}" type="pres">
      <dgm:prSet presAssocID="{F10A63BF-15C4-485D-8D62-86BEC6F4CC7C}" presName="gear1dstNode" presStyleLbl="node1" presStyleIdx="0" presStyleCnt="3"/>
      <dgm:spPr/>
      <dgm:t>
        <a:bodyPr/>
        <a:lstStyle/>
        <a:p>
          <a:endParaRPr lang="it-IT"/>
        </a:p>
      </dgm:t>
    </dgm:pt>
    <dgm:pt modelId="{803FDD78-6F62-4D7D-9797-7D084D769662}" type="pres">
      <dgm:prSet presAssocID="{C1DF55BB-993F-4017-8CB2-708FFF08B5ED}" presName="gear2" presStyleLbl="node1" presStyleIdx="1" presStyleCnt="3" custAng="0" custLinFactNeighborX="8068" custLinFactNeighborY="739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608FCF-90D1-4443-9685-9707CD8A0022}" type="pres">
      <dgm:prSet presAssocID="{C1DF55BB-993F-4017-8CB2-708FFF08B5ED}" presName="gear2srcNode" presStyleLbl="node1" presStyleIdx="1" presStyleCnt="3"/>
      <dgm:spPr/>
      <dgm:t>
        <a:bodyPr/>
        <a:lstStyle/>
        <a:p>
          <a:endParaRPr lang="it-IT"/>
        </a:p>
      </dgm:t>
    </dgm:pt>
    <dgm:pt modelId="{D9BAC184-5BE3-4F5C-A74B-4E303727E923}" type="pres">
      <dgm:prSet presAssocID="{C1DF55BB-993F-4017-8CB2-708FFF08B5ED}" presName="gear2dstNode" presStyleLbl="node1" presStyleIdx="1" presStyleCnt="3"/>
      <dgm:spPr/>
      <dgm:t>
        <a:bodyPr/>
        <a:lstStyle/>
        <a:p>
          <a:endParaRPr lang="it-IT"/>
        </a:p>
      </dgm:t>
    </dgm:pt>
    <dgm:pt modelId="{796A1D37-3AAA-44F2-9C28-770AEA9FD9F7}" type="pres">
      <dgm:prSet presAssocID="{0518673F-65E2-4903-92E5-8FCDD31B1FB0}" presName="gear3" presStyleLbl="node1" presStyleIdx="2" presStyleCnt="3" custAng="21538581" custLinFactY="8023" custLinFactNeighborX="24797" custLinFactNeighborY="100000"/>
      <dgm:spPr/>
      <dgm:t>
        <a:bodyPr/>
        <a:lstStyle/>
        <a:p>
          <a:endParaRPr lang="it-IT"/>
        </a:p>
      </dgm:t>
    </dgm:pt>
    <dgm:pt modelId="{52CEBADC-F766-4040-A53B-ECF9D820B83A}" type="pres">
      <dgm:prSet presAssocID="{0518673F-65E2-4903-92E5-8FCDD31B1FB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FEA465-F905-4C41-8F83-8EE8CD8F4681}" type="pres">
      <dgm:prSet presAssocID="{0518673F-65E2-4903-92E5-8FCDD31B1FB0}" presName="gear3srcNode" presStyleLbl="node1" presStyleIdx="2" presStyleCnt="3"/>
      <dgm:spPr/>
      <dgm:t>
        <a:bodyPr/>
        <a:lstStyle/>
        <a:p>
          <a:endParaRPr lang="it-IT"/>
        </a:p>
      </dgm:t>
    </dgm:pt>
    <dgm:pt modelId="{8D97AA8F-067B-4DBE-AA77-57E2BAD3412F}" type="pres">
      <dgm:prSet presAssocID="{0518673F-65E2-4903-92E5-8FCDD31B1FB0}" presName="gear3dstNode" presStyleLbl="node1" presStyleIdx="2" presStyleCnt="3"/>
      <dgm:spPr/>
      <dgm:t>
        <a:bodyPr/>
        <a:lstStyle/>
        <a:p>
          <a:endParaRPr lang="it-IT"/>
        </a:p>
      </dgm:t>
    </dgm:pt>
    <dgm:pt modelId="{48A49AA6-9DE0-4C81-8930-3E3F0211610F}" type="pres">
      <dgm:prSet presAssocID="{ABFA0F8A-0127-49E8-A010-E548EB217D3E}" presName="connector1" presStyleLbl="sibTrans2D1" presStyleIdx="0" presStyleCnt="3" custAng="16716911" custScaleX="96742" custScaleY="106100" custLinFactNeighborX="-9435" custLinFactNeighborY="-67457"/>
      <dgm:spPr/>
      <dgm:t>
        <a:bodyPr/>
        <a:lstStyle/>
        <a:p>
          <a:endParaRPr lang="it-IT"/>
        </a:p>
      </dgm:t>
    </dgm:pt>
    <dgm:pt modelId="{CAC346AA-26E2-40CE-9675-7D3D46F36818}" type="pres">
      <dgm:prSet presAssocID="{544A5B38-8E0F-4BE2-AF3B-8DB749C7302C}" presName="connector2" presStyleLbl="sibTrans2D1" presStyleIdx="1" presStyleCnt="3" custAng="334959" custLinFactNeighborX="4256" custLinFactNeighborY="10925"/>
      <dgm:spPr/>
      <dgm:t>
        <a:bodyPr/>
        <a:lstStyle/>
        <a:p>
          <a:endParaRPr lang="it-IT"/>
        </a:p>
      </dgm:t>
    </dgm:pt>
    <dgm:pt modelId="{1E27D920-56FA-4035-93D3-B261319FD6F5}" type="pres">
      <dgm:prSet presAssocID="{4FD1EF29-88A2-4935-AB91-8110ABAB37EC}" presName="connector3" presStyleLbl="sibTrans2D1" presStyleIdx="2" presStyleCnt="3" custAng="10178461" custScaleX="115863" custScaleY="117227" custLinFactNeighborX="17223" custLinFactNeighborY="94807"/>
      <dgm:spPr/>
      <dgm:t>
        <a:bodyPr/>
        <a:lstStyle/>
        <a:p>
          <a:endParaRPr lang="it-IT"/>
        </a:p>
      </dgm:t>
    </dgm:pt>
  </dgm:ptLst>
  <dgm:cxnLst>
    <dgm:cxn modelId="{950C59CD-A779-4ED1-8E25-F17AB886B9B8}" type="presOf" srcId="{544A5B38-8E0F-4BE2-AF3B-8DB749C7302C}" destId="{CAC346AA-26E2-40CE-9675-7D3D46F36818}" srcOrd="0" destOrd="0" presId="urn:microsoft.com/office/officeart/2005/8/layout/gear1"/>
    <dgm:cxn modelId="{4DB83018-8D14-4B58-B22A-278EF811996B}" type="presOf" srcId="{F10A63BF-15C4-485D-8D62-86BEC6F4CC7C}" destId="{F0623B20-EE81-4054-9E68-2F9D980DB279}" srcOrd="2" destOrd="0" presId="urn:microsoft.com/office/officeart/2005/8/layout/gear1"/>
    <dgm:cxn modelId="{D508CA94-8DB9-4B27-A49C-7D929A61118C}" type="presOf" srcId="{0518673F-65E2-4903-92E5-8FCDD31B1FB0}" destId="{52CEBADC-F766-4040-A53B-ECF9D820B83A}" srcOrd="1" destOrd="0" presId="urn:microsoft.com/office/officeart/2005/8/layout/gear1"/>
    <dgm:cxn modelId="{D122AA79-D4B6-4A4F-88EC-DF4B569C6561}" type="presOf" srcId="{F10A63BF-15C4-485D-8D62-86BEC6F4CC7C}" destId="{F0A31432-04ED-4F14-A97F-9F9626784E73}" srcOrd="0" destOrd="0" presId="urn:microsoft.com/office/officeart/2005/8/layout/gear1"/>
    <dgm:cxn modelId="{CC7071AC-CCFD-4413-A291-8E4C211FCF4F}" type="presOf" srcId="{F10A63BF-15C4-485D-8D62-86BEC6F4CC7C}" destId="{07830F35-4B56-4EF7-8560-9233C19E8AFD}" srcOrd="1" destOrd="0" presId="urn:microsoft.com/office/officeart/2005/8/layout/gear1"/>
    <dgm:cxn modelId="{0BE5DB8E-4310-4C5D-AA88-6410FA114741}" srcId="{23E0C3E7-D2B7-4E53-A89E-9D1E728B685A}" destId="{F10A63BF-15C4-485D-8D62-86BEC6F4CC7C}" srcOrd="0" destOrd="0" parTransId="{F8270413-F308-4832-BA21-299A4A625F4B}" sibTransId="{ABFA0F8A-0127-49E8-A010-E548EB217D3E}"/>
    <dgm:cxn modelId="{EB0A7094-BD6E-45C8-B72B-F7BCABB5CB69}" type="presOf" srcId="{C1DF55BB-993F-4017-8CB2-708FFF08B5ED}" destId="{2A608FCF-90D1-4443-9685-9707CD8A0022}" srcOrd="1" destOrd="0" presId="urn:microsoft.com/office/officeart/2005/8/layout/gear1"/>
    <dgm:cxn modelId="{F4ECBA73-BCA2-48F4-B057-0AB4897634F2}" type="presOf" srcId="{0518673F-65E2-4903-92E5-8FCDD31B1FB0}" destId="{796A1D37-3AAA-44F2-9C28-770AEA9FD9F7}" srcOrd="0" destOrd="0" presId="urn:microsoft.com/office/officeart/2005/8/layout/gear1"/>
    <dgm:cxn modelId="{4869C30C-1BC5-4BC8-B25D-B21C6EEA1E03}" type="presOf" srcId="{23E0C3E7-D2B7-4E53-A89E-9D1E728B685A}" destId="{12F8FEB3-8B5A-4113-B5FF-2D82C6CF5CE1}" srcOrd="0" destOrd="0" presId="urn:microsoft.com/office/officeart/2005/8/layout/gear1"/>
    <dgm:cxn modelId="{F756F4D3-FA9F-4B22-ACEF-BC927326010F}" type="presOf" srcId="{C1DF55BB-993F-4017-8CB2-708FFF08B5ED}" destId="{D9BAC184-5BE3-4F5C-A74B-4E303727E923}" srcOrd="2" destOrd="0" presId="urn:microsoft.com/office/officeart/2005/8/layout/gear1"/>
    <dgm:cxn modelId="{8D97E10C-F5B8-4769-8749-4B657F86844B}" type="presOf" srcId="{0518673F-65E2-4903-92E5-8FCDD31B1FB0}" destId="{8D97AA8F-067B-4DBE-AA77-57E2BAD3412F}" srcOrd="3" destOrd="0" presId="urn:microsoft.com/office/officeart/2005/8/layout/gear1"/>
    <dgm:cxn modelId="{54A529FC-46EA-4420-A0B4-3AE3C5CDA2B7}" type="presOf" srcId="{C1DF55BB-993F-4017-8CB2-708FFF08B5ED}" destId="{803FDD78-6F62-4D7D-9797-7D084D769662}" srcOrd="0" destOrd="0" presId="urn:microsoft.com/office/officeart/2005/8/layout/gear1"/>
    <dgm:cxn modelId="{0F1F8624-7195-493E-9FE5-B1B2BF93076E}" srcId="{23E0C3E7-D2B7-4E53-A89E-9D1E728B685A}" destId="{0518673F-65E2-4903-92E5-8FCDD31B1FB0}" srcOrd="2" destOrd="0" parTransId="{4A6FC714-115F-4483-A8AC-C91B5DE6DBFC}" sibTransId="{4FD1EF29-88A2-4935-AB91-8110ABAB37EC}"/>
    <dgm:cxn modelId="{0B886529-BA39-45EC-993D-FFC19119F552}" type="presOf" srcId="{4FD1EF29-88A2-4935-AB91-8110ABAB37EC}" destId="{1E27D920-56FA-4035-93D3-B261319FD6F5}" srcOrd="0" destOrd="0" presId="urn:microsoft.com/office/officeart/2005/8/layout/gear1"/>
    <dgm:cxn modelId="{82DD278F-99AC-4443-848A-BBAACFDD7C07}" type="presOf" srcId="{0518673F-65E2-4903-92E5-8FCDD31B1FB0}" destId="{43FEA465-F905-4C41-8F83-8EE8CD8F4681}" srcOrd="2" destOrd="0" presId="urn:microsoft.com/office/officeart/2005/8/layout/gear1"/>
    <dgm:cxn modelId="{CF6BE100-EF42-4F8C-BA3A-71B321EFCF0A}" srcId="{23E0C3E7-D2B7-4E53-A89E-9D1E728B685A}" destId="{C1DF55BB-993F-4017-8CB2-708FFF08B5ED}" srcOrd="1" destOrd="0" parTransId="{23CA76F3-36FA-467D-9CAE-E003AD93473A}" sibTransId="{544A5B38-8E0F-4BE2-AF3B-8DB749C7302C}"/>
    <dgm:cxn modelId="{C3AC6EE7-0B93-4EF5-9B5A-46FC309C373D}" type="presOf" srcId="{ABFA0F8A-0127-49E8-A010-E548EB217D3E}" destId="{48A49AA6-9DE0-4C81-8930-3E3F0211610F}" srcOrd="0" destOrd="0" presId="urn:microsoft.com/office/officeart/2005/8/layout/gear1"/>
    <dgm:cxn modelId="{B3FBA9A8-2AE2-4967-B39C-EAE727C6A315}" type="presParOf" srcId="{12F8FEB3-8B5A-4113-B5FF-2D82C6CF5CE1}" destId="{F0A31432-04ED-4F14-A97F-9F9626784E73}" srcOrd="0" destOrd="0" presId="urn:microsoft.com/office/officeart/2005/8/layout/gear1"/>
    <dgm:cxn modelId="{D6274666-8DDE-4154-9113-FC147B2C4946}" type="presParOf" srcId="{12F8FEB3-8B5A-4113-B5FF-2D82C6CF5CE1}" destId="{07830F35-4B56-4EF7-8560-9233C19E8AFD}" srcOrd="1" destOrd="0" presId="urn:microsoft.com/office/officeart/2005/8/layout/gear1"/>
    <dgm:cxn modelId="{76BBC42F-AA8E-4406-83EC-8407695C16B6}" type="presParOf" srcId="{12F8FEB3-8B5A-4113-B5FF-2D82C6CF5CE1}" destId="{F0623B20-EE81-4054-9E68-2F9D980DB279}" srcOrd="2" destOrd="0" presId="urn:microsoft.com/office/officeart/2005/8/layout/gear1"/>
    <dgm:cxn modelId="{FA53ECF7-9AF2-4B51-87B8-DC0B3CE50D68}" type="presParOf" srcId="{12F8FEB3-8B5A-4113-B5FF-2D82C6CF5CE1}" destId="{803FDD78-6F62-4D7D-9797-7D084D769662}" srcOrd="3" destOrd="0" presId="urn:microsoft.com/office/officeart/2005/8/layout/gear1"/>
    <dgm:cxn modelId="{6131128F-EA38-424D-9468-901BCB823BBB}" type="presParOf" srcId="{12F8FEB3-8B5A-4113-B5FF-2D82C6CF5CE1}" destId="{2A608FCF-90D1-4443-9685-9707CD8A0022}" srcOrd="4" destOrd="0" presId="urn:microsoft.com/office/officeart/2005/8/layout/gear1"/>
    <dgm:cxn modelId="{7357DB9D-ACAB-4DB3-B2A3-DDE187E2CD80}" type="presParOf" srcId="{12F8FEB3-8B5A-4113-B5FF-2D82C6CF5CE1}" destId="{D9BAC184-5BE3-4F5C-A74B-4E303727E923}" srcOrd="5" destOrd="0" presId="urn:microsoft.com/office/officeart/2005/8/layout/gear1"/>
    <dgm:cxn modelId="{E45BB1A7-7D90-42A0-9B42-C67C7BFC2665}" type="presParOf" srcId="{12F8FEB3-8B5A-4113-B5FF-2D82C6CF5CE1}" destId="{796A1D37-3AAA-44F2-9C28-770AEA9FD9F7}" srcOrd="6" destOrd="0" presId="urn:microsoft.com/office/officeart/2005/8/layout/gear1"/>
    <dgm:cxn modelId="{9910CEC9-DFB1-4D31-B8A5-AC6D2C46141A}" type="presParOf" srcId="{12F8FEB3-8B5A-4113-B5FF-2D82C6CF5CE1}" destId="{52CEBADC-F766-4040-A53B-ECF9D820B83A}" srcOrd="7" destOrd="0" presId="urn:microsoft.com/office/officeart/2005/8/layout/gear1"/>
    <dgm:cxn modelId="{981D97C8-D011-42FC-8166-5B6B2CA2342D}" type="presParOf" srcId="{12F8FEB3-8B5A-4113-B5FF-2D82C6CF5CE1}" destId="{43FEA465-F905-4C41-8F83-8EE8CD8F4681}" srcOrd="8" destOrd="0" presId="urn:microsoft.com/office/officeart/2005/8/layout/gear1"/>
    <dgm:cxn modelId="{9FF68EEF-B78A-448D-AA69-6300982F5BC5}" type="presParOf" srcId="{12F8FEB3-8B5A-4113-B5FF-2D82C6CF5CE1}" destId="{8D97AA8F-067B-4DBE-AA77-57E2BAD3412F}" srcOrd="9" destOrd="0" presId="urn:microsoft.com/office/officeart/2005/8/layout/gear1"/>
    <dgm:cxn modelId="{3C225C85-E586-4CF1-B2EF-8685ADB0037D}" type="presParOf" srcId="{12F8FEB3-8B5A-4113-B5FF-2D82C6CF5CE1}" destId="{48A49AA6-9DE0-4C81-8930-3E3F0211610F}" srcOrd="10" destOrd="0" presId="urn:microsoft.com/office/officeart/2005/8/layout/gear1"/>
    <dgm:cxn modelId="{8FB6D9FA-D61E-4031-88D7-066252D51E92}" type="presParOf" srcId="{12F8FEB3-8B5A-4113-B5FF-2D82C6CF5CE1}" destId="{CAC346AA-26E2-40CE-9675-7D3D46F36818}" srcOrd="11" destOrd="0" presId="urn:microsoft.com/office/officeart/2005/8/layout/gear1"/>
    <dgm:cxn modelId="{33EBB40D-E3DB-42DA-BF50-FA88F88258CE}" type="presParOf" srcId="{12F8FEB3-8B5A-4113-B5FF-2D82C6CF5CE1}" destId="{1E27D920-56FA-4035-93D3-B261319FD6F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31432-04ED-4F14-A97F-9F9626784E73}">
      <dsp:nvSpPr>
        <dsp:cNvPr id="0" name=""/>
        <dsp:cNvSpPr/>
      </dsp:nvSpPr>
      <dsp:spPr>
        <a:xfrm>
          <a:off x="2717738" y="53993"/>
          <a:ext cx="2197783" cy="2222806"/>
        </a:xfrm>
        <a:prstGeom prst="gear9">
          <a:avLst/>
        </a:prstGeom>
        <a:gradFill rotWithShape="0">
          <a:gsLst>
            <a:gs pos="0">
              <a:srgbClr val="006400"/>
            </a:gs>
            <a:gs pos="80000">
              <a:srgbClr val="00C800"/>
            </a:gs>
            <a:gs pos="100000">
              <a:srgbClr val="00F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6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H</a:t>
          </a:r>
          <a:endParaRPr lang="it-IT" sz="6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>
        <a:off x="3159590" y="573012"/>
        <a:ext cx="1314079" cy="1145784"/>
      </dsp:txXfrm>
    </dsp:sp>
    <dsp:sp modelId="{803FDD78-6F62-4D7D-9797-7D084D769662}">
      <dsp:nvSpPr>
        <dsp:cNvPr id="0" name=""/>
        <dsp:cNvSpPr/>
      </dsp:nvSpPr>
      <dsp:spPr>
        <a:xfrm>
          <a:off x="1542588" y="1566167"/>
          <a:ext cx="1742593" cy="1742593"/>
        </a:xfrm>
        <a:prstGeom prst="gear6">
          <a:avLst/>
        </a:prstGeom>
        <a:gradFill rotWithShape="0">
          <a:gsLst>
            <a:gs pos="0">
              <a:srgbClr val="C47000"/>
            </a:gs>
            <a:gs pos="80000">
              <a:srgbClr val="FF9E1D"/>
            </a:gs>
            <a:gs pos="100000">
              <a:srgbClr val="FFC67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C</a:t>
          </a:r>
          <a:endParaRPr lang="it-IT" sz="6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>
        <a:off x="1981291" y="2007522"/>
        <a:ext cx="865187" cy="859883"/>
      </dsp:txXfrm>
    </dsp:sp>
    <dsp:sp modelId="{796A1D37-3AAA-44F2-9C28-770AEA9FD9F7}">
      <dsp:nvSpPr>
        <dsp:cNvPr id="0" name=""/>
        <dsp:cNvSpPr/>
      </dsp:nvSpPr>
      <dsp:spPr>
        <a:xfrm rot="20638581">
          <a:off x="2896559" y="2476080"/>
          <a:ext cx="1707386" cy="1707386"/>
        </a:xfrm>
        <a:prstGeom prst="gear6">
          <a:avLst/>
        </a:prstGeom>
        <a:gradFill rotWithShape="0">
          <a:gsLst>
            <a:gs pos="0">
              <a:srgbClr val="BAA10E"/>
            </a:gs>
            <a:gs pos="80000">
              <a:srgbClr val="E9CA11"/>
            </a:gs>
            <a:gs pos="100000">
              <a:srgbClr val="F3DE5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S</a:t>
          </a:r>
          <a:endParaRPr lang="it-IT" sz="6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 rot="900000">
        <a:off x="3271038" y="2850560"/>
        <a:ext cx="958426" cy="958426"/>
      </dsp:txXfrm>
    </dsp:sp>
    <dsp:sp modelId="{48A49AA6-9DE0-4C81-8930-3E3F0211610F}">
      <dsp:nvSpPr>
        <dsp:cNvPr id="0" name=""/>
        <dsp:cNvSpPr/>
      </dsp:nvSpPr>
      <dsp:spPr>
        <a:xfrm rot="16716911">
          <a:off x="2374203" y="-521267"/>
          <a:ext cx="2967043" cy="3254049"/>
        </a:xfrm>
        <a:prstGeom prst="circularArrow">
          <a:avLst>
            <a:gd name="adj1" fmla="val 4687"/>
            <a:gd name="adj2" fmla="val 299029"/>
            <a:gd name="adj3" fmla="val 2519950"/>
            <a:gd name="adj4" fmla="val 15853147"/>
            <a:gd name="adj5" fmla="val 5469"/>
          </a:avLst>
        </a:prstGeom>
        <a:gradFill rotWithShape="0">
          <a:gsLst>
            <a:gs pos="0">
              <a:srgbClr val="006400"/>
            </a:gs>
            <a:gs pos="80000">
              <a:srgbClr val="00C800"/>
            </a:gs>
            <a:gs pos="100000">
              <a:srgbClr val="00F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C346AA-26E2-40CE-9675-7D3D46F36818}">
      <dsp:nvSpPr>
        <dsp:cNvPr id="0" name=""/>
        <dsp:cNvSpPr/>
      </dsp:nvSpPr>
      <dsp:spPr>
        <a:xfrm rot="334959">
          <a:off x="1188223" y="1294570"/>
          <a:ext cx="2228341" cy="22283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rgbClr val="C47000"/>
            </a:gs>
            <a:gs pos="80000">
              <a:srgbClr val="F68D00"/>
            </a:gs>
            <a:gs pos="100000">
              <a:srgbClr val="FFC67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27D920-56FA-4035-93D3-B261319FD6F5}">
      <dsp:nvSpPr>
        <dsp:cNvPr id="0" name=""/>
        <dsp:cNvSpPr/>
      </dsp:nvSpPr>
      <dsp:spPr>
        <a:xfrm rot="10178461">
          <a:off x="2206327" y="1931386"/>
          <a:ext cx="2783725" cy="28164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rgbClr val="BAA10E"/>
            </a:gs>
            <a:gs pos="80000">
              <a:srgbClr val="E9CA11"/>
            </a:gs>
            <a:gs pos="100000">
              <a:srgbClr val="F3DE5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C9376-45C9-47E6-B7BA-5B32DAB5157C}" type="datetimeFigureOut">
              <a:rPr lang="it-IT" smtClean="0"/>
              <a:pPr/>
              <a:t>03/08/2017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8F8B4-1218-4184-9570-329D59DC3F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99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83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cada giorno è un giorno nuovo della nostra vita. cada giorno siamo diversi perché ricchi del nostro passato e protesi verso il futuro. Le situazioni della vita ci costringono continuamente a «ripensarci». Un Salesiano</a:t>
            </a:r>
            <a:r>
              <a:rPr lang="it-IT" baseline="0" dirty="0" smtClean="0"/>
              <a:t> Cooperatore non è la persona dell’ «ormai…», «così sono…», «sempre le stesse cose…»,…</a:t>
            </a:r>
            <a:endParaRPr lang="it-IT" dirty="0" smtClean="0"/>
          </a:p>
          <a:p>
            <a:r>
              <a:rPr lang="it-IT" dirty="0" smtClean="0"/>
              <a:t>I</a:t>
            </a:r>
            <a:r>
              <a:rPr lang="it-IT" baseline="0" dirty="0" smtClean="0"/>
              <a:t> termini si commentano da soli ma vale la pena sottolinearne alcuni:</a:t>
            </a:r>
          </a:p>
          <a:p>
            <a:r>
              <a:rPr lang="it-IT" baseline="0" dirty="0" smtClean="0"/>
              <a:t>Maturità dice cambiamento continuo verso una meta.</a:t>
            </a:r>
          </a:p>
          <a:p>
            <a:r>
              <a:rPr lang="it-IT" baseline="0" dirty="0" smtClean="0"/>
              <a:t>Fedeltà creativa: legame con il passato ma in un modo nuovo e originale.</a:t>
            </a:r>
          </a:p>
          <a:p>
            <a:r>
              <a:rPr lang="it-IT" baseline="0" dirty="0" smtClean="0"/>
              <a:t>Rinnovamento: capacità di essere sempre «nuovi».</a:t>
            </a:r>
          </a:p>
          <a:p>
            <a:r>
              <a:rPr lang="it-IT" baseline="0" dirty="0" smtClean="0"/>
              <a:t>Salesiani perché legati a Dio che ci chiama ad affrontare le sfide che il mondo giovanile ci lancia cada giorno.</a:t>
            </a:r>
          </a:p>
          <a:p>
            <a:r>
              <a:rPr lang="it-IT" baseline="0" dirty="0" smtClean="0"/>
              <a:t>La Promessa non deve mai essere un lontano ricordo ma un impegno da rinnovare cada giorno con gioia e voglia di vivere!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3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La formación </a:t>
            </a:r>
            <a:r>
              <a:rPr lang="it-IT" dirty="0" smtClean="0"/>
              <a:t>permanente</a:t>
            </a:r>
            <a:r>
              <a:rPr lang="it-IT" smtClean="0"/>
              <a:t>, ossia </a:t>
            </a:r>
            <a:r>
              <a:rPr lang="it-IT" dirty="0" smtClean="0"/>
              <a:t>che dura tutta </a:t>
            </a:r>
            <a:r>
              <a:rPr lang="it-IT" smtClean="0"/>
              <a:t>la vita, è un’esperienza del singolo,</a:t>
            </a:r>
            <a:r>
              <a:rPr lang="it-IT" baseline="0" smtClean="0"/>
              <a:t> riguarda </a:t>
            </a:r>
            <a:r>
              <a:rPr lang="it-IT" baseline="0" dirty="0" smtClean="0"/>
              <a:t>la </a:t>
            </a:r>
            <a:r>
              <a:rPr lang="it-IT" baseline="0" smtClean="0"/>
              <a:t>sua vita</a:t>
            </a:r>
            <a:r>
              <a:rPr lang="it-IT" baseline="0" dirty="0" smtClean="0"/>
              <a:t>, </a:t>
            </a:r>
            <a:r>
              <a:rPr lang="it-IT" baseline="0" smtClean="0"/>
              <a:t>ma è anche un’esperienza che viene arricchita </a:t>
            </a:r>
            <a:r>
              <a:rPr lang="it-IT" baseline="0" dirty="0" smtClean="0"/>
              <a:t>della </a:t>
            </a:r>
            <a:r>
              <a:rPr lang="it-IT" baseline="0" smtClean="0"/>
              <a:t>presenza degli altri. Siamo Chiesa e Famiglia Salesiana</a:t>
            </a:r>
            <a:r>
              <a:rPr lang="it-IT" baseline="0" dirty="0" smtClean="0"/>
              <a:t>, </a:t>
            </a:r>
            <a:r>
              <a:rPr lang="it-IT" baseline="0" smtClean="0"/>
              <a:t>questo non è </a:t>
            </a:r>
            <a:r>
              <a:rPr lang="it-IT" baseline="0" dirty="0" smtClean="0"/>
              <a:t>un </a:t>
            </a:r>
            <a:r>
              <a:rPr lang="it-IT" baseline="0" smtClean="0"/>
              <a:t>aspetto irrilevante </a:t>
            </a:r>
            <a:r>
              <a:rPr lang="it-IT" baseline="0" dirty="0" smtClean="0"/>
              <a:t>per la </a:t>
            </a:r>
            <a:r>
              <a:rPr lang="it-IT" baseline="0" smtClean="0"/>
              <a:t>nostra crescita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5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….</a:t>
            </a:r>
            <a:r>
              <a:rPr lang="it-IT" baseline="0" smtClean="0"/>
              <a:t>in sintesi il Salesiano Cooperatore si impegna </a:t>
            </a:r>
            <a:r>
              <a:rPr lang="it-IT" baseline="0" dirty="0" smtClean="0"/>
              <a:t>ad </a:t>
            </a:r>
            <a:r>
              <a:rPr lang="it-IT" baseline="0" smtClean="0"/>
              <a:t>attuare i</a:t>
            </a:r>
            <a:r>
              <a:rPr lang="it-IT" smtClean="0"/>
              <a:t>l </a:t>
            </a:r>
            <a:r>
              <a:rPr lang="it-IT" dirty="0" err="1" smtClean="0"/>
              <a:t>proyecto</a:t>
            </a:r>
            <a:r>
              <a:rPr lang="it-IT" dirty="0" smtClean="0"/>
              <a:t> </a:t>
            </a:r>
            <a:r>
              <a:rPr lang="it-IT" smtClean="0"/>
              <a:t>personal</a:t>
            </a:r>
            <a:r>
              <a:rPr lang="it-IT" baseline="0" smtClean="0"/>
              <a:t> di vita </a:t>
            </a:r>
            <a:r>
              <a:rPr lang="it-IT" baseline="0" dirty="0" smtClean="0"/>
              <a:t>elaborato </a:t>
            </a:r>
            <a:r>
              <a:rPr lang="it-IT" baseline="0" smtClean="0"/>
              <a:t>durante il cammino formativo inicial</a:t>
            </a:r>
            <a:r>
              <a:rPr lang="it-IT" baseline="0" dirty="0" smtClean="0"/>
              <a:t>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97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Lineare: susseguirsi di punti senza ripetizioni.</a:t>
            </a:r>
          </a:p>
          <a:p>
            <a:r>
              <a:rPr lang="it-IT" dirty="0" smtClean="0"/>
              <a:t>A spirale: ritorno su</a:t>
            </a:r>
            <a:r>
              <a:rPr lang="it-IT" baseline="0" dirty="0" smtClean="0"/>
              <a:t> se stessa ma ad un livello sempre più elevato.</a:t>
            </a:r>
          </a:p>
          <a:p>
            <a:r>
              <a:rPr lang="it-IT" baseline="0" dirty="0" smtClean="0"/>
              <a:t>Il programma è l’elencazione di argomenti da trattare, la programmazione è la strutturazione di un </a:t>
            </a:r>
            <a:r>
              <a:rPr lang="it-IT" baseline="0" dirty="0" err="1" smtClean="0"/>
              <a:t>proceso</a:t>
            </a:r>
            <a:r>
              <a:rPr lang="it-IT" baseline="0" dirty="0" smtClean="0"/>
              <a:t> da attivare per il raggiungimento di alcuni obiettivi.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0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Le </a:t>
            </a:r>
            <a:r>
              <a:rPr lang="it-IT" smtClean="0"/>
              <a:t>tre dimensioni</a:t>
            </a:r>
            <a:r>
              <a:rPr lang="it-IT" baseline="0" smtClean="0"/>
              <a:t> considerate sistematicamente </a:t>
            </a:r>
            <a:r>
              <a:rPr lang="it-IT" baseline="0" dirty="0" smtClean="0"/>
              <a:t>durante </a:t>
            </a:r>
            <a:r>
              <a:rPr lang="it-IT" baseline="0" smtClean="0"/>
              <a:t>la formación inicial verranno coltivate, approfondite e consolidate durante il </a:t>
            </a:r>
            <a:r>
              <a:rPr lang="it-IT" baseline="0" dirty="0" smtClean="0"/>
              <a:t>resto </a:t>
            </a:r>
            <a:r>
              <a:rPr lang="it-IT" baseline="0" smtClean="0"/>
              <a:t>della vita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9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6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F8B4-1218-4184-9570-329D59DC3F53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8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794066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8A76-169A-4171-AE64-004E0D66EA68}" type="slidenum">
              <a:rPr lang="es-ES" altLang="it-IT">
                <a:solidFill>
                  <a:srgbClr val="000000"/>
                </a:solidFill>
              </a:rPr>
              <a:pPr/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12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4D23B-7986-4B09-AE25-F9BD26081702}" type="slidenum">
              <a:rPr lang="es-ES" altLang="it-IT">
                <a:solidFill>
                  <a:srgbClr val="000000"/>
                </a:solidFill>
              </a:rPr>
              <a:pPr/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8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A0F2-F4A8-4242-A807-0565802294BB}" type="slidenum">
              <a:rPr lang="es-ES" altLang="it-IT">
                <a:solidFill>
                  <a:srgbClr val="000000"/>
                </a:solidFill>
              </a:rPr>
              <a:pPr/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25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E476C-D63E-4D8C-A257-1C6E79250748}" type="slidenum">
              <a:rPr lang="es-ES" altLang="it-IT">
                <a:solidFill>
                  <a:srgbClr val="000000"/>
                </a:solidFill>
              </a:rPr>
              <a:pPr/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5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F9B00-D5E8-4AC4-AD28-BDD33AEE6B8C}" type="slidenum">
              <a:rPr lang="es-ES" altLang="it-IT">
                <a:solidFill>
                  <a:srgbClr val="000000"/>
                </a:solidFill>
              </a:rPr>
              <a:pPr/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3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D346B-863F-428A-9CBD-EF9B116FCC10}" type="slidenum">
              <a:rPr lang="es-ES" altLang="it-IT">
                <a:solidFill>
                  <a:srgbClr val="000000"/>
                </a:solidFill>
              </a:rPr>
              <a:pPr/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52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0DC42-BF9D-44CF-8F46-7D98AAD21BEB}" type="slidenum">
              <a:rPr lang="es-ES" altLang="it-IT">
                <a:solidFill>
                  <a:srgbClr val="000000"/>
                </a:solidFill>
              </a:rPr>
              <a:pPr/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412303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7B32-6C30-492F-B5DA-2A03F6932C8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DF78D-36C7-4F6A-9C6C-C53964AA40F5}" type="slidenum">
              <a:rPr lang="es-ES" altLang="it-IT">
                <a:solidFill>
                  <a:srgbClr val="000000"/>
                </a:solidFill>
              </a:rPr>
              <a:pPr/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8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CAD1-7E6E-4BC3-BA3C-0DA9F2A9439C}" type="slidenum">
              <a:rPr lang="es-ES" altLang="it-IT">
                <a:solidFill>
                  <a:srgbClr val="000000"/>
                </a:solidFill>
              </a:rPr>
              <a:pPr/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CD115-FB03-441A-A53C-28C0E22BD529}" type="slidenum">
              <a:rPr lang="es-ES" altLang="it-IT">
                <a:solidFill>
                  <a:srgbClr val="000000"/>
                </a:solidFill>
              </a:rPr>
              <a:pPr/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20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296C2-B4FD-4BA7-947D-A041D1AF2399}" type="slidenum">
              <a:rPr lang="es-ES" altLang="it-IT">
                <a:solidFill>
                  <a:srgbClr val="000000"/>
                </a:solidFill>
              </a:rPr>
              <a:pPr/>
              <a:t>‹N›</a:t>
            </a:fld>
            <a:endParaRPr lang="es-E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6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794066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412303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8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8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1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8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8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23/04/2017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modificar el estilo de texto del patrón</a:t>
            </a:r>
          </a:p>
          <a:p>
            <a:pPr lvl="1"/>
            <a:r>
              <a:rPr lang="es-ES" altLang="it-IT" smtClean="0"/>
              <a:t>Segundo nivel</a:t>
            </a:r>
          </a:p>
          <a:p>
            <a:pPr lvl="2"/>
            <a:r>
              <a:rPr lang="es-ES" altLang="it-IT" smtClean="0"/>
              <a:t>Tercer nivel</a:t>
            </a:r>
          </a:p>
          <a:p>
            <a:pPr lvl="3"/>
            <a:r>
              <a:rPr lang="es-ES" altLang="it-IT" smtClean="0"/>
              <a:t>Cuarto nivel</a:t>
            </a:r>
          </a:p>
          <a:p>
            <a:pPr lvl="4"/>
            <a:r>
              <a:rPr lang="es-ES" altLang="it-IT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it-I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it-IT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C2AE4C-E646-43CC-8C71-ACB53E42B486}" type="slidenum">
              <a:rPr lang="es-ES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s-ES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4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23/04/2017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7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5157192"/>
            <a:ext cx="7772400" cy="859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Formación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E1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alibri"/>
              </a:rPr>
              <a:t>P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ermanente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74374" r="40990" b="15404"/>
          <a:stretch/>
        </p:blipFill>
        <p:spPr bwMode="auto">
          <a:xfrm>
            <a:off x="-1" y="6419850"/>
            <a:ext cx="230293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96260" y="222195"/>
            <a:ext cx="8551480" cy="1068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ORIENTACIONES E </a:t>
            </a:r>
            <a:r>
              <a:rPr lang="es-ES" b="1" dirty="0" smtClean="0">
                <a:solidFill>
                  <a:schemeClr val="bg1"/>
                </a:solidFill>
              </a:rPr>
              <a:t>INDICACIONES PARA </a:t>
            </a:r>
            <a:r>
              <a:rPr lang="es-ES" b="1" dirty="0">
                <a:solidFill>
                  <a:schemeClr val="bg1"/>
                </a:solidFill>
              </a:rPr>
              <a:t>LA FORMACIÓN DE LOS</a:t>
            </a:r>
          </a:p>
          <a:p>
            <a:r>
              <a:rPr lang="es-ES" b="1" dirty="0">
                <a:solidFill>
                  <a:schemeClr val="bg1"/>
                </a:solidFill>
              </a:rPr>
              <a:t>SALESIANOS COOPERADORES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6" y="152636"/>
            <a:ext cx="995130" cy="1138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9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1273362" y="188640"/>
            <a:ext cx="6719018" cy="868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Los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cuatro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pilares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 la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formación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77152" r="48694" b="15404"/>
          <a:stretch/>
        </p:blipFill>
        <p:spPr bwMode="auto">
          <a:xfrm>
            <a:off x="0" y="6538912"/>
            <a:ext cx="17159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"/>
          <p:cNvGrpSpPr/>
          <p:nvPr/>
        </p:nvGrpSpPr>
        <p:grpSpPr>
          <a:xfrm>
            <a:off x="3187006" y="1755099"/>
            <a:ext cx="4045782" cy="4045780"/>
            <a:chOff x="2308905" y="990600"/>
            <a:chExt cx="4633453" cy="4633451"/>
          </a:xfrm>
        </p:grpSpPr>
        <p:grpSp>
          <p:nvGrpSpPr>
            <p:cNvPr id="10" name="Group 3"/>
            <p:cNvGrpSpPr/>
            <p:nvPr/>
          </p:nvGrpSpPr>
          <p:grpSpPr>
            <a:xfrm>
              <a:off x="2308905" y="990600"/>
              <a:ext cx="4633453" cy="4633451"/>
              <a:chOff x="2252833" y="1267124"/>
              <a:chExt cx="4633453" cy="4633451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18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EE7D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FORMACIÓN</a:t>
                </a:r>
                <a:endParaRPr lang="en-US" sz="800" dirty="0">
                  <a:solidFill>
                    <a:srgbClr val="EE7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" name="TextBox 4"/>
            <p:cNvSpPr txBox="1"/>
            <p:nvPr/>
          </p:nvSpPr>
          <p:spPr>
            <a:xfrm rot="18720000">
              <a:off x="2473747" y="2185477"/>
              <a:ext cx="1723549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</a:t>
              </a:r>
              <a:endPara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TextBox 5"/>
            <p:cNvSpPr txBox="1"/>
            <p:nvPr/>
          </p:nvSpPr>
          <p:spPr>
            <a:xfrm rot="2700000">
              <a:off x="2821526" y="4060267"/>
              <a:ext cx="1975617" cy="859251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SABER VIVIR</a:t>
              </a:r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/>
              </a:r>
              <a:br>
                <a:rPr lang="en-US" sz="2000" b="1" dirty="0" smtClean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2000" b="1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</a:t>
              </a:r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N COMUNIÓN</a:t>
              </a:r>
              <a:endParaRPr lang="en-US" sz="28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TextBox 6"/>
            <p:cNvSpPr txBox="1"/>
            <p:nvPr/>
          </p:nvSpPr>
          <p:spPr>
            <a:xfrm rot="18420000">
              <a:off x="4624114" y="3723140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 SER</a:t>
              </a:r>
              <a:endPara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TextBox 7"/>
            <p:cNvSpPr txBox="1"/>
            <p:nvPr/>
          </p:nvSpPr>
          <p:spPr>
            <a:xfrm rot="2820000">
              <a:off x="4012844" y="1949458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 HACER</a:t>
              </a:r>
              <a:endPara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3" name="Title 3"/>
          <p:cNvSpPr txBox="1">
            <a:spLocks/>
          </p:cNvSpPr>
          <p:nvPr/>
        </p:nvSpPr>
        <p:spPr>
          <a:xfrm>
            <a:off x="107505" y="6356349"/>
            <a:ext cx="3780420" cy="501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FFFF"/>
                </a:solidFill>
                <a:latin typeface="Calibri"/>
              </a:rPr>
              <a:t>Formación</a:t>
            </a:r>
            <a:r>
              <a:rPr lang="en-US" sz="2400" smtClean="0">
                <a:solidFill>
                  <a:srgbClr val="FF9E1D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permanente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839" y="4059941"/>
            <a:ext cx="790900" cy="904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1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1273362" y="188640"/>
            <a:ext cx="6719018" cy="868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1°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pilar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77152" r="48694" b="15404"/>
          <a:stretch/>
        </p:blipFill>
        <p:spPr bwMode="auto">
          <a:xfrm>
            <a:off x="0" y="6538912"/>
            <a:ext cx="17159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"/>
          <p:cNvGrpSpPr/>
          <p:nvPr/>
        </p:nvGrpSpPr>
        <p:grpSpPr>
          <a:xfrm>
            <a:off x="3923928" y="1317311"/>
            <a:ext cx="4842535" cy="4709784"/>
            <a:chOff x="1396418" y="230142"/>
            <a:chExt cx="5545940" cy="5393909"/>
          </a:xfrm>
        </p:grpSpPr>
        <p:grpSp>
          <p:nvGrpSpPr>
            <p:cNvPr id="24" name="Group 3"/>
            <p:cNvGrpSpPr/>
            <p:nvPr/>
          </p:nvGrpSpPr>
          <p:grpSpPr>
            <a:xfrm>
              <a:off x="1396418" y="230142"/>
              <a:ext cx="5545940" cy="5393909"/>
              <a:chOff x="1340346" y="506666"/>
              <a:chExt cx="5545940" cy="5393909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2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2"/>
              <p:cNvSpPr/>
              <p:nvPr/>
            </p:nvSpPr>
            <p:spPr>
              <a:xfrm flipH="1">
                <a:off x="1340346" y="506666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79646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FORMAZIONE</a:t>
                </a:r>
                <a:endParaRPr lang="en-US" sz="800" dirty="0">
                  <a:solidFill>
                    <a:srgbClr val="F79646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" name="TextBox 4"/>
            <p:cNvSpPr txBox="1"/>
            <p:nvPr/>
          </p:nvSpPr>
          <p:spPr>
            <a:xfrm rot="18720000">
              <a:off x="1534047" y="1398464"/>
              <a:ext cx="1723550" cy="1046196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</a:t>
              </a:r>
              <a:endPara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6" name="TextBox 5"/>
            <p:cNvSpPr txBox="1"/>
            <p:nvPr/>
          </p:nvSpPr>
          <p:spPr>
            <a:xfrm rot="2700000">
              <a:off x="2986464" y="4019031"/>
              <a:ext cx="1975617" cy="859251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SABER VIVIR</a:t>
              </a:r>
              <a:r>
                <a:rPr lang="en-US" sz="2000" b="1" dirty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/>
              </a:r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EN COMUNIÓN</a:t>
              </a:r>
              <a:endParaRPr lang="en-US" sz="28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endParaRPr lang="en-US" sz="24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7" name="TextBox 6"/>
            <p:cNvSpPr txBox="1"/>
            <p:nvPr/>
          </p:nvSpPr>
          <p:spPr>
            <a:xfrm rot="18420000">
              <a:off x="4624114" y="3723140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 SER</a:t>
              </a:r>
              <a:endPara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 rot="2820000">
              <a:off x="4026979" y="1873674"/>
              <a:ext cx="2243144" cy="1046196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 HACER</a:t>
              </a:r>
              <a:endPara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4" name="Title 3"/>
          <p:cNvSpPr txBox="1">
            <a:spLocks/>
          </p:cNvSpPr>
          <p:nvPr/>
        </p:nvSpPr>
        <p:spPr>
          <a:xfrm>
            <a:off x="107505" y="6356349"/>
            <a:ext cx="3780420" cy="501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FFFF"/>
                </a:solidFill>
                <a:latin typeface="Calibri"/>
              </a:rPr>
              <a:t>Formación</a:t>
            </a:r>
            <a:r>
              <a:rPr lang="en-US" sz="2400" smtClean="0">
                <a:solidFill>
                  <a:srgbClr val="FF9E1D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permanente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843991" y="1688310"/>
            <a:ext cx="2599880" cy="3941433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 dará importancia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 sabrán determinar y desarrollar contenidos temáticos adecuados, pero 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 se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limitarán a adquirir contenidos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191305"/>
            <a:ext cx="790900" cy="904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4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1273362" y="188640"/>
            <a:ext cx="6719018" cy="868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2°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pilar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77152" r="48694" b="15404"/>
          <a:stretch/>
        </p:blipFill>
        <p:spPr bwMode="auto">
          <a:xfrm>
            <a:off x="0" y="6538912"/>
            <a:ext cx="17159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2"/>
          <p:cNvGrpSpPr/>
          <p:nvPr/>
        </p:nvGrpSpPr>
        <p:grpSpPr>
          <a:xfrm>
            <a:off x="1486617" y="1013030"/>
            <a:ext cx="4921587" cy="4919914"/>
            <a:chOff x="2308905" y="65206"/>
            <a:chExt cx="5636475" cy="5634563"/>
          </a:xfrm>
        </p:grpSpPr>
        <p:grpSp>
          <p:nvGrpSpPr>
            <p:cNvPr id="18" name="Group 3"/>
            <p:cNvGrpSpPr/>
            <p:nvPr/>
          </p:nvGrpSpPr>
          <p:grpSpPr>
            <a:xfrm>
              <a:off x="2308905" y="65206"/>
              <a:ext cx="5636475" cy="5558845"/>
              <a:chOff x="2252833" y="341730"/>
              <a:chExt cx="5636475" cy="5558845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34" name="Oval 2"/>
              <p:cNvSpPr/>
              <p:nvPr/>
            </p:nvSpPr>
            <p:spPr>
              <a:xfrm>
                <a:off x="5628655" y="341730"/>
                <a:ext cx="2260653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F79646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FORMACIÓN</a:t>
                </a:r>
                <a:endParaRPr lang="en-US" sz="800" dirty="0">
                  <a:solidFill>
                    <a:srgbClr val="F79646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" name="TextBox 4"/>
            <p:cNvSpPr txBox="1"/>
            <p:nvPr/>
          </p:nvSpPr>
          <p:spPr>
            <a:xfrm rot="18720000">
              <a:off x="2613357" y="2099438"/>
              <a:ext cx="1723549" cy="1046196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</a:t>
              </a:r>
              <a:endPara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TextBox 5"/>
            <p:cNvSpPr txBox="1"/>
            <p:nvPr/>
          </p:nvSpPr>
          <p:spPr>
            <a:xfrm rot="2700000">
              <a:off x="2945229" y="4282335"/>
              <a:ext cx="1975616" cy="859251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SABER VIVIR</a:t>
              </a:r>
              <a:r>
                <a:rPr lang="en-US" sz="2000" b="1" dirty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/>
              </a:r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2000" b="1" dirty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</a:t>
              </a:r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N COMUNIÓN</a:t>
              </a:r>
              <a:endParaRPr lang="en-US" sz="28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TextBox 6"/>
            <p:cNvSpPr txBox="1"/>
            <p:nvPr/>
          </p:nvSpPr>
          <p:spPr>
            <a:xfrm rot="18420000">
              <a:off x="4804103" y="3822283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 SER</a:t>
              </a:r>
              <a:endPara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TextBox 7"/>
            <p:cNvSpPr txBox="1"/>
            <p:nvPr/>
          </p:nvSpPr>
          <p:spPr>
            <a:xfrm rot="2820000">
              <a:off x="4851652" y="1131465"/>
              <a:ext cx="2243144" cy="1046196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 HACER</a:t>
              </a:r>
              <a:endPara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9" name="Title 3"/>
          <p:cNvSpPr txBox="1">
            <a:spLocks/>
          </p:cNvSpPr>
          <p:nvPr/>
        </p:nvSpPr>
        <p:spPr>
          <a:xfrm>
            <a:off x="107505" y="6356349"/>
            <a:ext cx="3780420" cy="501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FFFF"/>
                </a:solidFill>
                <a:latin typeface="Calibri"/>
              </a:rPr>
              <a:t>Formación</a:t>
            </a:r>
            <a:r>
              <a:rPr lang="en-US" sz="2400" smtClean="0">
                <a:solidFill>
                  <a:srgbClr val="FF9E1D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permanente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5977022" y="1057479"/>
            <a:ext cx="2879454" cy="4888099"/>
          </a:xfrm>
          <a:prstGeom prst="rect">
            <a:avLst/>
          </a:prstGeom>
          <a:solidFill>
            <a:schemeClr val="lt1">
              <a:alpha val="72000"/>
            </a:schemeClr>
          </a:solidFill>
          <a:ln>
            <a:solidFill>
              <a:srgbClr val="00C8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 dinámica del vivir y del saber hacer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experiencia de aquello que ha aprendido, de forma que le ayude a tomar las decisiones y a</a:t>
            </a:r>
          </a:p>
          <a:p>
            <a:pPr marL="0" indent="0">
              <a:buNone/>
              <a:defRPr/>
            </a:pPr>
            <a:r>
              <a:rPr lang="es-ES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asumir los quehaceres que lleva consigo el convertir los temas estudiados en vida y acción</a:t>
            </a:r>
            <a:endParaRPr lang="en-US" sz="2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62" y="4243439"/>
            <a:ext cx="790900" cy="904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6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1273362" y="188640"/>
            <a:ext cx="6719018" cy="868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3°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pilar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77152" r="48694" b="15404"/>
          <a:stretch/>
        </p:blipFill>
        <p:spPr bwMode="auto">
          <a:xfrm>
            <a:off x="0" y="6538912"/>
            <a:ext cx="17159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"/>
          <p:cNvGrpSpPr/>
          <p:nvPr/>
        </p:nvGrpSpPr>
        <p:grpSpPr>
          <a:xfrm>
            <a:off x="1583668" y="1530210"/>
            <a:ext cx="4777571" cy="4664588"/>
            <a:chOff x="2308905" y="990600"/>
            <a:chExt cx="5471538" cy="5342144"/>
          </a:xfrm>
        </p:grpSpPr>
        <p:grpSp>
          <p:nvGrpSpPr>
            <p:cNvPr id="24" name="Group 3"/>
            <p:cNvGrpSpPr/>
            <p:nvPr/>
          </p:nvGrpSpPr>
          <p:grpSpPr>
            <a:xfrm>
              <a:off x="2308905" y="990600"/>
              <a:ext cx="5471538" cy="5342144"/>
              <a:chOff x="2252833" y="1267124"/>
              <a:chExt cx="5471538" cy="5342144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2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"/>
              <p:cNvSpPr/>
              <p:nvPr/>
            </p:nvSpPr>
            <p:spPr>
              <a:xfrm rot="5400000">
                <a:off x="5463722" y="4348619"/>
                <a:ext cx="2260643" cy="2260655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F79646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FORMACIÓN</a:t>
                </a:r>
                <a:endParaRPr lang="en-US" sz="800" dirty="0">
                  <a:solidFill>
                    <a:srgbClr val="F79646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" name="TextBox 4"/>
            <p:cNvSpPr txBox="1"/>
            <p:nvPr/>
          </p:nvSpPr>
          <p:spPr>
            <a:xfrm rot="18720000">
              <a:off x="2489655" y="2140675"/>
              <a:ext cx="1723548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</a:t>
              </a:r>
              <a:endPara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6" name="TextBox 5"/>
            <p:cNvSpPr txBox="1"/>
            <p:nvPr/>
          </p:nvSpPr>
          <p:spPr>
            <a:xfrm rot="2700000">
              <a:off x="2740092" y="4142734"/>
              <a:ext cx="1975617" cy="859251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SABER VIVIR</a:t>
              </a:r>
              <a:r>
                <a:rPr lang="en-US" sz="2000" b="1" dirty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/>
              </a:r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EN COMUNIÓN</a:t>
              </a:r>
              <a:endParaRPr lang="en-US" sz="28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7" name="TextBox 6"/>
            <p:cNvSpPr txBox="1"/>
            <p:nvPr/>
          </p:nvSpPr>
          <p:spPr>
            <a:xfrm rot="18420000">
              <a:off x="5478609" y="4374931"/>
              <a:ext cx="2175362" cy="1050995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wrap="none" rtlCol="0">
              <a:prstTxWarp prst="textArchDown">
                <a:avLst>
                  <a:gd name="adj" fmla="val 21081861"/>
                </a:avLst>
              </a:prstTxWarp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 SER</a:t>
              </a:r>
              <a:endPara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 rot="2820000">
              <a:off x="4013337" y="2034901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 HACER</a:t>
              </a:r>
              <a:endPara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9" name="Title 3"/>
          <p:cNvSpPr txBox="1">
            <a:spLocks/>
          </p:cNvSpPr>
          <p:nvPr/>
        </p:nvSpPr>
        <p:spPr>
          <a:xfrm>
            <a:off x="107505" y="6356349"/>
            <a:ext cx="3780420" cy="501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FFFF"/>
                </a:solidFill>
                <a:latin typeface="Calibri"/>
              </a:rPr>
              <a:t>Formación</a:t>
            </a:r>
            <a:r>
              <a:rPr lang="en-US" sz="2400" smtClean="0">
                <a:solidFill>
                  <a:srgbClr val="FF9E1D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permanente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236225" y="3889512"/>
            <a:ext cx="2614563" cy="230528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b="1" dirty="0">
                <a:solidFill>
                  <a:srgbClr val="DEC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motivaciones y actitudes que den rostro a su</a:t>
            </a:r>
          </a:p>
          <a:p>
            <a:pPr marL="0" indent="0">
              <a:buNone/>
              <a:defRPr/>
            </a:pPr>
            <a:r>
              <a:rPr lang="es-ES" b="1" dirty="0">
                <a:solidFill>
                  <a:srgbClr val="DEC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personalidad madura;</a:t>
            </a:r>
            <a:endParaRPr lang="en-US" b="1" dirty="0">
              <a:solidFill>
                <a:srgbClr val="DEC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343" y="3855994"/>
            <a:ext cx="790900" cy="904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1273362" y="188640"/>
            <a:ext cx="6719018" cy="868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4°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pilar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77152" r="48694" b="15404"/>
          <a:stretch/>
        </p:blipFill>
        <p:spPr bwMode="auto">
          <a:xfrm>
            <a:off x="0" y="6538912"/>
            <a:ext cx="17159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"/>
          <p:cNvGrpSpPr/>
          <p:nvPr/>
        </p:nvGrpSpPr>
        <p:grpSpPr>
          <a:xfrm>
            <a:off x="4259675" y="1412776"/>
            <a:ext cx="4812825" cy="4543943"/>
            <a:chOff x="1430445" y="990600"/>
            <a:chExt cx="5511913" cy="5203972"/>
          </a:xfrm>
        </p:grpSpPr>
        <p:grpSp>
          <p:nvGrpSpPr>
            <p:cNvPr id="24" name="Group 3"/>
            <p:cNvGrpSpPr/>
            <p:nvPr/>
          </p:nvGrpSpPr>
          <p:grpSpPr>
            <a:xfrm>
              <a:off x="1430445" y="990600"/>
              <a:ext cx="5511913" cy="5158700"/>
              <a:chOff x="1374373" y="1267124"/>
              <a:chExt cx="5511913" cy="5158700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2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2"/>
              <p:cNvSpPr/>
              <p:nvPr/>
            </p:nvSpPr>
            <p:spPr>
              <a:xfrm rot="16200000" flipH="1">
                <a:off x="1373220" y="4163897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F79646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FORMACIÓN</a:t>
                </a:r>
                <a:endParaRPr lang="en-US" sz="800" dirty="0">
                  <a:solidFill>
                    <a:srgbClr val="F79646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" name="TextBox 4"/>
            <p:cNvSpPr txBox="1"/>
            <p:nvPr/>
          </p:nvSpPr>
          <p:spPr>
            <a:xfrm rot="18720000">
              <a:off x="2523659" y="2058206"/>
              <a:ext cx="1723549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</a:t>
              </a:r>
              <a:endPara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6" name="TextBox 5"/>
            <p:cNvSpPr txBox="1"/>
            <p:nvPr/>
          </p:nvSpPr>
          <p:spPr>
            <a:xfrm rot="2700000">
              <a:off x="1996851" y="4777137"/>
              <a:ext cx="1975618" cy="859251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SABER VIVIR</a:t>
              </a:r>
              <a:r>
                <a:rPr lang="en-US" sz="2000" b="1" dirty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/>
              </a:r>
              <a:br>
                <a:rPr lang="en-US" sz="2000" b="1" dirty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EN COMUNIÓN</a:t>
              </a:r>
              <a:endParaRPr lang="en-US" sz="28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7" name="TextBox 6"/>
            <p:cNvSpPr txBox="1"/>
            <p:nvPr/>
          </p:nvSpPr>
          <p:spPr>
            <a:xfrm rot="18420000">
              <a:off x="4556178" y="3691858"/>
              <a:ext cx="2041926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 SER</a:t>
              </a:r>
              <a:endPara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 rot="2820000">
              <a:off x="3889146" y="1997378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wrap="none" rtlCol="0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SABER HACER</a:t>
              </a:r>
              <a:endPara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9" name="Title 3"/>
          <p:cNvSpPr txBox="1">
            <a:spLocks/>
          </p:cNvSpPr>
          <p:nvPr/>
        </p:nvSpPr>
        <p:spPr>
          <a:xfrm>
            <a:off x="107505" y="6356349"/>
            <a:ext cx="3780420" cy="501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FFFF"/>
                </a:solidFill>
                <a:latin typeface="Calibri"/>
              </a:rPr>
              <a:t>Formación</a:t>
            </a:r>
            <a:r>
              <a:rPr lang="en-US" sz="2400" smtClean="0">
                <a:solidFill>
                  <a:srgbClr val="FF9E1D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permanente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857956" y="2420205"/>
            <a:ext cx="2986314" cy="3956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2000" b="1" dirty="0">
                <a:solidFill>
                  <a:srgbClr val="0C53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pondrán en juego no solo la capacidad de diálogo de la persona, sino también la participación</a:t>
            </a:r>
          </a:p>
          <a:p>
            <a:pPr marL="0" indent="0">
              <a:buNone/>
              <a:defRPr/>
            </a:pPr>
            <a:r>
              <a:rPr lang="es-ES" sz="2000" b="1" dirty="0">
                <a:solidFill>
                  <a:srgbClr val="0C53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 la vida de la comunidad civil, cristiana y salesiana, dando lugar a una rica experiencia de</a:t>
            </a:r>
          </a:p>
          <a:p>
            <a:pPr marL="0" indent="0">
              <a:buNone/>
              <a:defRPr/>
            </a:pPr>
            <a:r>
              <a:rPr lang="es-ES" sz="2000" b="1" dirty="0">
                <a:solidFill>
                  <a:srgbClr val="0C53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comunión que el espíritu cristiano y salesiano y la caridad apostólica son capaces de suscitar</a:t>
            </a:r>
            <a:endParaRPr lang="en-US" sz="2000" b="1" dirty="0">
              <a:solidFill>
                <a:srgbClr val="0C53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121" y="3677252"/>
            <a:ext cx="790900" cy="904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77152" r="48694" b="15404"/>
          <a:stretch/>
        </p:blipFill>
        <p:spPr bwMode="auto">
          <a:xfrm>
            <a:off x="0" y="6538912"/>
            <a:ext cx="17159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Maria\Desktop\Congresso regionale\immagini\cose difficili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3"/>
          <a:stretch/>
        </p:blipFill>
        <p:spPr bwMode="auto">
          <a:xfrm>
            <a:off x="6810267" y="4393920"/>
            <a:ext cx="1876533" cy="23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90822" y="332656"/>
            <a:ext cx="8896899" cy="3111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En el conjunto de orientaciones, criterios y motivaciones que lleva consigo el desarrollo de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las fases 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 la formación, tanto la Asociación como el Salesiano Cooperador podrán encontrar la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luz que 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ilumina y la fuerza que sostiene el compromiso de la formación, y que brotan de la alegría de</a:t>
            </a:r>
          </a:p>
          <a:p>
            <a:pPr marL="0" indent="0" algn="ctr"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desear ser mejores para bien de todos. </a:t>
            </a:r>
            <a:endParaRPr lang="it-IT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07505" y="6356349"/>
            <a:ext cx="3780420" cy="501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Formación</a:t>
            </a:r>
            <a:r>
              <a:rPr lang="en-US" sz="2400" dirty="0" smtClean="0">
                <a:solidFill>
                  <a:srgbClr val="FF9E1D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permanente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" name="Picture 2" descr="C:\Documents and Settings\Maria\Desktop\Congresso regionale\immagini\cose difficili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3"/>
          <a:stretch/>
        </p:blipFill>
        <p:spPr bwMode="auto">
          <a:xfrm>
            <a:off x="6163208" y="5109046"/>
            <a:ext cx="1294118" cy="15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Maria\Desktop\Congresso regionale\immagini\cose difficili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3"/>
          <a:stretch/>
        </p:blipFill>
        <p:spPr bwMode="auto">
          <a:xfrm>
            <a:off x="58406" y="3204057"/>
            <a:ext cx="2736304" cy="335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67" y="4106066"/>
            <a:ext cx="3165345" cy="2457798"/>
          </a:xfrm>
          <a:prstGeom prst="round2DiagRect">
            <a:avLst>
              <a:gd name="adj1" fmla="val 2868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C:\Documents and Settings\Maria\Desktop\Congresso regionale\immagini\cose difficili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3"/>
          <a:stretch/>
        </p:blipFill>
        <p:spPr bwMode="auto">
          <a:xfrm>
            <a:off x="2082231" y="5018174"/>
            <a:ext cx="1294118" cy="15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6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7B32-6C30-492F-B5DA-2A03F6932C8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791580" y="872716"/>
            <a:ext cx="27003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Así la formación permanente viene a ser expresión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aprecio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fidelidad a la gozosa vocación del Salesiano Cooperador</a:t>
            </a:r>
            <a:r>
              <a:rPr lang="it-IT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2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39788" y="6605972"/>
            <a:ext cx="604212" cy="252028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1" y="1484784"/>
            <a:ext cx="8083333" cy="44284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25859"/>
            <a:ext cx="1038008" cy="1187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4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39788" y="6605972"/>
            <a:ext cx="604212" cy="252028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03548" y="1628800"/>
            <a:ext cx="8229600" cy="412303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Clr>
                <a:srgbClr val="EE7D00"/>
              </a:buClr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sueño es ser Salesianos y Salesianas Cooperadores que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respondan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“signo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tiempos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hoy.” Para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próximos tres años:</a:t>
            </a:r>
          </a:p>
          <a:p>
            <a:pPr marL="0" indent="0">
              <a:buClr>
                <a:srgbClr val="EE7D00"/>
              </a:buClr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Cuales aspectos privilegiarías en cada una de las tres dimensiones?</a:t>
            </a:r>
          </a:p>
          <a:p>
            <a:pPr marL="0" indent="0">
              <a:buClr>
                <a:srgbClr val="EE7D00"/>
              </a:buClr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En cuál ámbito te gustaría que la Región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ayude a fortalecer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concretamente?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EE7D00"/>
              </a:buClr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En tu Provincia cuál dimensión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más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fuerte y cuál es más débil?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puede proponer para mejorar...</a:t>
            </a:r>
          </a:p>
          <a:p>
            <a:pPr marL="0" indent="0">
              <a:buClr>
                <a:srgbClr val="EE7D00"/>
              </a:buClr>
              <a:buNone/>
            </a:pPr>
            <a:endParaRPr lang="it-IT" dirty="0" smtClean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07505" y="6356349"/>
            <a:ext cx="3780420" cy="501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FFFF"/>
                </a:solidFill>
                <a:latin typeface="Calibri"/>
              </a:rPr>
              <a:t>Formación</a:t>
            </a:r>
            <a:r>
              <a:rPr lang="en-US" sz="2400" smtClean="0">
                <a:solidFill>
                  <a:srgbClr val="FF9E1D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permanente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0188" y="584684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es-41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EN GRUPO: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4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4267051" cy="797033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</a:rPr>
              <a:t>FORM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2911" y="1844824"/>
            <a:ext cx="4114800" cy="797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EE7D00"/>
                </a:solidFill>
              </a:rPr>
              <a:t>ACIÓN</a:t>
            </a:r>
            <a:endParaRPr lang="en-US" sz="6000" dirty="0">
              <a:solidFill>
                <a:srgbClr val="EE7D00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4572000" y="2749869"/>
            <a:ext cx="0" cy="1116124"/>
          </a:xfrm>
          <a:prstGeom prst="line">
            <a:avLst/>
          </a:prstGeom>
          <a:ln w="63500">
            <a:solidFill>
              <a:srgbClr val="EE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/>
          <p:cNvGrpSpPr/>
          <p:nvPr/>
        </p:nvGrpSpPr>
        <p:grpSpPr>
          <a:xfrm>
            <a:off x="359532" y="2896358"/>
            <a:ext cx="8424936" cy="864096"/>
            <a:chOff x="359532" y="3071433"/>
            <a:chExt cx="8424936" cy="864096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687093" y="3071433"/>
              <a:ext cx="4097375" cy="864096"/>
            </a:xfrm>
            <a:prstGeom prst="rect">
              <a:avLst/>
            </a:prstGeom>
            <a:gradFill flip="none" rotWithShape="1">
              <a:gsLst>
                <a:gs pos="39000">
                  <a:srgbClr val="D68B1C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sz="5000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PERMANENTE</a:t>
              </a:r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359532" y="3071433"/>
              <a:ext cx="4097375" cy="864096"/>
            </a:xfrm>
            <a:prstGeom prst="rect">
              <a:avLst/>
            </a:prstGeom>
            <a:gradFill flip="none" rotWithShape="1">
              <a:gsLst>
                <a:gs pos="39000">
                  <a:srgbClr val="D68B1C"/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  <a:tileRect/>
            </a:gra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itchFamily="34" charset="0"/>
                <a:buNone/>
              </a:pPr>
              <a:r>
                <a:rPr lang="it-IT" sz="5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INICIAL</a:t>
              </a:r>
            </a:p>
            <a:p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2840995" y="3865993"/>
            <a:ext cx="3459197" cy="1063731"/>
            <a:chOff x="2840995" y="4041068"/>
            <a:chExt cx="3459197" cy="106373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95" y="4041068"/>
              <a:ext cx="1063731" cy="1063731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461" y="4041068"/>
              <a:ext cx="1063731" cy="1063731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0" y="5018121"/>
            <a:ext cx="9144000" cy="1538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000"/>
              </a:lnSpc>
            </a:pP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</a:rPr>
              <a:t>requieren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>
                <a:solidFill>
                  <a:srgbClr val="EE7D00"/>
                </a:solidFill>
              </a:rPr>
              <a:t>PROYECTO 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</a:rPr>
              <a:t>y</a:t>
            </a:r>
            <a:r>
              <a:rPr lang="en-US" sz="6000" dirty="0" smtClean="0">
                <a:solidFill>
                  <a:srgbClr val="EE7D00"/>
                </a:solidFill>
              </a:rPr>
              <a:t> EVALUACIÓN</a:t>
            </a:r>
            <a:endParaRPr lang="en-US" sz="6000" dirty="0">
              <a:solidFill>
                <a:srgbClr val="EE7D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539788" y="6597352"/>
            <a:ext cx="604212" cy="252028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64" y="908720"/>
            <a:ext cx="6535303" cy="61082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</a:rPr>
              <a:t>Formación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ermanente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844824"/>
            <a:ext cx="5779219" cy="2401669"/>
          </a:xfrm>
        </p:spPr>
        <p:txBody>
          <a:bodyPr>
            <a:normAutofit/>
          </a:bodyPr>
          <a:lstStyle/>
          <a:p>
            <a:pPr>
              <a:buClr>
                <a:srgbClr val="EE7D00"/>
              </a:buClr>
            </a:pPr>
            <a:r>
              <a:rPr lang="it-IT" b="1" dirty="0" err="1" smtClean="0">
                <a:solidFill>
                  <a:srgbClr val="C47000"/>
                </a:solidFill>
              </a:rPr>
              <a:t>Naturaleza</a:t>
            </a:r>
            <a:r>
              <a:rPr lang="it-IT" b="1" dirty="0" smtClean="0">
                <a:solidFill>
                  <a:srgbClr val="C47000"/>
                </a:solidFill>
              </a:rPr>
              <a:t> y </a:t>
            </a:r>
            <a:r>
              <a:rPr lang="it-IT" b="1" dirty="0" err="1" smtClean="0">
                <a:solidFill>
                  <a:srgbClr val="C47000"/>
                </a:solidFill>
              </a:rPr>
              <a:t>Objetivo</a:t>
            </a:r>
            <a:endParaRPr lang="it-IT" b="1" dirty="0">
              <a:solidFill>
                <a:srgbClr val="C47000"/>
              </a:solidFill>
            </a:endParaRPr>
          </a:p>
          <a:p>
            <a:pPr>
              <a:buClr>
                <a:srgbClr val="EE7D00"/>
              </a:buClr>
            </a:pPr>
            <a:r>
              <a:rPr lang="it-IT" b="1" dirty="0" err="1" smtClean="0">
                <a:solidFill>
                  <a:srgbClr val="C47000"/>
                </a:solidFill>
              </a:rPr>
              <a:t>Sugetos</a:t>
            </a:r>
            <a:endParaRPr lang="it-IT" b="1" dirty="0">
              <a:solidFill>
                <a:srgbClr val="C47000"/>
              </a:solidFill>
            </a:endParaRPr>
          </a:p>
          <a:p>
            <a:pPr>
              <a:buClr>
                <a:srgbClr val="EE7D00"/>
              </a:buClr>
            </a:pPr>
            <a:r>
              <a:rPr lang="it-IT" b="1" dirty="0" err="1" smtClean="0">
                <a:solidFill>
                  <a:srgbClr val="C47000"/>
                </a:solidFill>
              </a:rPr>
              <a:t>Programación</a:t>
            </a:r>
            <a:endParaRPr lang="it-IT" b="1" dirty="0">
              <a:solidFill>
                <a:srgbClr val="C47000"/>
              </a:solidFill>
            </a:endParaRPr>
          </a:p>
          <a:p>
            <a:pPr>
              <a:buClr>
                <a:srgbClr val="EE7D00"/>
              </a:buClr>
            </a:pPr>
            <a:r>
              <a:rPr lang="it-IT" b="1" dirty="0" err="1" smtClean="0">
                <a:solidFill>
                  <a:srgbClr val="C47000"/>
                </a:solidFill>
              </a:rPr>
              <a:t>Dimensiones</a:t>
            </a:r>
            <a:r>
              <a:rPr lang="it-IT" b="1" dirty="0" smtClean="0">
                <a:solidFill>
                  <a:srgbClr val="C47000"/>
                </a:solidFill>
              </a:rPr>
              <a:t> de la </a:t>
            </a:r>
            <a:r>
              <a:rPr lang="it-IT" b="1" dirty="0" err="1" smtClean="0">
                <a:solidFill>
                  <a:srgbClr val="C47000"/>
                </a:solidFill>
              </a:rPr>
              <a:t>formación</a:t>
            </a:r>
            <a:endParaRPr lang="it-IT" b="1" dirty="0">
              <a:solidFill>
                <a:srgbClr val="C47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9788" y="6605972"/>
            <a:ext cx="604212" cy="252028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3736921"/>
            <a:ext cx="4680520" cy="31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2758528" y="318461"/>
            <a:ext cx="5078368" cy="868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47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Naturaleza</a:t>
            </a:r>
            <a:r>
              <a:rPr lang="en-US" b="1" dirty="0" smtClean="0">
                <a:solidFill>
                  <a:srgbClr val="C47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y </a:t>
            </a:r>
            <a:r>
              <a:rPr lang="en-US" b="1" dirty="0" err="1" smtClean="0">
                <a:solidFill>
                  <a:srgbClr val="C47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Objetivo</a:t>
            </a:r>
            <a:endParaRPr lang="en-US" b="1" dirty="0">
              <a:solidFill>
                <a:srgbClr val="C47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87724" y="1304764"/>
            <a:ext cx="6719018" cy="475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Aprender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a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vivir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mejor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la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propia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vocación</a:t>
            </a:r>
            <a:r>
              <a:rPr lang="en-US" dirty="0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EE7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salesiana</a:t>
            </a:r>
            <a:r>
              <a:rPr lang="en-U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...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con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madurez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y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alegría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con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fidelidad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creativa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con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capacidad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renovación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>
              <a:spcBef>
                <a:spcPts val="0"/>
              </a:spcBef>
              <a:buClr>
                <a:srgbClr val="EE7D00"/>
              </a:buClr>
            </a:pP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como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respuesta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permanente</a:t>
            </a:r>
            <a:r>
              <a:rPr lang="en-U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al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Señor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/>
            </a:r>
            <a:b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y a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los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desafíos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 la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misión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.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77152" r="48694" b="15404"/>
          <a:stretch/>
        </p:blipFill>
        <p:spPr bwMode="auto">
          <a:xfrm>
            <a:off x="0" y="6538912"/>
            <a:ext cx="17159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4297" y="6307979"/>
            <a:ext cx="3780420" cy="501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latin typeface="Calibri"/>
              </a:rPr>
              <a:t>Formación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permanente</a:t>
            </a:r>
            <a:endParaRPr lang="en-US" sz="2400" dirty="0">
              <a:latin typeface="Calibri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4293096"/>
            <a:ext cx="7428088" cy="20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2243913" y="404664"/>
            <a:ext cx="4378758" cy="868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Naturaleza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y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Objetivo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273362" y="1628801"/>
            <a:ext cx="7259078" cy="2574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Experiencia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individual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:</a:t>
            </a:r>
            <a:b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la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formación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es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en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día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a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día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en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la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vida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cotidiana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es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donde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se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aprende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.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Esperiencia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comunitaria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:</a:t>
            </a:r>
            <a:b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fruto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del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compartir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fraterno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, de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relaciones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recíprocas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y de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una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comunicación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calidad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.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77152" r="48694" b="15404"/>
          <a:stretch/>
        </p:blipFill>
        <p:spPr bwMode="auto">
          <a:xfrm>
            <a:off x="0" y="6538912"/>
            <a:ext cx="17159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07505" y="6356349"/>
            <a:ext cx="3780420" cy="501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FFFF"/>
                </a:solidFill>
                <a:latin typeface="Calibri"/>
              </a:rPr>
              <a:t>Formación</a:t>
            </a:r>
            <a:r>
              <a:rPr lang="en-US" sz="2400" smtClean="0">
                <a:solidFill>
                  <a:srgbClr val="FF9E1D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permanente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7" b="9044"/>
          <a:stretch/>
        </p:blipFill>
        <p:spPr>
          <a:xfrm>
            <a:off x="2843808" y="4202929"/>
            <a:ext cx="5220580" cy="25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5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1273362" y="188640"/>
            <a:ext cx="6719018" cy="868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Sugeto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formación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77152" r="48694" b="15404"/>
          <a:stretch/>
        </p:blipFill>
        <p:spPr bwMode="auto">
          <a:xfrm>
            <a:off x="0" y="6538912"/>
            <a:ext cx="17159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988987" y="6356349"/>
            <a:ext cx="3780420" cy="501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Formación</a:t>
            </a:r>
            <a:r>
              <a:rPr lang="en-US" sz="2400" dirty="0" smtClean="0">
                <a:solidFill>
                  <a:srgbClr val="FF9E1D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permanente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6"/>
          <a:stretch/>
        </p:blipFill>
        <p:spPr>
          <a:xfrm>
            <a:off x="6167028" y="1700808"/>
            <a:ext cx="2519772" cy="228175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60282"/>
            <a:ext cx="2007314" cy="2297718"/>
          </a:xfrm>
          <a:prstGeom prst="rect">
            <a:avLst/>
          </a:prstGeom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985330" y="1268760"/>
            <a:ext cx="7295082" cy="4758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El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Salesiano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Cooperador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: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protagonista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/>
            </a:r>
            <a:b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y principal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responsable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, se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compromete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a…</a:t>
            </a:r>
          </a:p>
          <a:p>
            <a:pPr>
              <a:spcBef>
                <a:spcPts val="200"/>
              </a:spcBef>
              <a:buClr>
                <a:srgbClr val="EE7D00"/>
              </a:buClr>
            </a:pPr>
            <a:r>
              <a:rPr lang="es-E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que sea más afable su propio carácter</a:t>
            </a:r>
            <a:r>
              <a:rPr lang="es-E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>
              <a:spcBef>
                <a:spcPts val="200"/>
              </a:spcBef>
              <a:buClr>
                <a:srgbClr val="EE7D00"/>
              </a:buClr>
            </a:pPr>
            <a:r>
              <a:rPr lang="en-US" dirty="0" err="1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desarrollar</a:t>
            </a:r>
            <a:r>
              <a:rPr lang="en-U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sus</a:t>
            </a:r>
            <a:r>
              <a:rPr lang="en-U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talentos</a:t>
            </a:r>
            <a:r>
              <a:rPr lang="en-U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</a:p>
          <a:p>
            <a:pPr>
              <a:spcBef>
                <a:spcPts val="200"/>
              </a:spcBef>
              <a:buClr>
                <a:srgbClr val="EE7D00"/>
              </a:buClr>
            </a:pPr>
            <a:r>
              <a:rPr lang="es-E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progreso en el camino de la fe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>
              <a:spcBef>
                <a:spcPts val="200"/>
              </a:spcBef>
              <a:buClr>
                <a:srgbClr val="EE7D00"/>
              </a:buClr>
            </a:pPr>
            <a:r>
              <a:rPr lang="es-E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crecer en la dimensión relacional</a:t>
            </a:r>
            <a:r>
              <a:rPr lang="es-E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>
              <a:spcBef>
                <a:spcPts val="200"/>
              </a:spcBef>
              <a:buClr>
                <a:srgbClr val="EE7D00"/>
              </a:buClr>
            </a:pPr>
            <a:r>
              <a:rPr lang="es-E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asimilar y profundizar el carisma salesiano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1162050">
              <a:spcBef>
                <a:spcPts val="200"/>
              </a:spcBef>
              <a:buClr>
                <a:srgbClr val="EE7D00"/>
              </a:buClr>
            </a:pPr>
            <a:r>
              <a:rPr lang="en-US" dirty="0" err="1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consolidar</a:t>
            </a:r>
            <a:r>
              <a:rPr lang="en-U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un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sano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sentido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moral;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1162050">
              <a:spcBef>
                <a:spcPts val="200"/>
              </a:spcBef>
              <a:buClr>
                <a:srgbClr val="EE7D00"/>
              </a:buClr>
            </a:pPr>
            <a:r>
              <a:rPr lang="es-E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percibir los "signos de los tiempos</a:t>
            </a:r>
            <a:r>
              <a:rPr lang="es-E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";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1162050">
              <a:spcBef>
                <a:spcPts val="200"/>
              </a:spcBef>
              <a:buClr>
                <a:srgbClr val="EE7D00"/>
              </a:buClr>
            </a:pPr>
            <a:r>
              <a:rPr lang="es-ES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prepararse para un apostolado fecundo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8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5 -2.59259E-6 L 2.77778E-7 -2.59259E-6 " pathEditMode="relative" rAng="0" ptsTypes="AA">
                                      <p:cBhvr>
                                        <p:cTn id="4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632871" y="1184983"/>
            <a:ext cx="4295613" cy="5422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La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Asociación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: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es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corresponsable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 la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formación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sus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miembros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.</a:t>
            </a:r>
            <a:endParaRPr lang="en-US" sz="2400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En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los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diversos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niveles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se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compromete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a…</a:t>
            </a:r>
          </a:p>
          <a:p>
            <a:pPr>
              <a:buClr>
                <a:srgbClr val="EE7D00"/>
              </a:buClr>
            </a:pP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preparar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el plan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anual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formación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permanente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  <a:endParaRPr lang="en-US" sz="2400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>
              <a:buClr>
                <a:srgbClr val="EE7D00"/>
              </a:buClr>
            </a:pP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cuidar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y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seguir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los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aspectos</a:t>
            </a:r>
            <a:r>
              <a:rPr lang="en-US" sz="24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específicos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 la </a:t>
            </a:r>
            <a:r>
              <a:rPr lang="en-US" sz="240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formación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s-ES" sz="24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 acuerdo con el </a:t>
            </a:r>
            <a:r>
              <a:rPr lang="es-E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Consejo Local </a:t>
            </a:r>
            <a:r>
              <a:rPr lang="es-ES" sz="24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o Provincial y, de modo particular, con el Delegado o la Delegada</a:t>
            </a:r>
            <a:r>
              <a:rPr lang="en-US" sz="24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.</a:t>
            </a:r>
            <a:endParaRPr lang="en-US" sz="2400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14" name="Segnaposto numero diapositiva 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77152" r="48694" b="15404"/>
          <a:stretch/>
        </p:blipFill>
        <p:spPr bwMode="auto">
          <a:xfrm>
            <a:off x="0" y="6538912"/>
            <a:ext cx="17159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60848"/>
            <a:ext cx="4367466" cy="29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07505" y="6356349"/>
            <a:ext cx="3780420" cy="501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FFFF"/>
                </a:solidFill>
                <a:latin typeface="Calibri"/>
              </a:rPr>
              <a:t>Formación</a:t>
            </a:r>
            <a:r>
              <a:rPr lang="en-US" sz="2400" smtClean="0">
                <a:solidFill>
                  <a:srgbClr val="FF9E1D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permanente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273362" y="188640"/>
            <a:ext cx="6719018" cy="868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Sugeto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formación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3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1273362" y="188640"/>
            <a:ext cx="6719018" cy="868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PROGRAMACIÓN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273362" y="1628800"/>
            <a:ext cx="7295082" cy="475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Desarrollo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 la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formación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:</a:t>
            </a:r>
            <a:b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no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en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forma linear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sino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 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espiral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.</a:t>
            </a:r>
            <a:endParaRPr lang="en-US" dirty="0" smtClean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800" dirty="0" smtClean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Caraterísticas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/>
            </a:r>
            <a:b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 la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programación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: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>
              <a:spcBef>
                <a:spcPts val="600"/>
              </a:spcBef>
              <a:buClr>
                <a:srgbClr val="EE7D00"/>
              </a:buClr>
              <a:defRPr/>
            </a:pP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Abierta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714375">
              <a:spcBef>
                <a:spcPts val="600"/>
              </a:spcBef>
              <a:buClr>
                <a:srgbClr val="EE7D00"/>
              </a:buClr>
              <a:defRPr/>
            </a:pP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Flexible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1076325">
              <a:spcBef>
                <a:spcPts val="600"/>
              </a:spcBef>
              <a:buClr>
                <a:srgbClr val="EE7D00"/>
              </a:buClr>
              <a:defRPr/>
            </a:pP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Creativa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1438275">
              <a:spcBef>
                <a:spcPts val="600"/>
              </a:spcBef>
              <a:buClr>
                <a:srgbClr val="EE7D00"/>
              </a:buClr>
              <a:defRPr/>
            </a:pP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Crítica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1790700">
              <a:spcBef>
                <a:spcPts val="600"/>
              </a:spcBef>
              <a:buClr>
                <a:srgbClr val="EE7D00"/>
              </a:buClr>
              <a:defRPr/>
            </a:pP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Adaptable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.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77152" r="48694" b="15404"/>
          <a:stretch/>
        </p:blipFill>
        <p:spPr bwMode="auto">
          <a:xfrm>
            <a:off x="0" y="6538912"/>
            <a:ext cx="17159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07505" y="6356349"/>
            <a:ext cx="3780420" cy="501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FFFF"/>
                </a:solidFill>
                <a:latin typeface="Calibri"/>
              </a:rPr>
              <a:t>Formación</a:t>
            </a:r>
            <a:r>
              <a:rPr lang="en-US" sz="2400" smtClean="0">
                <a:solidFill>
                  <a:srgbClr val="FF9E1D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permanente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2166546"/>
            <a:ext cx="3405874" cy="40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1273362" y="188640"/>
            <a:ext cx="6719018" cy="868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Dimensiones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 la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formación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" name="Segnaposto numero diapositiva 5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EB7B32-6C30-492F-B5DA-2A03F6932C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77152" r="48694" b="15404"/>
          <a:stretch/>
        </p:blipFill>
        <p:spPr bwMode="auto">
          <a:xfrm>
            <a:off x="0" y="6538912"/>
            <a:ext cx="17159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07505" y="6356349"/>
            <a:ext cx="3780420" cy="501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FFFF"/>
                </a:solidFill>
                <a:latin typeface="Calibri"/>
              </a:rPr>
              <a:t>Formación</a:t>
            </a:r>
            <a:r>
              <a:rPr lang="en-US" sz="2400" smtClean="0">
                <a:solidFill>
                  <a:srgbClr val="FF9E1D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permanente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857956" y="2025378"/>
            <a:ext cx="6483632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Las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tres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principales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dimensiones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/>
            </a:r>
            <a:b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 la </a:t>
            </a: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formación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: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>
              <a:spcBef>
                <a:spcPts val="600"/>
              </a:spcBef>
              <a:buClr>
                <a:srgbClr val="EE7D00"/>
              </a:buClr>
              <a:defRPr/>
            </a:pP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Humana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;</a:t>
            </a:r>
          </a:p>
          <a:p>
            <a:pPr>
              <a:spcBef>
                <a:spcPts val="600"/>
              </a:spcBef>
              <a:buClr>
                <a:srgbClr val="EE7D00"/>
              </a:buClr>
              <a:defRPr/>
            </a:pP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Cristiana;</a:t>
            </a:r>
          </a:p>
          <a:p>
            <a:pPr>
              <a:spcBef>
                <a:spcPts val="600"/>
              </a:spcBef>
              <a:buClr>
                <a:srgbClr val="EE7D00"/>
              </a:buClr>
              <a:defRPr/>
            </a:pPr>
            <a:r>
              <a:rPr lang="en-US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Salesiana</a:t>
            </a:r>
            <a:r>
              <a:rPr lang="en-US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.</a:t>
            </a: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544196942"/>
              </p:ext>
            </p:extLst>
          </p:nvPr>
        </p:nvGraphicFramePr>
        <p:xfrm>
          <a:off x="3347864" y="1916832"/>
          <a:ext cx="5940660" cy="435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55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0A31432-04ED-4F14-A97F-9F962678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>
                                            <p:graphicEl>
                                              <a:dgm id="{F0A31432-04ED-4F14-A97F-9F9626784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8A49AA6-9DE0-4C81-8930-3E3F02116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graphicEl>
                                              <a:dgm id="{48A49AA6-9DE0-4C81-8930-3E3F02116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03FDD78-6F62-4D7D-9797-7D084D769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>
                                            <p:graphicEl>
                                              <a:dgm id="{803FDD78-6F62-4D7D-9797-7D084D769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AC346AA-26E2-40CE-9675-7D3D46F36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graphicEl>
                                              <a:dgm id="{CAC346AA-26E2-40CE-9675-7D3D46F36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96A1D37-3AAA-44F2-9C28-770AEA9FD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>
                                            <p:graphicEl>
                                              <a:dgm id="{796A1D37-3AAA-44F2-9C28-770AEA9FD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E27D920-56FA-4035-93D3-B261319FD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graphicEl>
                                              <a:dgm id="{1E27D920-56FA-4035-93D3-B261319FD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Graphic spid="1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784</Words>
  <Application>Microsoft Office PowerPoint</Application>
  <PresentationFormat>Presentazione su schermo (4:3)</PresentationFormat>
  <Paragraphs>152</Paragraphs>
  <Slides>18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Office Theme</vt:lpstr>
      <vt:lpstr>Diseño predeterminado</vt:lpstr>
      <vt:lpstr>1_Office Theme</vt:lpstr>
      <vt:lpstr>Presentazione standard di PowerPoint</vt:lpstr>
      <vt:lpstr>FORM</vt:lpstr>
      <vt:lpstr>Formación Permanente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TRABAJO EN GRUPO: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Leslye</dc:creator>
  <cp:lastModifiedBy>Pc-Leslye</cp:lastModifiedBy>
  <cp:revision>274</cp:revision>
  <dcterms:created xsi:type="dcterms:W3CDTF">2013-08-21T19:17:07Z</dcterms:created>
  <dcterms:modified xsi:type="dcterms:W3CDTF">2017-08-03T10:46:46Z</dcterms:modified>
</cp:coreProperties>
</file>