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77"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286" r:id="rId18"/>
    <p:sldId id="287" r:id="rId19"/>
    <p:sldId id="279" r:id="rId20"/>
    <p:sldId id="305" r:id="rId21"/>
    <p:sldId id="306" r:id="rId22"/>
    <p:sldId id="307" r:id="rId23"/>
    <p:sldId id="308" r:id="rId24"/>
    <p:sldId id="326" r:id="rId25"/>
    <p:sldId id="327" r:id="rId26"/>
    <p:sldId id="294" r:id="rId27"/>
    <p:sldId id="295" r:id="rId28"/>
    <p:sldId id="296" r:id="rId29"/>
    <p:sldId id="284" r:id="rId30"/>
    <p:sldId id="302" r:id="rId31"/>
    <p:sldId id="281" r:id="rId32"/>
    <p:sldId id="291" r:id="rId33"/>
    <p:sldId id="288" r:id="rId34"/>
    <p:sldId id="293" r:id="rId35"/>
    <p:sldId id="304" r:id="rId36"/>
    <p:sldId id="297" r:id="rId37"/>
    <p:sldId id="298" r:id="rId38"/>
    <p:sldId id="299" r:id="rId39"/>
    <p:sldId id="300" r:id="rId40"/>
    <p:sldId id="301" r:id="rId41"/>
    <p:sldId id="30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707" autoAdjust="0"/>
  </p:normalViewPr>
  <p:slideViewPr>
    <p:cSldViewPr snapToGrid="0">
      <p:cViewPr varScale="1">
        <p:scale>
          <a:sx n="58" d="100"/>
          <a:sy n="58" d="100"/>
        </p:scale>
        <p:origin x="1140" y="78"/>
      </p:cViewPr>
      <p:guideLst/>
    </p:cSldViewPr>
  </p:slideViewPr>
  <p:notesTextViewPr>
    <p:cViewPr>
      <p:scale>
        <a:sx n="3" d="2"/>
        <a:sy n="3" d="2"/>
      </p:scale>
      <p:origin x="0" y="0"/>
    </p:cViewPr>
  </p:notesTextViewPr>
  <p:notesViewPr>
    <p:cSldViewPr snapToGrid="0">
      <p:cViewPr varScale="1">
        <p:scale>
          <a:sx n="47" d="100"/>
          <a:sy n="47" d="100"/>
        </p:scale>
        <p:origin x="110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92F78-D09C-4CAB-93D3-0A5BACDFD3C7}" type="datetimeFigureOut">
              <a:rPr lang="en-US" smtClean="0"/>
              <a:t>10/13/2019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95EED-B806-48CB-985E-1334B387868E}" type="slidenum">
              <a:rPr lang="en-US" smtClean="0"/>
              <a:t>‹#›</a:t>
            </a:fld>
            <a:endParaRPr lang="en-US"/>
          </a:p>
        </p:txBody>
      </p:sp>
    </p:spTree>
    <p:extLst>
      <p:ext uri="{BB962C8B-B14F-4D97-AF65-F5344CB8AC3E}">
        <p14:creationId xmlns:p14="http://schemas.microsoft.com/office/powerpoint/2010/main" val="114101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paradisusdei.or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n w="0"/>
                <a:effectLst>
                  <a:outerShdw blurRad="38100" dist="19050" dir="2700000" algn="tl" rotWithShape="0">
                    <a:schemeClr val="dk1">
                      <a:alpha val="40000"/>
                    </a:schemeClr>
                  </a:outerShdw>
                </a:effectLst>
                <a:latin typeface="Antigoni Light" panose="020B0406020204020204" pitchFamily="34" charset="0"/>
              </a:rPr>
              <a:t>AUTONOMY</a:t>
            </a:r>
            <a:r>
              <a:rPr lang="en-US" b="1" baseline="0" dirty="0" smtClean="0">
                <a:ln w="0"/>
                <a:effectLst>
                  <a:outerShdw blurRad="38100" dist="19050" dir="2700000" algn="tl" rotWithShape="0">
                    <a:schemeClr val="dk1">
                      <a:alpha val="40000"/>
                    </a:schemeClr>
                  </a:outerShdw>
                </a:effectLst>
                <a:latin typeface="Antigoni Light" panose="020B0406020204020204" pitchFamily="34" charset="0"/>
              </a:rPr>
              <a:t> IN SOLIDARITY AND CO-RESPONSIBILITY: PART ONE</a:t>
            </a:r>
            <a:endParaRPr lang="en-US" sz="1200" b="1" dirty="0" smtClean="0">
              <a:latin typeface="CommercialScript BT" panose="03030803040807090C04" pitchFamily="66" charset="0"/>
            </a:endParaRPr>
          </a:p>
          <a:p>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1</a:t>
            </a:fld>
            <a:endParaRPr lang="en-US"/>
          </a:p>
        </p:txBody>
      </p:sp>
    </p:spTree>
    <p:extLst>
      <p:ext uri="{BB962C8B-B14F-4D97-AF65-F5344CB8AC3E}">
        <p14:creationId xmlns:p14="http://schemas.microsoft.com/office/powerpoint/2010/main" val="401353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IV. WE KNOW THE GREATEST EXAMPLE OF AUTONOMY IN SOLIDARITY AND CO-RESPONSIBILITY OF ALL TIMES… AND THIS CHANGES EVERYTHING</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10</a:t>
            </a:fld>
            <a:endParaRPr lang="en-US"/>
          </a:p>
        </p:txBody>
      </p:sp>
    </p:spTree>
    <p:extLst>
      <p:ext uri="{BB962C8B-B14F-4D97-AF65-F5344CB8AC3E}">
        <p14:creationId xmlns:p14="http://schemas.microsoft.com/office/powerpoint/2010/main" val="3523744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effectLst/>
              </a:rPr>
              <a:t>WE LIVE OUR AUTONOMY IN SOLIDARITY AND CO-RESPONSIBILITY AS </a:t>
            </a:r>
            <a:r>
              <a:rPr lang="es-ES" baseline="0" dirty="0" smtClean="0">
                <a:effectLst/>
              </a:rPr>
              <a:t>A FAMILY – </a:t>
            </a:r>
            <a:r>
              <a:rPr lang="es-ES" dirty="0" smtClean="0">
                <a:effectLst/>
              </a:rPr>
              <a:t>GOD’S AND MARY HELP</a:t>
            </a:r>
            <a:r>
              <a:rPr lang="es-ES" baseline="0" dirty="0" smtClean="0">
                <a:effectLst/>
              </a:rPr>
              <a:t> OF CHRISTIANS’ FAMILY</a:t>
            </a:r>
            <a:endParaRPr lang="es-ES" dirty="0" smtClean="0">
              <a:effectLst/>
            </a:endParaRPr>
          </a:p>
          <a:p>
            <a:r>
              <a:rPr lang="es-ES" sz="1200" b="0" i="0" u="none" strike="noStrike" kern="1200" dirty="0" smtClean="0">
                <a:solidFill>
                  <a:schemeClr val="tx1"/>
                </a:solidFill>
                <a:effectLst/>
                <a:latin typeface="+mn-lt"/>
                <a:ea typeface="+mn-ea"/>
                <a:cs typeface="+mn-cs"/>
              </a:rPr>
              <a:t/>
            </a:r>
            <a:br>
              <a:rPr lang="es-ES" sz="1200" b="0" i="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11</a:t>
            </a:fld>
            <a:endParaRPr lang="en-US"/>
          </a:p>
        </p:txBody>
      </p:sp>
    </p:spTree>
    <p:extLst>
      <p:ext uri="{BB962C8B-B14F-4D97-AF65-F5344CB8AC3E}">
        <p14:creationId xmlns:p14="http://schemas.microsoft.com/office/powerpoint/2010/main" val="2877324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n w="0"/>
                <a:effectLst>
                  <a:outerShdw blurRad="38100" dist="19050" dir="2700000" algn="tl" rotWithShape="0">
                    <a:schemeClr val="dk1">
                      <a:alpha val="40000"/>
                    </a:schemeClr>
                  </a:outerShdw>
                </a:effectLst>
                <a:latin typeface="Antigoni Light" panose="020B0406020204020204" pitchFamily="34" charset="0"/>
              </a:rPr>
              <a:t>WE DO WORKS OF MERCY FOR OUR BROTHER AND SISTERS AS DON BOSCO WANTED</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12</a:t>
            </a:fld>
            <a:endParaRPr lang="en-US"/>
          </a:p>
        </p:txBody>
      </p:sp>
    </p:spTree>
    <p:extLst>
      <p:ext uri="{BB962C8B-B14F-4D97-AF65-F5344CB8AC3E}">
        <p14:creationId xmlns:p14="http://schemas.microsoft.com/office/powerpoint/2010/main" val="3595749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COMMITMENT FOR LIFE</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13</a:t>
            </a:fld>
            <a:endParaRPr lang="en-US"/>
          </a:p>
        </p:txBody>
      </p:sp>
    </p:spTree>
    <p:extLst>
      <p:ext uri="{BB962C8B-B14F-4D97-AF65-F5344CB8AC3E}">
        <p14:creationId xmlns:p14="http://schemas.microsoft.com/office/powerpoint/2010/main" val="42339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UNION WITH HIS “3 LOVES” – THE HINGES TO HIS PREVENTIVE SYSTEM</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14</a:t>
            </a:fld>
            <a:endParaRPr lang="en-US"/>
          </a:p>
        </p:txBody>
      </p:sp>
    </p:spTree>
    <p:extLst>
      <p:ext uri="{BB962C8B-B14F-4D97-AF65-F5344CB8AC3E}">
        <p14:creationId xmlns:p14="http://schemas.microsoft.com/office/powerpoint/2010/main" val="1478619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ACTS OF CHARITY TO POUR OUT THE LOVE OF OUR HEAVENLY FATHER</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15</a:t>
            </a:fld>
            <a:endParaRPr lang="en-US"/>
          </a:p>
        </p:txBody>
      </p:sp>
    </p:spTree>
    <p:extLst>
      <p:ext uri="{BB962C8B-B14F-4D97-AF65-F5344CB8AC3E}">
        <p14:creationId xmlns:p14="http://schemas.microsoft.com/office/powerpoint/2010/main" val="2915965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TOGETHER - </a:t>
            </a:r>
            <a:r>
              <a:rPr lang="en-US" sz="1200" b="1" kern="1200" dirty="0" smtClean="0">
                <a:solidFill>
                  <a:schemeClr val="tx1"/>
                </a:solidFill>
                <a:effectLst/>
                <a:latin typeface="+mn-lt"/>
                <a:ea typeface="+mn-ea"/>
                <a:cs typeface="+mn-cs"/>
              </a:rPr>
              <a:t>CHRISTIAN UNION FOR THE WORK OF CHARITY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Good [Christians] have at all times seen the necessity of uniting in order to help one another in doing good and in avoiding evil. </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16</a:t>
            </a:fld>
            <a:endParaRPr lang="en-US"/>
          </a:p>
        </p:txBody>
      </p:sp>
    </p:spTree>
    <p:extLst>
      <p:ext uri="{BB962C8B-B14F-4D97-AF65-F5344CB8AC3E}">
        <p14:creationId xmlns:p14="http://schemas.microsoft.com/office/powerpoint/2010/main" val="462662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ea typeface="+mn-ea"/>
                <a:cs typeface="+mn-cs"/>
              </a:rPr>
              <a:t>ARZOBISPO FULTON J SHEEN: MATEO 25:35-40</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Necesitamos a Dios y el alimento del alma. Y el resto del mundo sufre de hambre en el estómago. Están mal alimentados. Ellos son pobres. El tema del Congreso, por lo tanto, será sobre ese tema hambre: hambre para que la Eucaristía alimente nuestro espíritu y hambre para los pobres y que debemos necesitar. Ahora hablaré sobre el hambre del Espíritu, que es la Eucaristía. Ahora la Eucaristía, como saben, significa "acción de gracias". En el Concilio Vaticano, se mencionaron cuatro tipos de presencias; es decir, cuatro formas en que Dios está eminentemente presente en este mundo. Primero, en la misa y especialmente en las especies eucarísticas; es decir, en el Santísimo Sacramento del tabernáculo. En segundo lugar, en las palabras de la Sagrada Escritura. En el Concilio Vaticano todas las mañanas, solíamos traer las Escrituras en una solemne procesión y entronizarlas en el altar, una de las formas de la presencia de Dios. La tercera forma de la presencia de Dios es en los pobres, donde nuestro Señor dijo que cuando vendría a juzgar a las naciones del mundo, diría a algunos: “Tenía hambre y me diste de comer. Tenía sed y me diste de beber. Estaba desnudo y me vestiste ". Y dirán:" ¿Cuándo te vimos hambriento y te dimos de comer? ¿O sediento y darte de beber? ¿Y cuando estabas desnudos y te cubrimos? ”Él dirá:“ Cuando lo hiciste al menor de estos mis hermanos, me lo hiciste a mí. Cristo, en otras palabras, está en los pobres. Y la cuarta presencia de nuestro Bendito Señor está en nuestra oración común, como dijo nuestro Bendito Señor: “Cuando dos o tres se reúnen en Mi Nombre, estoy en medio de ellos. Ahora no todas estas presencias son iguales. La presencia más íntima de todas está en la Sagrada Eucaristía, que es tanto un sacrificio como un sacramento.</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095EED-B806-48CB-985E-1334B387868E}" type="slidenum">
              <a:rPr lang="en-US" smtClean="0"/>
              <a:t>17</a:t>
            </a:fld>
            <a:endParaRPr lang="en-US"/>
          </a:p>
        </p:txBody>
      </p:sp>
    </p:spTree>
    <p:extLst>
      <p:ext uri="{BB962C8B-B14F-4D97-AF65-F5344CB8AC3E}">
        <p14:creationId xmlns:p14="http://schemas.microsoft.com/office/powerpoint/2010/main" val="958915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6950" y="372037"/>
            <a:ext cx="2315136" cy="1302264"/>
          </a:xfrm>
        </p:spPr>
      </p:sp>
      <p:sp>
        <p:nvSpPr>
          <p:cNvPr id="3" name="Notes Placeholder 2"/>
          <p:cNvSpPr>
            <a:spLocks noGrp="1"/>
          </p:cNvSpPr>
          <p:nvPr>
            <p:ph type="body" idx="1"/>
          </p:nvPr>
        </p:nvSpPr>
        <p:spPr>
          <a:xfrm>
            <a:off x="161365" y="1674300"/>
            <a:ext cx="6526306" cy="7200759"/>
          </a:xfrm>
        </p:spPr>
        <p:txBody>
          <a:bodyPr/>
          <a:lstStyle/>
          <a:p>
            <a:pPr algn="just"/>
            <a:r>
              <a:rPr lang="es-ES" sz="1000" b="1" kern="1200" dirty="0" smtClean="0">
                <a:solidFill>
                  <a:schemeClr val="tx1"/>
                </a:solidFill>
                <a:effectLst/>
              </a:rPr>
              <a:t>OBISPO ROBERT BARRON: MATEO</a:t>
            </a:r>
            <a:r>
              <a:rPr lang="es-ES" sz="1000" b="1" kern="1200" baseline="0" dirty="0" smtClean="0">
                <a:solidFill>
                  <a:schemeClr val="tx1"/>
                </a:solidFill>
                <a:effectLst/>
              </a:rPr>
              <a:t> 25 </a:t>
            </a:r>
            <a:r>
              <a:rPr lang="es-ES" sz="1000" kern="1200" baseline="0" dirty="0" smtClean="0">
                <a:solidFill>
                  <a:schemeClr val="tx1"/>
                </a:solidFill>
                <a:effectLst/>
              </a:rPr>
              <a:t>- </a:t>
            </a:r>
            <a:r>
              <a:rPr lang="es-ES" sz="1000" kern="1200" dirty="0" smtClean="0">
                <a:solidFill>
                  <a:schemeClr val="tx1"/>
                </a:solidFill>
                <a:effectLst/>
              </a:rPr>
              <a:t>Un hombre que entendió la teología y la ética de Mateo 25 en sus huesos fue Peter Maurin, cofundador del Movimiento de los Trabajadores Católicos. Sabía que la Iglesia había codificado esa sección de Mateo como las Obras Corporales y Espirituales de la Misericordia, entre las que se encontraban alimentar a los hambrientos, vestir a los desnudos, visitar a los encarcelados, enterrar a los muertos, consolar a los dudosos y rezar por los vivos y los muerto. Se preguntó cómo sería la sociedad si esos ideales fueran la base del orden político y social. Quería construir una sociedad en la que, en sus palabras, sería más fácil para los hombres ser buenos. Maurin reconoció a Mateo 25 como dinamita, del griego </a:t>
            </a:r>
            <a:r>
              <a:rPr lang="es-ES" sz="1000" kern="1200" dirty="0" err="1" smtClean="0">
                <a:solidFill>
                  <a:schemeClr val="tx1"/>
                </a:solidFill>
                <a:effectLst/>
              </a:rPr>
              <a:t>δυν</a:t>
            </a:r>
            <a:r>
              <a:rPr lang="es-ES" sz="1000" kern="1200" dirty="0" smtClean="0">
                <a:solidFill>
                  <a:schemeClr val="tx1"/>
                </a:solidFill>
                <a:effectLst/>
              </a:rPr>
              <a:t>αμις "dynamis", "poder", una palabra favorita de San Pablo, por cierto. Este </a:t>
            </a:r>
            <a:r>
              <a:rPr lang="es-ES" sz="1000" kern="1200" dirty="0" err="1" smtClean="0">
                <a:solidFill>
                  <a:schemeClr val="tx1"/>
                </a:solidFill>
                <a:effectLst/>
              </a:rPr>
              <a:t>δυν</a:t>
            </a:r>
            <a:r>
              <a:rPr lang="es-ES" sz="1000" kern="1200" dirty="0" smtClean="0">
                <a:solidFill>
                  <a:schemeClr val="tx1"/>
                </a:solidFill>
                <a:effectLst/>
              </a:rPr>
              <a:t>αμις está destinado a animar a toda la sociedad; pero, se quejó famoso, tomamos la dinamita de la Iglesia, la envolvimos en una fraseología agradable, la colocamos en un recipiente hermético y nos sentamos en la tapa. Peter Maurin vio su propósito como explotar la dinamita de la Iglesia para transformar la sociedad. Quería cambiarnos de una sociedad de "buscadores de </a:t>
            </a:r>
            <a:r>
              <a:rPr lang="es-ES" sz="1000" kern="1200" dirty="0" err="1" smtClean="0">
                <a:solidFill>
                  <a:schemeClr val="tx1"/>
                </a:solidFill>
                <a:effectLst/>
              </a:rPr>
              <a:t>go</a:t>
            </a:r>
            <a:r>
              <a:rPr lang="es-ES" sz="1000" kern="1200" dirty="0" smtClean="0">
                <a:solidFill>
                  <a:schemeClr val="tx1"/>
                </a:solidFill>
                <a:effectLst/>
              </a:rPr>
              <a:t>" a una sociedad de "dadores de </a:t>
            </a:r>
            <a:r>
              <a:rPr lang="es-ES" sz="1000" kern="1200" dirty="0" err="1" smtClean="0">
                <a:solidFill>
                  <a:schemeClr val="tx1"/>
                </a:solidFill>
                <a:effectLst/>
              </a:rPr>
              <a:t>go</a:t>
            </a:r>
            <a:r>
              <a:rPr lang="es-ES" sz="1000" kern="1200" dirty="0" smtClean="0">
                <a:solidFill>
                  <a:schemeClr val="tx1"/>
                </a:solidFill>
                <a:effectLst/>
              </a:rPr>
              <a:t>".</a:t>
            </a:r>
            <a:endParaRPr lang="en-US" sz="1000" kern="1200" dirty="0" smtClean="0">
              <a:solidFill>
                <a:schemeClr val="tx1"/>
              </a:solidFill>
              <a:effectLst/>
            </a:endParaRPr>
          </a:p>
          <a:p>
            <a:pPr algn="just"/>
            <a:r>
              <a:rPr lang="en-US" sz="1000" kern="1200" dirty="0" err="1" smtClean="0">
                <a:solidFill>
                  <a:schemeClr val="tx1"/>
                </a:solidFill>
                <a:effectLst/>
              </a:rPr>
              <a:t>En</a:t>
            </a:r>
            <a:r>
              <a:rPr lang="en-US" sz="1000" kern="1200" dirty="0" smtClean="0">
                <a:solidFill>
                  <a:schemeClr val="tx1"/>
                </a:solidFill>
                <a:effectLst/>
              </a:rPr>
              <a:t> 1932, Peter Maurin vino a Nueva York </a:t>
            </a:r>
            <a:r>
              <a:rPr lang="en-US" sz="1000" kern="1200" dirty="0" err="1" smtClean="0">
                <a:solidFill>
                  <a:schemeClr val="tx1"/>
                </a:solidFill>
                <a:effectLst/>
              </a:rPr>
              <a:t>justo</a:t>
            </a:r>
            <a:r>
              <a:rPr lang="en-US" sz="1000" kern="1200" dirty="0" smtClean="0">
                <a:solidFill>
                  <a:schemeClr val="tx1"/>
                </a:solidFill>
                <a:effectLst/>
              </a:rPr>
              <a:t> </a:t>
            </a:r>
            <a:r>
              <a:rPr lang="en-US" sz="1000" kern="1200" dirty="0" err="1" smtClean="0">
                <a:solidFill>
                  <a:schemeClr val="tx1"/>
                </a:solidFill>
                <a:effectLst/>
              </a:rPr>
              <a:t>cuando</a:t>
            </a:r>
            <a:r>
              <a:rPr lang="en-US" sz="1000" kern="1200" dirty="0" smtClean="0">
                <a:solidFill>
                  <a:schemeClr val="tx1"/>
                </a:solidFill>
                <a:effectLst/>
              </a:rPr>
              <a:t> la Gran </a:t>
            </a:r>
            <a:r>
              <a:rPr lang="en-US" sz="1000" kern="1200" dirty="0" err="1" smtClean="0">
                <a:solidFill>
                  <a:schemeClr val="tx1"/>
                </a:solidFill>
                <a:effectLst/>
              </a:rPr>
              <a:t>Depresión</a:t>
            </a:r>
            <a:r>
              <a:rPr lang="en-US" sz="1000" kern="1200" dirty="0" smtClean="0">
                <a:solidFill>
                  <a:schemeClr val="tx1"/>
                </a:solidFill>
                <a:effectLst/>
              </a:rPr>
              <a:t> se </a:t>
            </a:r>
            <a:r>
              <a:rPr lang="en-US" sz="1000" kern="1200" dirty="0" err="1" smtClean="0">
                <a:solidFill>
                  <a:schemeClr val="tx1"/>
                </a:solidFill>
                <a:effectLst/>
              </a:rPr>
              <a:t>estaba</a:t>
            </a:r>
            <a:r>
              <a:rPr lang="en-US" sz="1000" kern="1200" dirty="0" smtClean="0">
                <a:solidFill>
                  <a:schemeClr val="tx1"/>
                </a:solidFill>
                <a:effectLst/>
              </a:rPr>
              <a:t> </a:t>
            </a:r>
            <a:r>
              <a:rPr lang="en-US" sz="1000" kern="1200" dirty="0" err="1" smtClean="0">
                <a:solidFill>
                  <a:schemeClr val="tx1"/>
                </a:solidFill>
                <a:effectLst/>
              </a:rPr>
              <a:t>iniciando</a:t>
            </a:r>
            <a:r>
              <a:rPr lang="en-US" sz="1000" kern="1200" dirty="0" smtClean="0">
                <a:solidFill>
                  <a:schemeClr val="tx1"/>
                </a:solidFill>
                <a:effectLst/>
              </a:rPr>
              <a:t>. </a:t>
            </a:r>
            <a:r>
              <a:rPr lang="es-ES" sz="1000" kern="1200" dirty="0" smtClean="0">
                <a:solidFill>
                  <a:schemeClr val="tx1"/>
                </a:solidFill>
                <a:effectLst/>
              </a:rPr>
              <a:t>Conoció a un joven activista social y buscador espiritual recientemente convertido al catolicismo. Se llamaba </a:t>
            </a:r>
            <a:r>
              <a:rPr lang="es-ES" sz="1000" kern="1200" dirty="0" err="1" smtClean="0">
                <a:solidFill>
                  <a:schemeClr val="tx1"/>
                </a:solidFill>
                <a:effectLst/>
              </a:rPr>
              <a:t>Dorothy</a:t>
            </a:r>
            <a:r>
              <a:rPr lang="es-ES" sz="1000" kern="1200" dirty="0" smtClean="0">
                <a:solidFill>
                  <a:schemeClr val="tx1"/>
                </a:solidFill>
                <a:effectLst/>
              </a:rPr>
              <a:t> Day. </a:t>
            </a:r>
            <a:r>
              <a:rPr lang="es-ES" sz="1000" kern="1200" dirty="0" err="1" smtClean="0">
                <a:solidFill>
                  <a:schemeClr val="tx1"/>
                </a:solidFill>
                <a:effectLst/>
              </a:rPr>
              <a:t>Dorothy</a:t>
            </a:r>
            <a:r>
              <a:rPr lang="es-ES" sz="1000" kern="1200" dirty="0" smtClean="0">
                <a:solidFill>
                  <a:schemeClr val="tx1"/>
                </a:solidFill>
                <a:effectLst/>
              </a:rPr>
              <a:t> había sido una radical política y amiga de algunos de los líderes de la vanguardia cultural de la década de 1920, incluido el dramaturgo Eugene O'Neill y el agitador político John Reed. Pero había quedado fascinada con la Iglesia Católica, especialmente después del nacimiento de su primer hijo cuando dijo que sentía una gratitud tan grande que no correspondía a nada en este mundo. Cuando conoció a Peter Maurin, estaba buscando una manera de combinar su compromiso político radical con su nueva fe católica. </a:t>
            </a:r>
            <a:r>
              <a:rPr lang="en-US" sz="1000" kern="1200" dirty="0" smtClean="0">
                <a:solidFill>
                  <a:schemeClr val="tx1"/>
                </a:solidFill>
                <a:effectLst/>
              </a:rPr>
              <a:t>La </a:t>
            </a:r>
            <a:r>
              <a:rPr lang="en-US" sz="1000" kern="1200" dirty="0" err="1" smtClean="0">
                <a:solidFill>
                  <a:schemeClr val="tx1"/>
                </a:solidFill>
                <a:effectLst/>
              </a:rPr>
              <a:t>filósofa</a:t>
            </a:r>
            <a:r>
              <a:rPr lang="en-US" sz="1000" kern="1200" dirty="0" smtClean="0">
                <a:solidFill>
                  <a:schemeClr val="tx1"/>
                </a:solidFill>
                <a:effectLst/>
              </a:rPr>
              <a:t> </a:t>
            </a:r>
            <a:r>
              <a:rPr lang="en-US" sz="1000" kern="1200" dirty="0" err="1" smtClean="0">
                <a:solidFill>
                  <a:schemeClr val="tx1"/>
                </a:solidFill>
                <a:effectLst/>
              </a:rPr>
              <a:t>vagabunda</a:t>
            </a:r>
            <a:r>
              <a:rPr lang="en-US" sz="1000" kern="1200" dirty="0" smtClean="0">
                <a:solidFill>
                  <a:schemeClr val="tx1"/>
                </a:solidFill>
                <a:effectLst/>
              </a:rPr>
              <a:t> </a:t>
            </a:r>
            <a:r>
              <a:rPr lang="en-US" sz="1000" kern="1200" dirty="0" err="1" smtClean="0">
                <a:solidFill>
                  <a:schemeClr val="tx1"/>
                </a:solidFill>
                <a:effectLst/>
              </a:rPr>
              <a:t>fue</a:t>
            </a:r>
            <a:r>
              <a:rPr lang="en-US" sz="1000" kern="1200" dirty="0" smtClean="0">
                <a:solidFill>
                  <a:schemeClr val="tx1"/>
                </a:solidFill>
                <a:effectLst/>
              </a:rPr>
              <a:t> la </a:t>
            </a:r>
            <a:r>
              <a:rPr lang="en-US" sz="1000" kern="1200" dirty="0" err="1" smtClean="0">
                <a:solidFill>
                  <a:schemeClr val="tx1"/>
                </a:solidFill>
                <a:effectLst/>
              </a:rPr>
              <a:t>respuesta</a:t>
            </a:r>
            <a:r>
              <a:rPr lang="en-US" sz="1000" kern="1200" dirty="0" smtClean="0">
                <a:solidFill>
                  <a:schemeClr val="tx1"/>
                </a:solidFill>
                <a:effectLst/>
              </a:rPr>
              <a:t> a </a:t>
            </a:r>
            <a:r>
              <a:rPr lang="en-US" sz="1000" kern="1200" dirty="0" err="1" smtClean="0">
                <a:solidFill>
                  <a:schemeClr val="tx1"/>
                </a:solidFill>
                <a:effectLst/>
              </a:rPr>
              <a:t>sus</a:t>
            </a:r>
            <a:r>
              <a:rPr lang="en-US" sz="1000" kern="1200" dirty="0" smtClean="0">
                <a:solidFill>
                  <a:schemeClr val="tx1"/>
                </a:solidFill>
                <a:effectLst/>
              </a:rPr>
              <a:t> </a:t>
            </a:r>
            <a:r>
              <a:rPr lang="en-US" sz="1000" kern="1200" dirty="0" err="1" smtClean="0">
                <a:solidFill>
                  <a:schemeClr val="tx1"/>
                </a:solidFill>
                <a:effectLst/>
              </a:rPr>
              <a:t>oraciones</a:t>
            </a:r>
            <a:r>
              <a:rPr lang="en-US" sz="1000" kern="1200" dirty="0" smtClean="0">
                <a:solidFill>
                  <a:schemeClr val="tx1"/>
                </a:solidFill>
                <a:effectLst/>
              </a:rPr>
              <a:t>.</a:t>
            </a:r>
          </a:p>
          <a:p>
            <a:pPr algn="just"/>
            <a:r>
              <a:rPr lang="en-US" sz="1000" kern="1200" dirty="0" smtClean="0">
                <a:solidFill>
                  <a:schemeClr val="tx1"/>
                </a:solidFill>
                <a:effectLst/>
              </a:rPr>
              <a:t>Someone who operated very much in the spirit of Dorothy Day was a figure to whom we have already alluded - Mother Teresa of Calcutta. Much of Mother's day was taken up with prayer: Meditation, Mass, Eucharistic Adoration, the Rosary - but the rest of her time, as we well know, was spent in the grittiest work among the poorest of the poor practicing the Corporal And Spiritual Works of Mercy, blowing up the dynamite of the Church. </a:t>
            </a:r>
          </a:p>
          <a:p>
            <a:pPr algn="just"/>
            <a:r>
              <a:rPr lang="es-ES" sz="1000" kern="1200" dirty="0" err="1" smtClean="0">
                <a:solidFill>
                  <a:schemeClr val="tx1"/>
                </a:solidFill>
                <a:effectLst/>
              </a:rPr>
              <a:t>Dorothy</a:t>
            </a:r>
            <a:r>
              <a:rPr lang="es-ES" sz="1000" kern="1200" dirty="0" smtClean="0">
                <a:solidFill>
                  <a:schemeClr val="tx1"/>
                </a:solidFill>
                <a:effectLst/>
              </a:rPr>
              <a:t> estaba fascinada con la visión de Peter de una renovación de la sociedad estadounidense y su recomendación de que la revolución comenzara con la fundación de un periódico que presentara la Doctrina Social Católica y el establecimiento de casas de hospitalidad donde los pobres serían recibidos y donde el Corporal y Las obras espirituales de misericordia serían practicadas. Y eso es precisamente lo que ella hizo. El 1 de mayo de 1933, </a:t>
            </a:r>
            <a:r>
              <a:rPr lang="es-ES" sz="1000" kern="1200" dirty="0" err="1" smtClean="0">
                <a:solidFill>
                  <a:schemeClr val="tx1"/>
                </a:solidFill>
                <a:effectLst/>
              </a:rPr>
              <a:t>Dorothy</a:t>
            </a:r>
            <a:r>
              <a:rPr lang="es-ES" sz="1000" kern="1200" dirty="0" smtClean="0">
                <a:solidFill>
                  <a:schemeClr val="tx1"/>
                </a:solidFill>
                <a:effectLst/>
              </a:rPr>
              <a:t> Day vino a Washington </a:t>
            </a:r>
            <a:r>
              <a:rPr lang="es-ES" sz="1000" kern="1200" dirty="0" err="1" smtClean="0">
                <a:solidFill>
                  <a:schemeClr val="tx1"/>
                </a:solidFill>
                <a:effectLst/>
              </a:rPr>
              <a:t>Square</a:t>
            </a:r>
            <a:r>
              <a:rPr lang="es-ES" sz="1000" kern="1200" dirty="0" smtClean="0">
                <a:solidFill>
                  <a:schemeClr val="tx1"/>
                </a:solidFill>
                <a:effectLst/>
              </a:rPr>
              <a:t> Park y distribuyó la primera edición del periódico </a:t>
            </a:r>
            <a:r>
              <a:rPr lang="es-ES" sz="1000" kern="1200" dirty="0" err="1" smtClean="0">
                <a:solidFill>
                  <a:schemeClr val="tx1"/>
                </a:solidFill>
                <a:effectLst/>
              </a:rPr>
              <a:t>Catholic</a:t>
            </a:r>
            <a:r>
              <a:rPr lang="es-ES" sz="1000" kern="1200" dirty="0" smtClean="0">
                <a:solidFill>
                  <a:schemeClr val="tx1"/>
                </a:solidFill>
                <a:effectLst/>
              </a:rPr>
              <a:t> </a:t>
            </a:r>
            <a:r>
              <a:rPr lang="es-ES" sz="1000" kern="1200" dirty="0" err="1" smtClean="0">
                <a:solidFill>
                  <a:schemeClr val="tx1"/>
                </a:solidFill>
                <a:effectLst/>
              </a:rPr>
              <a:t>Worker</a:t>
            </a:r>
            <a:r>
              <a:rPr lang="es-ES" sz="1000" kern="1200" dirty="0" smtClean="0">
                <a:solidFill>
                  <a:schemeClr val="tx1"/>
                </a:solidFill>
                <a:effectLst/>
              </a:rPr>
              <a:t>, vendiéndola por un centavo por copia, el mismo precio hoy, por cierto. No mucho después, ella y Peter Maurin establecieron la primera de las casas de hospitalidad de los Trabajadores Católicos en el </a:t>
            </a:r>
            <a:r>
              <a:rPr lang="es-ES" sz="1000" kern="1200" dirty="0" err="1" smtClean="0">
                <a:solidFill>
                  <a:schemeClr val="tx1"/>
                </a:solidFill>
                <a:effectLst/>
              </a:rPr>
              <a:t>Lower</a:t>
            </a:r>
            <a:r>
              <a:rPr lang="es-ES" sz="1000" kern="1200" dirty="0" smtClean="0">
                <a:solidFill>
                  <a:schemeClr val="tx1"/>
                </a:solidFill>
                <a:effectLst/>
              </a:rPr>
              <a:t> East </a:t>
            </a:r>
            <a:r>
              <a:rPr lang="es-ES" sz="1000" kern="1200" dirty="0" err="1" smtClean="0">
                <a:solidFill>
                  <a:schemeClr val="tx1"/>
                </a:solidFill>
                <a:effectLst/>
              </a:rPr>
              <a:t>Side</a:t>
            </a:r>
            <a:r>
              <a:rPr lang="es-ES" sz="1000" kern="1200" dirty="0" smtClean="0">
                <a:solidFill>
                  <a:schemeClr val="tx1"/>
                </a:solidFill>
                <a:effectLst/>
              </a:rPr>
              <a:t>, un lugar donde se practicaban las Obras Corporales de la Misericordia. Lo que quiero que vean es que </a:t>
            </a:r>
            <a:r>
              <a:rPr lang="es-ES" sz="1000" kern="1200" dirty="0" err="1" smtClean="0">
                <a:solidFill>
                  <a:schemeClr val="tx1"/>
                </a:solidFill>
                <a:effectLst/>
              </a:rPr>
              <a:t>Dorothy</a:t>
            </a:r>
            <a:r>
              <a:rPr lang="es-ES" sz="1000" kern="1200" dirty="0" smtClean="0">
                <a:solidFill>
                  <a:schemeClr val="tx1"/>
                </a:solidFill>
                <a:effectLst/>
              </a:rPr>
              <a:t> Day y Peter Maurin eran mucho más que trabajadores sociales o activistas políticos. Su amor por los pobres se basaba en su amor apasionado por Dios y es por eso que encarnan el doble mandato del Señor Jesús.</a:t>
            </a:r>
            <a:endParaRPr lang="en-US" sz="1000" kern="1200" dirty="0" smtClean="0">
              <a:solidFill>
                <a:schemeClr val="tx1"/>
              </a:solidFill>
              <a:effectLst/>
            </a:endParaRPr>
          </a:p>
          <a:p>
            <a:pPr algn="just"/>
            <a:r>
              <a:rPr lang="es-ES" sz="1000" kern="1200" dirty="0" smtClean="0">
                <a:solidFill>
                  <a:schemeClr val="tx1"/>
                </a:solidFill>
                <a:effectLst/>
              </a:rPr>
              <a:t>El p. Paul Murray, el escritor espiritual dominicano irlandés, en algún momento asesor de la Madre Teresa, relata la siguiente historia. Estuvo un día en una conversación profunda con Madre, buscando las fuentes de su espiritualidad y misión. Al final de su larga conversación, ella le pidió que extendiera su mano sobre la mesa y, tocando sus dedos uno por uno mientras pronunciaba las palabras, dijo: "Me lo hiciste a mí". En su discurso inaugural, como reportado en el Evangelio de Marcos, Jesús anunció la llegada del Reino de Dios y de inmediato llamó a la gente a cambiar, arrepentirse y creer en las Buenas Nuevas. La palabra que normalmente representamos como arrepentimiento es </a:t>
            </a:r>
            <a:r>
              <a:rPr lang="es-ES" sz="1000" kern="1200" dirty="0" err="1" smtClean="0">
                <a:solidFill>
                  <a:schemeClr val="tx1"/>
                </a:solidFill>
                <a:effectLst/>
              </a:rPr>
              <a:t>μετ</a:t>
            </a:r>
            <a:r>
              <a:rPr lang="es-ES" sz="1000" kern="1200" dirty="0" smtClean="0">
                <a:solidFill>
                  <a:schemeClr val="tx1"/>
                </a:solidFill>
                <a:effectLst/>
              </a:rPr>
              <a:t>ανοειτε - "metanoeita" en griego - un término que se basa en dos palabras: "μετα" ("meta" - más allá) y "νους" ("nous" - mente). Con la ruptura del Reino de Dios, debemos cambiar nuestra actitud, nuestra forma de pensar, nuestra perspectiva de las cosas, la forma en que vemos. Tenemos que ver el mundo de manera diferente y, a la luz de esa nueva visión, tenemos que cambiar la forma en que actuamos. Una vez que imaginamos nuestra propia existencia como el regalo de un Dios amable, con mucho gusto decidimos regalar nuestras vidas como un regalo en el amor. Y cuando hacemos eso, nos encontramos incrementados treinta, sesenta y cien veces, y la Vida Divina continúa fluyendo hacia nosotros. Una vez que vemos que Dios es Amor, ya no tenemos miedo de arriesgar el camino del amor. La enseñanza de Jesús tiene que ver con esta nueva visión y esta convocatoria para cambiar.</a:t>
            </a:r>
            <a:endParaRPr lang="en-US" sz="1000" kern="1200" dirty="0" smtClean="0">
              <a:solidFill>
                <a:schemeClr val="tx1"/>
              </a:solidFill>
              <a:effectLst/>
            </a:endParaRPr>
          </a:p>
          <a:p>
            <a:pPr algn="just"/>
            <a:endParaRPr lang="en-US" sz="1000" dirty="0"/>
          </a:p>
        </p:txBody>
      </p:sp>
      <p:sp>
        <p:nvSpPr>
          <p:cNvPr id="4" name="Slide Number Placeholder 3"/>
          <p:cNvSpPr>
            <a:spLocks noGrp="1"/>
          </p:cNvSpPr>
          <p:nvPr>
            <p:ph type="sldNum" sz="quarter" idx="10"/>
          </p:nvPr>
        </p:nvSpPr>
        <p:spPr/>
        <p:txBody>
          <a:bodyPr/>
          <a:lstStyle/>
          <a:p>
            <a:fld id="{26095EED-B806-48CB-985E-1334B387868E}" type="slidenum">
              <a:rPr lang="en-US" smtClean="0"/>
              <a:t>18</a:t>
            </a:fld>
            <a:endParaRPr lang="en-US"/>
          </a:p>
        </p:txBody>
      </p:sp>
    </p:spTree>
    <p:extLst>
      <p:ext uri="{BB962C8B-B14F-4D97-AF65-F5344CB8AC3E}">
        <p14:creationId xmlns:p14="http://schemas.microsoft.com/office/powerpoint/2010/main" val="4094272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smtClean="0">
                <a:solidFill>
                  <a:srgbClr val="92D050"/>
                </a:solidFill>
                <a:latin typeface="inherit"/>
              </a:rPr>
              <a:t>From the “First</a:t>
            </a:r>
            <a:r>
              <a:rPr lang="en-US" sz="1200" b="1" i="1" baseline="0" dirty="0" smtClean="0">
                <a:solidFill>
                  <a:srgbClr val="92D050"/>
                </a:solidFill>
                <a:latin typeface="inherit"/>
              </a:rPr>
              <a:t> Task” letter in preparation for </a:t>
            </a:r>
            <a:r>
              <a:rPr lang="en-US" sz="1200" b="1" i="1" dirty="0" smtClean="0">
                <a:solidFill>
                  <a:srgbClr val="92D050"/>
                </a:solidFill>
                <a:latin typeface="inherit"/>
              </a:rPr>
              <a:t>this 2019 Regional Encounter: “We shall try to concretize the Pope’s invitation and examine closely the reality of our young people, in line with the top priority challenge identified at the World Congress of the Association of Salesian Cooperators, held October 2018:</a:t>
            </a:r>
          </a:p>
          <a:p>
            <a:pPr algn="ctr"/>
            <a:endParaRPr lang="en-US" sz="1200" b="1" i="1" dirty="0" smtClean="0">
              <a:solidFill>
                <a:srgbClr val="92D050"/>
              </a:solidFill>
              <a:latin typeface="inherit"/>
            </a:endParaRPr>
          </a:p>
          <a:p>
            <a:pPr algn="ctr"/>
            <a:r>
              <a:rPr lang="en-US" sz="1200" b="1" i="1" dirty="0" smtClean="0">
                <a:solidFill>
                  <a:srgbClr val="92D050"/>
                </a:solidFill>
                <a:latin typeface="inherit"/>
              </a:rPr>
              <a:t>‘To walk together with the young towards a new more Christian and more human society which is often marked by a lack of </a:t>
            </a:r>
            <a:r>
              <a:rPr lang="en-US" sz="1200" b="1" i="1" dirty="0" smtClean="0">
                <a:solidFill>
                  <a:srgbClr val="FFFF00"/>
                </a:solidFill>
                <a:latin typeface="inherit"/>
              </a:rPr>
              <a:t>meaning in life</a:t>
            </a:r>
            <a:r>
              <a:rPr lang="en-US" sz="1200" b="1" i="1" dirty="0" smtClean="0">
                <a:solidFill>
                  <a:srgbClr val="92D050"/>
                </a:solidFill>
                <a:latin typeface="inherit"/>
              </a:rPr>
              <a:t>, a lack of </a:t>
            </a:r>
            <a:r>
              <a:rPr lang="en-US" sz="1200" b="1" i="1" dirty="0" smtClean="0">
                <a:solidFill>
                  <a:srgbClr val="FFFF00"/>
                </a:solidFill>
                <a:latin typeface="inherit"/>
              </a:rPr>
              <a:t>human dignity</a:t>
            </a:r>
            <a:r>
              <a:rPr lang="en-US" sz="1200" b="1" i="1" dirty="0" smtClean="0">
                <a:solidFill>
                  <a:srgbClr val="92D050"/>
                </a:solidFill>
                <a:latin typeface="inherit"/>
              </a:rPr>
              <a:t>, and a crisis of the </a:t>
            </a:r>
            <a:r>
              <a:rPr lang="en-US" sz="1200" b="1" i="1" dirty="0" smtClean="0">
                <a:solidFill>
                  <a:srgbClr val="FFFF00"/>
                </a:solidFill>
                <a:latin typeface="inherit"/>
              </a:rPr>
              <a:t>family and family values</a:t>
            </a:r>
            <a:r>
              <a:rPr lang="en-US" sz="1200" b="1" i="1" dirty="0" smtClean="0">
                <a:solidFill>
                  <a:srgbClr val="92D050"/>
                </a:solidFill>
                <a:latin typeface="inherit"/>
              </a:rPr>
              <a:t>.’” </a:t>
            </a:r>
            <a:endParaRPr lang="en-US" sz="1200" b="1" i="1" dirty="0">
              <a:solidFill>
                <a:srgbClr val="92D050"/>
              </a:solidFill>
              <a:latin typeface="inherit"/>
            </a:endParaRPr>
          </a:p>
        </p:txBody>
      </p:sp>
      <p:sp>
        <p:nvSpPr>
          <p:cNvPr id="4" name="Slide Number Placeholder 3"/>
          <p:cNvSpPr>
            <a:spLocks noGrp="1"/>
          </p:cNvSpPr>
          <p:nvPr>
            <p:ph type="sldNum" sz="quarter" idx="10"/>
          </p:nvPr>
        </p:nvSpPr>
        <p:spPr/>
        <p:txBody>
          <a:bodyPr/>
          <a:lstStyle/>
          <a:p>
            <a:fld id="{26095EED-B806-48CB-985E-1334B387868E}" type="slidenum">
              <a:rPr lang="en-US" smtClean="0"/>
              <a:t>19</a:t>
            </a:fld>
            <a:endParaRPr lang="en-US"/>
          </a:p>
        </p:txBody>
      </p:sp>
    </p:spTree>
    <p:extLst>
      <p:ext uri="{BB962C8B-B14F-4D97-AF65-F5344CB8AC3E}">
        <p14:creationId xmlns:p14="http://schemas.microsoft.com/office/powerpoint/2010/main" val="82462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n w="0"/>
                <a:effectLst>
                  <a:outerShdw blurRad="38100" dist="19050" dir="2700000" algn="tl" rotWithShape="0">
                    <a:schemeClr val="dk1">
                      <a:alpha val="40000"/>
                    </a:schemeClr>
                  </a:outerShdw>
                </a:effectLst>
                <a:latin typeface="Antigoni Light" panose="020B0406020204020204" pitchFamily="34" charset="0"/>
              </a:rPr>
              <a:t>PRAYER FROM THE SALESIAN</a:t>
            </a:r>
            <a:r>
              <a:rPr lang="en-US" b="1" baseline="0" dirty="0" smtClean="0">
                <a:ln w="0"/>
                <a:effectLst>
                  <a:outerShdw blurRad="38100" dist="19050" dir="2700000" algn="tl" rotWithShape="0">
                    <a:schemeClr val="dk1">
                      <a:alpha val="40000"/>
                    </a:schemeClr>
                  </a:outerShdw>
                </a:effectLst>
                <a:latin typeface="Antigoni Light" panose="020B0406020204020204" pitchFamily="34" charset="0"/>
              </a:rPr>
              <a:t> FAMILY CHARTER: ART. 47</a:t>
            </a:r>
          </a:p>
          <a:p>
            <a:pPr>
              <a:lnSpc>
                <a:spcPct val="107000"/>
              </a:lnSpc>
            </a:pPr>
            <a:r>
              <a:rPr lang="en-US" sz="1200" kern="1200" dirty="0" smtClean="0">
                <a:solidFill>
                  <a:schemeClr val="tx1"/>
                </a:solidFill>
                <a:latin typeface="+mn-lt"/>
                <a:ea typeface="Times New Roman" panose="02020603050405020304" pitchFamily="18" charset="0"/>
                <a:cs typeface="Times New Roman" panose="02020603050405020304" pitchFamily="18" charset="0"/>
              </a:rPr>
              <a:t>Art. 47. Prayer</a:t>
            </a:r>
            <a:endParaRPr lang="en-US" sz="1200" kern="1200" dirty="0" smtClean="0">
              <a:solidFill>
                <a:schemeClr val="tx1"/>
              </a:solidFill>
              <a:latin typeface="+mn-l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200" i="1" kern="1200" dirty="0" smtClean="0">
                <a:solidFill>
                  <a:schemeClr val="tx1"/>
                </a:solidFill>
                <a:latin typeface="+mn-lt"/>
                <a:ea typeface="Times New Roman" panose="02020603050405020304" pitchFamily="18" charset="0"/>
                <a:cs typeface="Times New Roman" panose="02020603050405020304" pitchFamily="18" charset="0"/>
              </a:rPr>
              <a:t>Father and Teacher of youth, Saint John Bosco, who docile to the gifts of the Holy Spirit, </a:t>
            </a:r>
          </a:p>
          <a:p>
            <a:pPr marL="457200" marR="0" indent="-457200">
              <a:lnSpc>
                <a:spcPct val="107000"/>
              </a:lnSpc>
              <a:spcBef>
                <a:spcPts val="0"/>
              </a:spcBef>
              <a:spcAft>
                <a:spcPts val="0"/>
              </a:spcAft>
            </a:pPr>
            <a:r>
              <a:rPr lang="en-US" sz="1200" i="1" kern="1200" dirty="0" smtClean="0">
                <a:solidFill>
                  <a:schemeClr val="tx1"/>
                </a:solidFill>
                <a:latin typeface="+mn-lt"/>
                <a:ea typeface="Times New Roman" panose="02020603050405020304" pitchFamily="18" charset="0"/>
                <a:cs typeface="Times New Roman" panose="02020603050405020304" pitchFamily="18" charset="0"/>
              </a:rPr>
              <a:t>bequeathed to the Salesian Family the treasure of your special love for “the small and the poor ones,” </a:t>
            </a:r>
          </a:p>
          <a:p>
            <a:pPr marL="457200" marR="0" indent="-457200">
              <a:lnSpc>
                <a:spcPct val="107000"/>
              </a:lnSpc>
              <a:spcBef>
                <a:spcPts val="0"/>
              </a:spcBef>
              <a:spcAft>
                <a:spcPts val="0"/>
              </a:spcAft>
            </a:pPr>
            <a:r>
              <a:rPr lang="en-US" sz="1200" i="1" kern="1200" dirty="0" smtClean="0">
                <a:solidFill>
                  <a:schemeClr val="tx1"/>
                </a:solidFill>
                <a:latin typeface="+mn-lt"/>
                <a:ea typeface="Times New Roman" panose="02020603050405020304" pitchFamily="18" charset="0"/>
                <a:cs typeface="Times New Roman" panose="02020603050405020304" pitchFamily="18" charset="0"/>
              </a:rPr>
              <a:t>teach us to be each day for them signs and bearers of the love of God,</a:t>
            </a:r>
            <a:endParaRPr lang="en-US" sz="1200" kern="1200" dirty="0" smtClean="0">
              <a:solidFill>
                <a:schemeClr val="tx1"/>
              </a:solidFill>
              <a:latin typeface="+mn-l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200" i="1" kern="1200" dirty="0" smtClean="0">
                <a:solidFill>
                  <a:schemeClr val="tx1"/>
                </a:solidFill>
                <a:latin typeface="+mn-lt"/>
                <a:ea typeface="Times New Roman" panose="02020603050405020304" pitchFamily="18" charset="0"/>
                <a:cs typeface="Times New Roman" panose="02020603050405020304" pitchFamily="18" charset="0"/>
              </a:rPr>
              <a:t>cultivating in our souls the same sentiments of Christ the Good Shepherd.</a:t>
            </a:r>
            <a:endParaRPr lang="en-US" sz="1200" kern="1200" dirty="0" smtClean="0">
              <a:solidFill>
                <a:schemeClr val="tx1"/>
              </a:solidFill>
              <a:latin typeface="+mn-l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200" i="1" kern="1200" dirty="0" smtClean="0">
                <a:solidFill>
                  <a:schemeClr val="tx1"/>
                </a:solidFill>
                <a:latin typeface="+mn-lt"/>
                <a:ea typeface="Times New Roman" panose="02020603050405020304" pitchFamily="18" charset="0"/>
                <a:cs typeface="Times New Roman" panose="02020603050405020304" pitchFamily="18" charset="0"/>
              </a:rPr>
              <a:t>Ask for all the members of your Family a heart full of kindness, constancy in work, wisdom in discernment, </a:t>
            </a:r>
          </a:p>
          <a:p>
            <a:pPr marL="457200" marR="0" indent="-457200">
              <a:lnSpc>
                <a:spcPct val="107000"/>
              </a:lnSpc>
              <a:spcBef>
                <a:spcPts val="0"/>
              </a:spcBef>
              <a:spcAft>
                <a:spcPts val="0"/>
              </a:spcAft>
            </a:pPr>
            <a:r>
              <a:rPr lang="en-US" sz="1200" i="1" kern="1200" dirty="0" smtClean="0">
                <a:solidFill>
                  <a:schemeClr val="tx1"/>
                </a:solidFill>
                <a:latin typeface="+mn-lt"/>
                <a:ea typeface="Times New Roman" panose="02020603050405020304" pitchFamily="18" charset="0"/>
                <a:cs typeface="Times New Roman" panose="02020603050405020304" pitchFamily="18" charset="0"/>
              </a:rPr>
              <a:t>courage to bear witness to a sense of the Church and to missionary generosity.</a:t>
            </a:r>
            <a:endParaRPr lang="en-US" sz="1200" kern="1200" dirty="0" smtClean="0">
              <a:solidFill>
                <a:schemeClr val="tx1"/>
              </a:solidFill>
              <a:latin typeface="+mn-l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200" i="1" kern="1200" dirty="0" smtClean="0">
                <a:solidFill>
                  <a:schemeClr val="tx1"/>
                </a:solidFill>
                <a:latin typeface="+mn-lt"/>
                <a:ea typeface="Times New Roman" panose="02020603050405020304" pitchFamily="18" charset="0"/>
                <a:cs typeface="Times New Roman" panose="02020603050405020304" pitchFamily="18" charset="0"/>
              </a:rPr>
              <a:t>Obtain for us from the Lord the grace to be faithful to the special covenant that the Lord has made with us, </a:t>
            </a:r>
          </a:p>
          <a:p>
            <a:pPr marL="457200" marR="0" indent="-457200">
              <a:lnSpc>
                <a:spcPct val="107000"/>
              </a:lnSpc>
              <a:spcBef>
                <a:spcPts val="0"/>
              </a:spcBef>
              <a:spcAft>
                <a:spcPts val="0"/>
              </a:spcAft>
            </a:pPr>
            <a:r>
              <a:rPr lang="en-US" sz="1200" i="1" kern="1200" dirty="0" smtClean="0">
                <a:solidFill>
                  <a:schemeClr val="tx1"/>
                </a:solidFill>
                <a:latin typeface="+mn-lt"/>
                <a:ea typeface="Times New Roman" panose="02020603050405020304" pitchFamily="18" charset="0"/>
                <a:cs typeface="Times New Roman" panose="02020603050405020304" pitchFamily="18" charset="0"/>
              </a:rPr>
              <a:t>and help us so that, guided by Mary Help of Christians, we may follow with joy, together with the young, </a:t>
            </a:r>
          </a:p>
          <a:p>
            <a:pPr marL="457200" marR="0" indent="-457200">
              <a:lnSpc>
                <a:spcPct val="107000"/>
              </a:lnSpc>
              <a:spcBef>
                <a:spcPts val="0"/>
              </a:spcBef>
              <a:spcAft>
                <a:spcPts val="0"/>
              </a:spcAft>
            </a:pPr>
            <a:r>
              <a:rPr lang="en-US" sz="1200" i="1" kern="1200" dirty="0" smtClean="0">
                <a:solidFill>
                  <a:schemeClr val="tx1"/>
                </a:solidFill>
                <a:latin typeface="+mn-lt"/>
                <a:ea typeface="Times New Roman" panose="02020603050405020304" pitchFamily="18" charset="0"/>
                <a:cs typeface="Times New Roman" panose="02020603050405020304" pitchFamily="18" charset="0"/>
              </a:rPr>
              <a:t>the path that leads to love. A</a:t>
            </a:r>
            <a:r>
              <a:rPr lang="en-US" sz="1200" i="1" kern="1200" dirty="0" smtClean="0">
                <a:solidFill>
                  <a:schemeClr val="tx1"/>
                </a:solidFill>
                <a:latin typeface="+mn-lt"/>
                <a:ea typeface="Calibri" panose="020F0502020204030204" pitchFamily="34" charset="0"/>
                <a:cs typeface="Times New Roman" panose="02020603050405020304" pitchFamily="18" charset="0"/>
              </a:rPr>
              <a:t>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CommercialScript BT" panose="03030803040807090C04" pitchFamily="66" charset="0"/>
            </a:endParaRPr>
          </a:p>
          <a:p>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2</a:t>
            </a:fld>
            <a:endParaRPr lang="en-US"/>
          </a:p>
        </p:txBody>
      </p:sp>
    </p:spTree>
    <p:extLst>
      <p:ext uri="{BB962C8B-B14F-4D97-AF65-F5344CB8AC3E}">
        <p14:creationId xmlns:p14="http://schemas.microsoft.com/office/powerpoint/2010/main" val="1597542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a:t>
            </a:r>
            <a:r>
              <a:rPr lang="en-US" b="1" baseline="0" dirty="0" smtClean="0"/>
              <a:t> THE TRANSMISSION OF THE FAITH</a:t>
            </a:r>
            <a:endParaRPr lang="en-US" b="1" dirty="0"/>
          </a:p>
        </p:txBody>
      </p:sp>
      <p:sp>
        <p:nvSpPr>
          <p:cNvPr id="4" name="Slide Number Placeholder 3"/>
          <p:cNvSpPr>
            <a:spLocks noGrp="1"/>
          </p:cNvSpPr>
          <p:nvPr>
            <p:ph type="sldNum" sz="quarter" idx="10"/>
          </p:nvPr>
        </p:nvSpPr>
        <p:spPr/>
        <p:txBody>
          <a:bodyPr/>
          <a:lstStyle/>
          <a:p>
            <a:fld id="{26095EED-B806-48CB-985E-1334B387868E}" type="slidenum">
              <a:rPr lang="en-US" smtClean="0"/>
              <a:t>20</a:t>
            </a:fld>
            <a:endParaRPr lang="en-US"/>
          </a:p>
        </p:txBody>
      </p:sp>
    </p:spTree>
    <p:extLst>
      <p:ext uri="{BB962C8B-B14F-4D97-AF65-F5344CB8AC3E}">
        <p14:creationId xmlns:p14="http://schemas.microsoft.com/office/powerpoint/2010/main" val="1611994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FAMILY AND PRAYER</a:t>
            </a:r>
            <a:endParaRPr lang="en-US" b="1" dirty="0"/>
          </a:p>
        </p:txBody>
      </p:sp>
      <p:sp>
        <p:nvSpPr>
          <p:cNvPr id="4" name="Slide Number Placeholder 3"/>
          <p:cNvSpPr>
            <a:spLocks noGrp="1"/>
          </p:cNvSpPr>
          <p:nvPr>
            <p:ph type="sldNum" sz="quarter" idx="10"/>
          </p:nvPr>
        </p:nvSpPr>
        <p:spPr/>
        <p:txBody>
          <a:bodyPr/>
          <a:lstStyle/>
          <a:p>
            <a:fld id="{26095EED-B806-48CB-985E-1334B387868E}" type="slidenum">
              <a:rPr lang="en-US" smtClean="0"/>
              <a:t>21</a:t>
            </a:fld>
            <a:endParaRPr lang="en-US"/>
          </a:p>
        </p:txBody>
      </p:sp>
    </p:spTree>
    <p:extLst>
      <p:ext uri="{BB962C8B-B14F-4D97-AF65-F5344CB8AC3E}">
        <p14:creationId xmlns:p14="http://schemas.microsoft.com/office/powerpoint/2010/main" val="1674394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SOLIDARITY IN THE CITIES</a:t>
            </a:r>
            <a:endParaRPr lang="en-US" b="1" dirty="0"/>
          </a:p>
        </p:txBody>
      </p:sp>
      <p:sp>
        <p:nvSpPr>
          <p:cNvPr id="4" name="Slide Number Placeholder 3"/>
          <p:cNvSpPr>
            <a:spLocks noGrp="1"/>
          </p:cNvSpPr>
          <p:nvPr>
            <p:ph type="sldNum" sz="quarter" idx="10"/>
          </p:nvPr>
        </p:nvSpPr>
        <p:spPr/>
        <p:txBody>
          <a:bodyPr/>
          <a:lstStyle/>
          <a:p>
            <a:fld id="{26095EED-B806-48CB-985E-1334B387868E}" type="slidenum">
              <a:rPr lang="en-US" smtClean="0"/>
              <a:t>22</a:t>
            </a:fld>
            <a:endParaRPr lang="en-US"/>
          </a:p>
        </p:txBody>
      </p:sp>
    </p:spTree>
    <p:extLst>
      <p:ext uri="{BB962C8B-B14F-4D97-AF65-F5344CB8AC3E}">
        <p14:creationId xmlns:p14="http://schemas.microsoft.com/office/powerpoint/2010/main" val="2685153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RESPECT FOR INDIGENOUS PEOPLES</a:t>
            </a:r>
            <a:endParaRPr lang="en-US" b="1" dirty="0"/>
          </a:p>
        </p:txBody>
      </p:sp>
      <p:sp>
        <p:nvSpPr>
          <p:cNvPr id="4" name="Slide Number Placeholder 3"/>
          <p:cNvSpPr>
            <a:spLocks noGrp="1"/>
          </p:cNvSpPr>
          <p:nvPr>
            <p:ph type="sldNum" sz="quarter" idx="10"/>
          </p:nvPr>
        </p:nvSpPr>
        <p:spPr/>
        <p:txBody>
          <a:bodyPr/>
          <a:lstStyle/>
          <a:p>
            <a:fld id="{26095EED-B806-48CB-985E-1334B387868E}" type="slidenum">
              <a:rPr lang="en-US" smtClean="0"/>
              <a:t>23</a:t>
            </a:fld>
            <a:endParaRPr lang="en-US"/>
          </a:p>
        </p:txBody>
      </p:sp>
    </p:spTree>
    <p:extLst>
      <p:ext uri="{BB962C8B-B14F-4D97-AF65-F5344CB8AC3E}">
        <p14:creationId xmlns:p14="http://schemas.microsoft.com/office/powerpoint/2010/main" val="628011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the example that the faith­ful of the early Church left us. Faced with impending dangers every day, they did not give up. United as one heart and one soul, they encouraged one another to be steadfast in the faith and to stand ready to overcome the assaults that relentlessly threatened them. This is also what the Lord taught us when he said: “Feeble forces that unite become strong. A single strand may be easily broken, but a three-ply cord is hard to break: </a:t>
            </a:r>
            <a:r>
              <a:rPr lang="en-US" sz="1200" i="1" kern="1200" dirty="0" smtClean="0">
                <a:solidFill>
                  <a:schemeClr val="tx1"/>
                </a:solidFill>
                <a:effectLst/>
                <a:latin typeface="+mn-lt"/>
                <a:ea typeface="+mn-ea"/>
                <a:cs typeface="+mn-cs"/>
              </a:rPr>
              <a:t>Vis unita fortior; funiculus triplex difficile rumpitur</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24</a:t>
            </a:fld>
            <a:endParaRPr lang="en-US"/>
          </a:p>
        </p:txBody>
      </p:sp>
    </p:spTree>
    <p:extLst>
      <p:ext uri="{BB962C8B-B14F-4D97-AF65-F5344CB8AC3E}">
        <p14:creationId xmlns:p14="http://schemas.microsoft.com/office/powerpoint/2010/main" val="2988246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This is exactly what secular people do to further their temporal interests. Should then the children of light be less far­sighted than the children of darkness? Certainly not! We who live as Christians in these turbulent times must likewise unite in a spirit of prayer, charity and zeal, us­ing all possible means that our religion makes available to us. We must strive to stamp out, or at least diminish, the evil that puts at risk the moral life, without which civil society itself collapses. </a:t>
            </a:r>
            <a:r>
              <a:rPr lang="en-US" sz="1200" i="1" dirty="0" smtClean="0"/>
              <a:t>From the Cooperator Rule of 1876 by St. John Bosco</a:t>
            </a:r>
          </a:p>
          <a:p>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25</a:t>
            </a:fld>
            <a:endParaRPr lang="en-US"/>
          </a:p>
        </p:txBody>
      </p:sp>
    </p:spTree>
    <p:extLst>
      <p:ext uri="{BB962C8B-B14F-4D97-AF65-F5344CB8AC3E}">
        <p14:creationId xmlns:p14="http://schemas.microsoft.com/office/powerpoint/2010/main" val="2857996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COMO CONCRETIZAR EL NUESTRO RESPUESTO COMO SALESIANOS</a:t>
            </a:r>
            <a:endParaRPr lang="en-US" b="1" dirty="0"/>
          </a:p>
        </p:txBody>
      </p:sp>
      <p:sp>
        <p:nvSpPr>
          <p:cNvPr id="4" name="Slide Number Placeholder 3"/>
          <p:cNvSpPr>
            <a:spLocks noGrp="1"/>
          </p:cNvSpPr>
          <p:nvPr>
            <p:ph type="sldNum" sz="quarter" idx="10"/>
          </p:nvPr>
        </p:nvSpPr>
        <p:spPr/>
        <p:txBody>
          <a:bodyPr/>
          <a:lstStyle/>
          <a:p>
            <a:fld id="{26095EED-B806-48CB-985E-1334B387868E}" type="slidenum">
              <a:rPr lang="en-US" smtClean="0"/>
              <a:t>26</a:t>
            </a:fld>
            <a:endParaRPr lang="en-US"/>
          </a:p>
        </p:txBody>
      </p:sp>
    </p:spTree>
    <p:extLst>
      <p:ext uri="{BB962C8B-B14F-4D97-AF65-F5344CB8AC3E}">
        <p14:creationId xmlns:p14="http://schemas.microsoft.com/office/powerpoint/2010/main" val="1375826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Art. 7. The Witness of the Beatitudes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lifestyle of a Salesian Cooperator, marked by the spirit of the Beatitudes, commits him or her to the evangelization of culture and of social life.8 For this reason the Cooperator, being rooted in Christ and aware that all baptized people are called to the perfection of love, lives and gives witness to: </a:t>
            </a:r>
          </a:p>
          <a:p>
            <a:r>
              <a:rPr lang="en-US" sz="1200" b="0" i="0" u="none" strike="noStrike" kern="1200" baseline="0" dirty="0" smtClean="0">
                <a:solidFill>
                  <a:schemeClr val="tx1"/>
                </a:solidFill>
                <a:latin typeface="+mn-lt"/>
                <a:ea typeface="+mn-ea"/>
                <a:cs typeface="+mn-cs"/>
              </a:rPr>
              <a:t>— Gospel poverty, administering the goods entrusted to them using the criteria of temperance and of sharing, in view of the common good;</a:t>
            </a:r>
          </a:p>
          <a:p>
            <a:r>
              <a:rPr lang="en-US" sz="1200" b="0" i="0" u="none" strike="noStrike" kern="1200" baseline="0" dirty="0" smtClean="0">
                <a:solidFill>
                  <a:schemeClr val="tx1"/>
                </a:solidFill>
                <a:latin typeface="+mn-lt"/>
                <a:ea typeface="+mn-ea"/>
                <a:cs typeface="+mn-cs"/>
              </a:rPr>
              <a:t>— that mercy which opens one’s heart to all material and moral miseries and urges one to work with pastoral charity;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Art. 6. Family Spirit</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They show their human and Christian solidarity in a concrete way to those Salesian Cooperators who are ill and in difficulty, accompanying them also with their affection and their prayer.</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27</a:t>
            </a:fld>
            <a:endParaRPr lang="en-US"/>
          </a:p>
        </p:txBody>
      </p:sp>
    </p:spTree>
    <p:extLst>
      <p:ext uri="{BB962C8B-B14F-4D97-AF65-F5344CB8AC3E}">
        <p14:creationId xmlns:p14="http://schemas.microsoft.com/office/powerpoint/2010/main" val="3225778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Art. 11. Typical Activities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Salesian Cooperators are open to varied forms of apostolate. Among these they give a privileged place to family life, besides their own work and their life in the Association: </a:t>
            </a:r>
          </a:p>
          <a:p>
            <a:r>
              <a:rPr lang="en-US" sz="1200" b="0" i="0" u="none" strike="noStrike" kern="1200" baseline="0" dirty="0" smtClean="0">
                <a:solidFill>
                  <a:schemeClr val="tx1"/>
                </a:solidFill>
                <a:latin typeface="+mn-lt"/>
                <a:ea typeface="+mn-ea"/>
                <a:cs typeface="+mn-cs"/>
              </a:rPr>
              <a:t>— Christian catechesis and formation; </a:t>
            </a:r>
          </a:p>
          <a:p>
            <a:r>
              <a:rPr lang="en-US" sz="1200" b="0" i="0" u="none" strike="noStrike" kern="1200" baseline="0" dirty="0" smtClean="0">
                <a:solidFill>
                  <a:schemeClr val="tx1"/>
                </a:solidFill>
                <a:latin typeface="+mn-lt"/>
                <a:ea typeface="+mn-ea"/>
                <a:cs typeface="+mn-cs"/>
              </a:rPr>
              <a:t>— animation of youth and family groups and movements; </a:t>
            </a:r>
          </a:p>
          <a:p>
            <a:r>
              <a:rPr lang="en-US" sz="1200" b="0" i="0" u="none" strike="noStrike" kern="1200" baseline="0" dirty="0" smtClean="0">
                <a:solidFill>
                  <a:schemeClr val="tx1"/>
                </a:solidFill>
                <a:latin typeface="+mn-lt"/>
                <a:ea typeface="+mn-ea"/>
                <a:cs typeface="+mn-cs"/>
              </a:rPr>
              <a:t>— collaboration in educational and scholastic institutions; </a:t>
            </a:r>
          </a:p>
          <a:p>
            <a:r>
              <a:rPr lang="en-US" sz="1200" b="0" i="0" u="none" strike="noStrike" kern="1200" baseline="0" dirty="0" smtClean="0">
                <a:solidFill>
                  <a:schemeClr val="tx1"/>
                </a:solidFill>
                <a:latin typeface="+mn-lt"/>
                <a:ea typeface="+mn-ea"/>
                <a:cs typeface="+mn-cs"/>
              </a:rPr>
              <a:t>— social service among the poor;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Art. 18. Style of Relationships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Salesian Cooperators… are always ready to “take the first step” and to welcome others with goodness, respect, and patience. They tend to establish rapports of trust and friendship so as to create a family atmosphere of simplicity and affection. They are peace workers and seek clarification, consensus, and accord in and through dialogue.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Art. 6. Family Spirit </a:t>
            </a:r>
          </a:p>
          <a:p>
            <a:r>
              <a:rPr lang="en-US" sz="1200" b="1" i="0" u="none" strike="noStrike" kern="1200" baseline="0" dirty="0" smtClean="0">
                <a:solidFill>
                  <a:schemeClr val="tx1"/>
                </a:solidFill>
                <a:latin typeface="+mn-lt"/>
                <a:ea typeface="+mn-ea"/>
                <a:cs typeface="+mn-cs"/>
              </a:rPr>
              <a:t>§3. </a:t>
            </a:r>
            <a:r>
              <a:rPr lang="en-US" sz="1200" b="0" i="0" u="none" strike="noStrike" kern="1200" baseline="0" dirty="0" smtClean="0">
                <a:solidFill>
                  <a:schemeClr val="tx1"/>
                </a:solidFill>
                <a:latin typeface="+mn-lt"/>
                <a:ea typeface="+mn-ea"/>
                <a:cs typeface="+mn-cs"/>
              </a:rPr>
              <a:t>In communion with the deceased Salesian Cooperators and benefactors, and grateful for their witness, they continue their mission with fidelity. They pray for them, in particular, in the celebration of the Mass in memory of Mamma Margaret.</a:t>
            </a:r>
          </a:p>
        </p:txBody>
      </p:sp>
      <p:sp>
        <p:nvSpPr>
          <p:cNvPr id="4" name="Slide Number Placeholder 3"/>
          <p:cNvSpPr>
            <a:spLocks noGrp="1"/>
          </p:cNvSpPr>
          <p:nvPr>
            <p:ph type="sldNum" sz="quarter" idx="10"/>
          </p:nvPr>
        </p:nvSpPr>
        <p:spPr/>
        <p:txBody>
          <a:bodyPr/>
          <a:lstStyle/>
          <a:p>
            <a:fld id="{26095EED-B806-48CB-985E-1334B387868E}" type="slidenum">
              <a:rPr lang="en-US" smtClean="0"/>
              <a:t>28</a:t>
            </a:fld>
            <a:endParaRPr lang="en-US"/>
          </a:p>
        </p:txBody>
      </p:sp>
    </p:spTree>
    <p:extLst>
      <p:ext uri="{BB962C8B-B14F-4D97-AF65-F5344CB8AC3E}">
        <p14:creationId xmlns:p14="http://schemas.microsoft.com/office/powerpoint/2010/main" val="1674864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n w="0"/>
                <a:effectLst>
                  <a:outerShdw blurRad="38100" dist="19050" dir="2700000" algn="tl" rotWithShape="0">
                    <a:schemeClr val="dk1">
                      <a:alpha val="40000"/>
                    </a:schemeClr>
                  </a:outerShdw>
                </a:effectLst>
                <a:latin typeface="Antigoni Light" panose="020B0406020204020204" pitchFamily="34" charset="0"/>
              </a:rPr>
              <a:t>AUTONOMY</a:t>
            </a:r>
            <a:r>
              <a:rPr lang="en-US" b="1" baseline="0" dirty="0" smtClean="0">
                <a:ln w="0"/>
                <a:effectLst>
                  <a:outerShdw blurRad="38100" dist="19050" dir="2700000" algn="tl" rotWithShape="0">
                    <a:schemeClr val="dk1">
                      <a:alpha val="40000"/>
                    </a:schemeClr>
                  </a:outerShdw>
                </a:effectLst>
                <a:latin typeface="Antigoni Light" panose="020B0406020204020204" pitchFamily="34" charset="0"/>
              </a:rPr>
              <a:t> IN SOLIDARITY AND CO-RESPONSIBILITY: PART TWO</a:t>
            </a:r>
            <a:endParaRPr lang="en-US" sz="1200" b="1" dirty="0" smtClean="0">
              <a:latin typeface="CommercialScript BT" panose="03030803040807090C04" pitchFamily="66" charset="0"/>
            </a:endParaRPr>
          </a:p>
          <a:p>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29</a:t>
            </a:fld>
            <a:endParaRPr lang="en-US"/>
          </a:p>
        </p:txBody>
      </p:sp>
    </p:spTree>
    <p:extLst>
      <p:ext uri="{BB962C8B-B14F-4D97-AF65-F5344CB8AC3E}">
        <p14:creationId xmlns:p14="http://schemas.microsoft.com/office/powerpoint/2010/main" val="113468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dirty="0" smtClean="0"/>
              <a:t>WHAT IS “AUTONOMY”?</a:t>
            </a:r>
          </a:p>
          <a:p>
            <a:pPr marL="0" indent="0">
              <a:buNone/>
            </a:pPr>
            <a:r>
              <a:rPr lang="en-US" dirty="0" smtClean="0"/>
              <a:t>	AUTONOMY</a:t>
            </a:r>
            <a:r>
              <a:rPr lang="en-US" baseline="0" dirty="0" smtClean="0"/>
              <a:t> IS NOT… CHOOSING TO “GO IT ALONE”</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3</a:t>
            </a:fld>
            <a:endParaRPr lang="en-US"/>
          </a:p>
        </p:txBody>
      </p:sp>
    </p:spTree>
    <p:extLst>
      <p:ext uri="{BB962C8B-B14F-4D97-AF65-F5344CB8AC3E}">
        <p14:creationId xmlns:p14="http://schemas.microsoft.com/office/powerpoint/2010/main" val="3155038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95EED-B806-48CB-985E-1334B387868E}" type="slidenum">
              <a:rPr lang="en-US" smtClean="0"/>
              <a:t>30</a:t>
            </a:fld>
            <a:endParaRPr lang="en-US"/>
          </a:p>
        </p:txBody>
      </p:sp>
    </p:spTree>
    <p:extLst>
      <p:ext uri="{BB962C8B-B14F-4D97-AF65-F5344CB8AC3E}">
        <p14:creationId xmlns:p14="http://schemas.microsoft.com/office/powerpoint/2010/main" val="2889380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TOGETHER WITH THE YOUNG</a:t>
            </a:r>
          </a:p>
          <a:p>
            <a:r>
              <a:rPr lang="en-US" sz="1200" kern="1200" dirty="0" smtClean="0">
                <a:solidFill>
                  <a:schemeClr val="tx1"/>
                </a:solidFill>
                <a:effectLst/>
                <a:latin typeface="+mn-lt"/>
                <a:ea typeface="+mn-ea"/>
                <a:cs typeface="+mn-cs"/>
              </a:rPr>
              <a:t>169. I ask young people to go beyond their small groups and to build “social friendship, where everyone works for the common good. Social enmity, on the other hand, is destructive. Families are destroyed by enmity. Countries are destroyed by enmity. The world is destroyed by enmity. And the greatest enmity of all is war. Today we see that the world is destroying itself by war... So find ways of building social friendship”. [90] It is not easy, it always means having to give something up and to negotiate, but if we do it for the sake of helping others, we can have the magnificent experience of setting our differences aside and working together for something greater. If, as a result of our own simple and at times costly efforts, we can find points of agreement amid conflict, build bridges and make peace for the benefit of all, then we will experience the miracle of the culture of encounter. This is something which young people can dare to pursue with passion.</a:t>
            </a:r>
            <a:r>
              <a:rPr lang="en-US" sz="1200" b="1" i="1" u="none" baseline="0" dirty="0" smtClean="0">
                <a:solidFill>
                  <a:srgbClr val="92D050"/>
                </a:solidFill>
                <a:latin typeface="inherit"/>
              </a:rPr>
              <a:t> </a:t>
            </a:r>
            <a:endParaRPr lang="en-US" sz="1200" b="1" i="1" dirty="0">
              <a:solidFill>
                <a:srgbClr val="92D050"/>
              </a:solidFill>
              <a:latin typeface="inherit"/>
            </a:endParaRPr>
          </a:p>
        </p:txBody>
      </p:sp>
      <p:sp>
        <p:nvSpPr>
          <p:cNvPr id="4" name="Slide Number Placeholder 3"/>
          <p:cNvSpPr>
            <a:spLocks noGrp="1"/>
          </p:cNvSpPr>
          <p:nvPr>
            <p:ph type="sldNum" sz="quarter" idx="10"/>
          </p:nvPr>
        </p:nvSpPr>
        <p:spPr/>
        <p:txBody>
          <a:bodyPr/>
          <a:lstStyle/>
          <a:p>
            <a:fld id="{26095EED-B806-48CB-985E-1334B387868E}" type="slidenum">
              <a:rPr lang="en-US" smtClean="0"/>
              <a:t>31</a:t>
            </a:fld>
            <a:endParaRPr lang="en-US"/>
          </a:p>
        </p:txBody>
      </p:sp>
    </p:spTree>
    <p:extLst>
      <p:ext uri="{BB962C8B-B14F-4D97-AF65-F5344CB8AC3E}">
        <p14:creationId xmlns:p14="http://schemas.microsoft.com/office/powerpoint/2010/main" val="3357525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latin typeface="inherit"/>
              </a:rPr>
              <a:t>EXAMPLES OF HOW TO RESPOND TO OUR TOP PRIORITY CHALLENGE (HABITAT FOR HUMANITY,</a:t>
            </a:r>
            <a:r>
              <a:rPr lang="en-US" baseline="0" dirty="0" smtClean="0">
                <a:solidFill>
                  <a:srgbClr val="FFFF00"/>
                </a:solidFill>
                <a:latin typeface="inherit"/>
              </a:rPr>
              <a:t> </a:t>
            </a:r>
            <a:r>
              <a:rPr lang="en-US" i="1" baseline="0" dirty="0" smtClean="0">
                <a:solidFill>
                  <a:srgbClr val="FFFF00"/>
                </a:solidFill>
                <a:latin typeface="inherit"/>
              </a:rPr>
              <a:t>PARADISUS DEI</a:t>
            </a:r>
            <a:r>
              <a:rPr lang="en-US" i="0" baseline="0" dirty="0" smtClean="0">
                <a:solidFill>
                  <a:srgbClr val="FFFF00"/>
                </a:solidFill>
                <a:latin typeface="inherit"/>
              </a:rPr>
              <a:t>, ETC.</a:t>
            </a:r>
            <a:r>
              <a:rPr lang="en-US" baseline="0" dirty="0" smtClean="0">
                <a:solidFill>
                  <a:srgbClr val="FFFF00"/>
                </a:solidFill>
                <a:latin typeface="inherit"/>
              </a:rPr>
              <a:t>) </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32</a:t>
            </a:fld>
            <a:endParaRPr lang="en-US"/>
          </a:p>
        </p:txBody>
      </p:sp>
    </p:spTree>
    <p:extLst>
      <p:ext uri="{BB962C8B-B14F-4D97-AF65-F5344CB8AC3E}">
        <p14:creationId xmlns:p14="http://schemas.microsoft.com/office/powerpoint/2010/main" val="2176696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6177"/>
            <a:ext cx="5486400" cy="3086100"/>
          </a:xfrm>
        </p:spPr>
      </p:sp>
      <p:sp>
        <p:nvSpPr>
          <p:cNvPr id="3" name="Notes Placeholder 2"/>
          <p:cNvSpPr>
            <a:spLocks noGrp="1"/>
          </p:cNvSpPr>
          <p:nvPr>
            <p:ph type="body" idx="1"/>
          </p:nvPr>
        </p:nvSpPr>
        <p:spPr>
          <a:xfrm>
            <a:off x="625942" y="3790950"/>
            <a:ext cx="5486400" cy="5227544"/>
          </a:xfrm>
        </p:spPr>
        <p:txBody>
          <a:bodyPr/>
          <a:lstStyle/>
          <a:p>
            <a:pPr algn="just"/>
            <a:r>
              <a:rPr lang="es-AR" sz="1200" b="1" kern="1200" dirty="0" smtClean="0">
                <a:solidFill>
                  <a:schemeClr val="tx1"/>
                </a:solidFill>
                <a:effectLst/>
                <a:latin typeface="+mn-lt"/>
                <a:ea typeface="+mn-ea"/>
                <a:cs typeface="+mn-cs"/>
              </a:rPr>
              <a:t>HABITAT PARA LA HUMANIDAD</a:t>
            </a:r>
            <a:endParaRPr lang="en-US" sz="1200" kern="1200" dirty="0" smtClean="0">
              <a:solidFill>
                <a:schemeClr val="tx1"/>
              </a:solidFill>
              <a:effectLst/>
              <a:latin typeface="+mn-lt"/>
              <a:ea typeface="+mn-ea"/>
              <a:cs typeface="+mn-cs"/>
            </a:endParaRPr>
          </a:p>
          <a:p>
            <a:pPr algn="just"/>
            <a:r>
              <a:rPr lang="es-ES" sz="1200" kern="1200" dirty="0" smtClean="0">
                <a:solidFill>
                  <a:schemeClr val="tx1"/>
                </a:solidFill>
                <a:effectLst/>
                <a:latin typeface="+mn-lt"/>
                <a:ea typeface="+mn-ea"/>
                <a:cs typeface="+mn-cs"/>
              </a:rPr>
              <a:t>La experiencia que tuve fue muy conmovedora. me hizo darme cuenta de lo agradecido que estoy y lo afortunado que soy de tener un hogar al que vengo todos los días. Me hizo darme cuenta de que algunas personas realmente tienen que trabajar por lo que tienen. Creo que Hábitat para la Humanidad es una gran organización. Ayudan a aquellas familias que trabajan arduamente para mantener a sus familias y que aún necesitan asistencia. Esta es una excelente manera para que nuestro grupo salga y ayude a las personas de nuestra comunidad que realmente trabajan duro. Durante el tiempo que pasé trabajando con mis compañeros y Hábitat para la Humanidad, experimenté varias emociones encontradas. aunque fue un trabajo duro, pensé que era muy bueno hacer obras de caridad para esas necesidades y, en medio de todo este arduo trabajo, de repente me di cuenta de lo afortunado que soy realmente. Estoy realmente bendecido Creo que Hábitat para la Humanidad es una gran organización porque ayuda a las familias con dificultades a recuperarse. Muchas de las familias que solicitan vivienda de Hábitat tienen numerosos trabajos y todavía están luchando. Con esta organización, los voluntarios pueden trabajar junto a las familias mientras construyen su nuevo hogar. Siento que trabajar con las familias hace que el voluntariado sea más emocional y una experiencia aún mejor. Y luego se asocian con nosotros. Todos nuestros propietarios tienen que hacer al menos 300 horas de "equidad de sudor" en sus casas y en las de sus vecinos para que, como voluntarios, todo el tiempo, los conozca de esa manera ... para que pueda ser bastante emocionante. Así que tenemos eso y, por otro lado, hacemos la mayor parte de nuestro edificio con voluntarios para que nuestras casas se construyan por alrededor de $ 80,000.00 a nuestro costo para mantener el precio bajo para nuestros propietarios. El grupo y yo ayudamos con el trabajo de jardinería y la plantación de plantas. Hábitat para la Humanidad es una buena organización para ayudar a familias con bajos ingresos.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095EED-B806-48CB-985E-1334B387868E}" type="slidenum">
              <a:rPr lang="en-US" smtClean="0"/>
              <a:t>33</a:t>
            </a:fld>
            <a:endParaRPr lang="en-US"/>
          </a:p>
        </p:txBody>
      </p:sp>
    </p:spTree>
    <p:extLst>
      <p:ext uri="{BB962C8B-B14F-4D97-AF65-F5344CB8AC3E}">
        <p14:creationId xmlns:p14="http://schemas.microsoft.com/office/powerpoint/2010/main" val="3479576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2428" y="138952"/>
            <a:ext cx="3828085" cy="2153298"/>
          </a:xfrm>
        </p:spPr>
      </p:sp>
      <p:sp>
        <p:nvSpPr>
          <p:cNvPr id="3" name="Notes Placeholder 2"/>
          <p:cNvSpPr>
            <a:spLocks noGrp="1"/>
          </p:cNvSpPr>
          <p:nvPr>
            <p:ph type="body" idx="1"/>
          </p:nvPr>
        </p:nvSpPr>
        <p:spPr>
          <a:xfrm>
            <a:off x="178499" y="2535887"/>
            <a:ext cx="6454589" cy="6364476"/>
          </a:xfrm>
        </p:spPr>
        <p:txBody>
          <a:bodyPr/>
          <a:lstStyle/>
          <a:p>
            <a:pPr algn="just"/>
            <a:r>
              <a:rPr lang="es-ES" sz="1050" b="1" kern="1200" dirty="0" smtClean="0">
                <a:solidFill>
                  <a:schemeClr val="tx1"/>
                </a:solidFill>
                <a:effectLst/>
              </a:rPr>
              <a:t>ESPERANZA INDIMADA (1)</a:t>
            </a:r>
            <a:endParaRPr lang="en-US" sz="1050" kern="1200" dirty="0" smtClean="0">
              <a:solidFill>
                <a:schemeClr val="tx1"/>
              </a:solidFill>
              <a:effectLst/>
            </a:endParaRPr>
          </a:p>
          <a:p>
            <a:pPr algn="just"/>
            <a:r>
              <a:rPr lang="es-ES" sz="1050" kern="1200" dirty="0" smtClean="0">
                <a:solidFill>
                  <a:schemeClr val="tx1"/>
                </a:solidFill>
                <a:effectLst/>
              </a:rPr>
              <a:t>Es realmente notable ver la cara del mundo cambiando, ya sabes, como lo estamos viendo, casi en tiempo real.</a:t>
            </a:r>
            <a:endParaRPr lang="en-US" sz="1050" kern="1200" dirty="0" smtClean="0">
              <a:solidFill>
                <a:schemeClr val="tx1"/>
              </a:solidFill>
              <a:effectLst/>
            </a:endParaRPr>
          </a:p>
          <a:p>
            <a:pPr algn="just"/>
            <a:r>
              <a:rPr lang="es-ES" sz="1050" kern="1200" dirty="0" smtClean="0">
                <a:solidFill>
                  <a:schemeClr val="tx1"/>
                </a:solidFill>
                <a:effectLst/>
              </a:rPr>
              <a:t>El aumento de los niveles de </a:t>
            </a:r>
            <a:r>
              <a:rPr lang="es-ES" sz="1050" kern="1200" dirty="0" err="1" smtClean="0">
                <a:solidFill>
                  <a:schemeClr val="tx1"/>
                </a:solidFill>
                <a:effectLst/>
              </a:rPr>
              <a:t>oxitocina</a:t>
            </a:r>
            <a:r>
              <a:rPr lang="es-ES" sz="1050" kern="1200" dirty="0" smtClean="0">
                <a:solidFill>
                  <a:schemeClr val="tx1"/>
                </a:solidFill>
                <a:effectLst/>
              </a:rPr>
              <a:t> activa el apego cerebral y los circuitos de confianza, lo que une más a la mujer con el hombre.</a:t>
            </a:r>
            <a:endParaRPr lang="en-US" sz="1050" kern="1200" dirty="0" smtClean="0">
              <a:solidFill>
                <a:schemeClr val="tx1"/>
              </a:solidFill>
              <a:effectLst/>
            </a:endParaRPr>
          </a:p>
          <a:p>
            <a:pPr algn="just"/>
            <a:r>
              <a:rPr lang="es-ES" sz="1050" kern="1200" dirty="0" smtClean="0">
                <a:solidFill>
                  <a:schemeClr val="tx1"/>
                </a:solidFill>
                <a:effectLst/>
              </a:rPr>
              <a:t>Esto sería más dramático en términos relativos que la peste negra. Es una historia de ciencia ficción y no sabemos cómo funciona esto, pero lo veremos en nuestras vidas.</a:t>
            </a:r>
            <a:endParaRPr lang="en-US" sz="1050" kern="1200" dirty="0" smtClean="0">
              <a:solidFill>
                <a:schemeClr val="tx1"/>
              </a:solidFill>
              <a:effectLst/>
            </a:endParaRPr>
          </a:p>
          <a:p>
            <a:pPr algn="just"/>
            <a:r>
              <a:rPr lang="es-ES" sz="1050" kern="1200" dirty="0" smtClean="0">
                <a:solidFill>
                  <a:schemeClr val="tx1"/>
                </a:solidFill>
                <a:effectLst/>
              </a:rPr>
              <a:t>Pero usted no es una caja registradora donde la gente va a ganar dinero con usted; eres una persona Tienes una dignidad inherente y nadie te la puede quitar, pero puedes regalarla.</a:t>
            </a:r>
            <a:endParaRPr lang="en-US" sz="1050" kern="1200" dirty="0" smtClean="0">
              <a:solidFill>
                <a:schemeClr val="tx1"/>
              </a:solidFill>
              <a:effectLst/>
            </a:endParaRPr>
          </a:p>
          <a:p>
            <a:pPr algn="just"/>
            <a:r>
              <a:rPr lang="es-ES" sz="1050" kern="1200" dirty="0" smtClean="0">
                <a:solidFill>
                  <a:schemeClr val="tx1"/>
                </a:solidFill>
                <a:effectLst/>
              </a:rPr>
              <a:t>Nuestro objetivo era 3-5 abortos de cada niña entre las edades de 13 y 18. Queríamos vender abortos y lo hicimos yendo a las escuelas y rompiendo la modestia natural, riéndonos de sus padres y sus valores para que pudieran no ir a casa y decirles a sus padres de qué hablamos, y luego recetar píldoras anticonceptivas de baja dosis y repartir condones defectuosos. Sabíamos que quedarían embarazadas.</a:t>
            </a:r>
            <a:endParaRPr lang="en-US" sz="1050" kern="1200" dirty="0" smtClean="0">
              <a:solidFill>
                <a:schemeClr val="tx1"/>
              </a:solidFill>
              <a:effectLst/>
            </a:endParaRPr>
          </a:p>
          <a:p>
            <a:pPr algn="just"/>
            <a:r>
              <a:rPr lang="es-ES" sz="1050" kern="1200" dirty="0" smtClean="0">
                <a:solidFill>
                  <a:schemeClr val="tx1"/>
                </a:solidFill>
                <a:effectLst/>
              </a:rPr>
              <a:t>Cuando esas hormonas masculinas se fabrican por primera vez, ese es el período crítico en el que configuras todo para convertirte en un hombre. Ese programa se deshace durante el resto del embarazo y, de hecho, durante el resto de la vida, pero si lo configura incorrectamente para comenzar, no hay vuelta atrás, no puede corregirlo.</a:t>
            </a:r>
            <a:endParaRPr lang="en-US" sz="1050" kern="1200" dirty="0" smtClean="0">
              <a:solidFill>
                <a:schemeClr val="tx1"/>
              </a:solidFill>
              <a:effectLst/>
            </a:endParaRPr>
          </a:p>
          <a:p>
            <a:pPr algn="just"/>
            <a:r>
              <a:rPr lang="es-ES" sz="1050" kern="1200" dirty="0" smtClean="0">
                <a:solidFill>
                  <a:schemeClr val="tx1"/>
                </a:solidFill>
                <a:effectLst/>
              </a:rPr>
              <a:t>Ahora, los hallazgos de la ciencia moderna nos ayudan a comprender la maravilla del hombre: mil millones de millones de millones de átomos combinados en 75 billones de células, 100 mil millones de neuronas que se extienden 1 millón de millas.</a:t>
            </a:r>
            <a:endParaRPr lang="en-US" sz="1050" kern="1200" dirty="0" smtClean="0">
              <a:solidFill>
                <a:schemeClr val="tx1"/>
              </a:solidFill>
              <a:effectLst/>
            </a:endParaRPr>
          </a:p>
          <a:p>
            <a:pPr algn="just"/>
            <a:r>
              <a:rPr lang="es-ES" sz="1050" kern="1200" dirty="0" smtClean="0">
                <a:solidFill>
                  <a:schemeClr val="tx1"/>
                </a:solidFill>
                <a:effectLst/>
              </a:rPr>
              <a:t>Al participar en estas prácticas, no solo estás cambiando a ti mismo, sino que estás cambiando la forma en que piensas sobre el mundo, la forma en que percibes el mundo y la forma en que respondes y te comportas con respecto a ese mundo. Por lo tanto, las prácticas de oración o meditación son extraordinariamente poderosas: ayudan a reforzar las creencias que tienes cuanto más te enfocas.</a:t>
            </a:r>
            <a:endParaRPr lang="en-US" sz="1050" kern="1200" dirty="0" smtClean="0">
              <a:solidFill>
                <a:schemeClr val="tx1"/>
              </a:solidFill>
              <a:effectLst/>
            </a:endParaRPr>
          </a:p>
          <a:p>
            <a:pPr algn="just"/>
            <a:r>
              <a:rPr lang="es-ES" sz="1050" kern="1200" dirty="0" smtClean="0">
                <a:solidFill>
                  <a:schemeClr val="tx1"/>
                </a:solidFill>
                <a:effectLst/>
              </a:rPr>
              <a:t>Estaba vestido para matar, ¿sabes? Quiero decir, creo que llevaba una pistola en ese momento y si este tipo no iba a pagar realmente, tenía órdenes de lastimarlo realmente. Mientras subía en este ascensor, este niño, que debía tener solo unos 14 años, se subió al ascensor y recuerdo que me miró directamente a los ojos. Y en esta parte de Londres no miraste a los ojos de la gente y él solo me dijo "Jesús te ama".</a:t>
            </a:r>
            <a:endParaRPr lang="en-US" sz="1050" kern="1200" dirty="0" smtClean="0">
              <a:solidFill>
                <a:schemeClr val="tx1"/>
              </a:solidFill>
              <a:effectLst/>
            </a:endParaRPr>
          </a:p>
          <a:p>
            <a:pPr algn="just"/>
            <a:r>
              <a:rPr lang="es-ES" sz="1050" kern="1200" dirty="0" smtClean="0">
                <a:solidFill>
                  <a:schemeClr val="tx1"/>
                </a:solidFill>
                <a:effectLst/>
              </a:rPr>
              <a:t>Pero el Dios real no lleva su trascendencia en su manga. Ahí está, y de esa revelación llegamos a creer que lo que podemos razonar nuestro camino es que hay un origen trascendente del universo y ese origen trascendente en realidad se trasciende a sí mismo y a su propia trascendencia, y eso es amor.</a:t>
            </a:r>
            <a:endParaRPr lang="en-US" sz="1050" kern="1200" dirty="0" smtClean="0">
              <a:solidFill>
                <a:schemeClr val="tx1"/>
              </a:solidFill>
              <a:effectLst/>
            </a:endParaRPr>
          </a:p>
          <a:p>
            <a:pPr algn="just"/>
            <a:r>
              <a:rPr lang="es-ES" sz="1050" kern="1200" dirty="0" smtClean="0">
                <a:solidFill>
                  <a:schemeClr val="tx1"/>
                </a:solidFill>
                <a:effectLst/>
              </a:rPr>
              <a:t>Realmente me enseñaron.</a:t>
            </a:r>
            <a:endParaRPr lang="en-US" sz="1050" kern="1200" dirty="0" smtClean="0">
              <a:solidFill>
                <a:schemeClr val="tx1"/>
              </a:solidFill>
              <a:effectLst/>
            </a:endParaRPr>
          </a:p>
          <a:p>
            <a:pPr algn="just"/>
            <a:r>
              <a:rPr lang="es-ES" sz="1050" kern="1200" dirty="0" smtClean="0">
                <a:solidFill>
                  <a:schemeClr val="tx1"/>
                </a:solidFill>
                <a:effectLst/>
              </a:rPr>
              <a:t>Quiero compartirlo todo contigo. Me haces querer ser santo. A medida que nos damos el uno al otro, damos el uno al otro, todo mañana, démonos la promesa del Cielo también. Sepa que estoy rezando por usted. He esperado y estoy tan contento de no tener que esperar más. te quiero.</a:t>
            </a:r>
            <a:endParaRPr lang="en-US" sz="1050" kern="1200" dirty="0" smtClean="0">
              <a:solidFill>
                <a:schemeClr val="tx1"/>
              </a:solidFill>
              <a:effectLst/>
            </a:endParaRPr>
          </a:p>
          <a:p>
            <a:pPr algn="just"/>
            <a:r>
              <a:rPr lang="es-ES" sz="1050" kern="1200" dirty="0" smtClean="0">
                <a:solidFill>
                  <a:schemeClr val="tx1"/>
                </a:solidFill>
                <a:effectLst/>
              </a:rPr>
              <a:t>John Paul te retó a que realmente te pusieras en marcha tal como lo hicieron los apóstoles hace 2000 años desde ese aposento alto en adelante</a:t>
            </a:r>
            <a:endParaRPr lang="en-US" sz="1050" kern="1200" dirty="0" smtClean="0">
              <a:solidFill>
                <a:schemeClr val="tx1"/>
              </a:solidFill>
              <a:effectLst/>
            </a:endParaRPr>
          </a:p>
          <a:p>
            <a:pPr algn="just"/>
            <a:r>
              <a:rPr lang="es-ES" sz="1050" kern="1200" dirty="0" smtClean="0">
                <a:solidFill>
                  <a:schemeClr val="tx1"/>
                </a:solidFill>
                <a:effectLst/>
              </a:rPr>
              <a:t>Pentecostés y él dijo que has recibido la misma gracia del mismo Espíritu Santo. Cuando lo haga, recuerde siempre que el futuro de la Iglesia y el mundo pasa por la familia. Construya grandes familias y habrá una nueva primavera para el cristianismo.</a:t>
            </a:r>
            <a:endParaRPr lang="en-US" sz="1050" kern="1200" dirty="0" smtClean="0">
              <a:solidFill>
                <a:schemeClr val="tx1"/>
              </a:solidFill>
              <a:effectLst/>
            </a:endParaRPr>
          </a:p>
          <a:p>
            <a:pPr algn="just"/>
            <a:r>
              <a:rPr lang="es-ES" sz="1050" kern="1200" dirty="0" smtClean="0">
                <a:solidFill>
                  <a:schemeClr val="tx1"/>
                </a:solidFill>
                <a:effectLst/>
              </a:rPr>
              <a:t>Gracias y que Dios te bendiga. vaya a: </a:t>
            </a:r>
            <a:r>
              <a:rPr lang="es-ES" sz="1050" u="sng" kern="1200" dirty="0" smtClean="0">
                <a:solidFill>
                  <a:schemeClr val="tx1"/>
                </a:solidFill>
                <a:effectLst/>
                <a:hlinkClick r:id="rId3"/>
              </a:rPr>
              <a:t>WWW.PARADISUSDEI.ORG</a:t>
            </a:r>
            <a:endParaRPr lang="en-US" sz="1050" kern="1200" dirty="0" smtClean="0">
              <a:solidFill>
                <a:schemeClr val="tx1"/>
              </a:solidFill>
              <a:effectLst/>
            </a:endParaRPr>
          </a:p>
          <a:p>
            <a:pPr algn="just"/>
            <a:endParaRPr lang="en-US" sz="1050" dirty="0"/>
          </a:p>
        </p:txBody>
      </p:sp>
      <p:sp>
        <p:nvSpPr>
          <p:cNvPr id="4" name="Slide Number Placeholder 3"/>
          <p:cNvSpPr>
            <a:spLocks noGrp="1"/>
          </p:cNvSpPr>
          <p:nvPr>
            <p:ph type="sldNum" sz="quarter" idx="10"/>
          </p:nvPr>
        </p:nvSpPr>
        <p:spPr/>
        <p:txBody>
          <a:bodyPr/>
          <a:lstStyle/>
          <a:p>
            <a:fld id="{26095EED-B806-48CB-985E-1334B387868E}" type="slidenum">
              <a:rPr lang="en-US" smtClean="0"/>
              <a:t>34</a:t>
            </a:fld>
            <a:endParaRPr lang="en-US"/>
          </a:p>
        </p:txBody>
      </p:sp>
    </p:spTree>
    <p:extLst>
      <p:ext uri="{BB962C8B-B14F-4D97-AF65-F5344CB8AC3E}">
        <p14:creationId xmlns:p14="http://schemas.microsoft.com/office/powerpoint/2010/main" val="263138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LoveEd</a:t>
            </a:r>
            <a:r>
              <a:rPr lang="en-US" sz="1200" b="1" kern="1200" dirty="0" smtClean="0">
                <a:solidFill>
                  <a:schemeClr val="tx1"/>
                </a:solidFill>
                <a:effectLst/>
                <a:latin typeface="+mn-lt"/>
                <a:ea typeface="+mn-ea"/>
                <a:cs typeface="+mn-cs"/>
              </a:rPr>
              <a:t>; BAUTIZADOS</a:t>
            </a:r>
            <a:r>
              <a:rPr lang="en-US" sz="1200" b="1" kern="1200" baseline="0" dirty="0" smtClean="0">
                <a:solidFill>
                  <a:schemeClr val="tx1"/>
                </a:solidFill>
                <a:effectLst/>
                <a:latin typeface="+mn-lt"/>
                <a:ea typeface="+mn-ea"/>
                <a:cs typeface="+mn-cs"/>
              </a:rPr>
              <a:t> Y ENVIADOS; ASE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35</a:t>
            </a:fld>
            <a:endParaRPr lang="en-US"/>
          </a:p>
        </p:txBody>
      </p:sp>
    </p:spTree>
    <p:extLst>
      <p:ext uri="{BB962C8B-B14F-4D97-AF65-F5344CB8AC3E}">
        <p14:creationId xmlns:p14="http://schemas.microsoft.com/office/powerpoint/2010/main" val="13754224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HOW CAN WE RESPOND AS</a:t>
            </a:r>
            <a:r>
              <a:rPr lang="en-US" baseline="0" dirty="0" smtClean="0"/>
              <a:t> ASSOCIATION AND</a:t>
            </a:r>
            <a:r>
              <a:rPr lang="en-US" dirty="0" smtClean="0"/>
              <a:t> SALESIAN FAMILY</a:t>
            </a:r>
            <a:r>
              <a:rPr lang="en-US" baseline="0" dirty="0" smtClean="0"/>
              <a:t>?  LET US LOOK AT OUR SALESIAN FAMILY CHARTER</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36</a:t>
            </a:fld>
            <a:endParaRPr lang="en-US"/>
          </a:p>
        </p:txBody>
      </p:sp>
    </p:spTree>
    <p:extLst>
      <p:ext uri="{BB962C8B-B14F-4D97-AF65-F5344CB8AC3E}">
        <p14:creationId xmlns:p14="http://schemas.microsoft.com/office/powerpoint/2010/main" val="2227703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Art. 41. Methodology for collaboration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Knowing how to collaborate does not come automatically; formation is needed which takes into consideration certain essential elements.</a:t>
            </a:r>
          </a:p>
          <a:p>
            <a:r>
              <a:rPr lang="en-US" sz="1200" kern="1200" dirty="0" smtClean="0">
                <a:solidFill>
                  <a:schemeClr val="tx1"/>
                </a:solidFill>
                <a:effectLst/>
                <a:latin typeface="+mn-lt"/>
                <a:ea typeface="+mn-ea"/>
                <a:cs typeface="+mn-cs"/>
              </a:rPr>
              <a:t>1. Above all it is necessary to educate oneself about </a:t>
            </a:r>
            <a:r>
              <a:rPr lang="en-US" sz="1200" i="1" kern="1200" dirty="0" smtClean="0">
                <a:solidFill>
                  <a:schemeClr val="tx1"/>
                </a:solidFill>
                <a:effectLst/>
                <a:latin typeface="+mn-lt"/>
                <a:ea typeface="+mn-ea"/>
                <a:cs typeface="+mn-cs"/>
              </a:rPr>
              <a:t>planning together</a:t>
            </a:r>
            <a:r>
              <a:rPr lang="en-US" sz="1200" kern="1200" dirty="0" smtClean="0">
                <a:solidFill>
                  <a:schemeClr val="tx1"/>
                </a:solidFill>
                <a:effectLst/>
                <a:latin typeface="+mn-lt"/>
                <a:ea typeface="+mn-ea"/>
                <a:cs typeface="+mn-cs"/>
              </a:rPr>
              <a:t>. Every educational and apostolic activity should start from an analysis of the situation of one’s own beneficiaries and aim at achieving certain specific objectives, short-, medium- and long-term. All this needs to be studied and planned together, making good use of the skills available, respecting different points of view and encouraging convergence. </a:t>
            </a:r>
          </a:p>
        </p:txBody>
      </p:sp>
      <p:sp>
        <p:nvSpPr>
          <p:cNvPr id="4" name="Slide Number Placeholder 3"/>
          <p:cNvSpPr>
            <a:spLocks noGrp="1"/>
          </p:cNvSpPr>
          <p:nvPr>
            <p:ph type="sldNum" sz="quarter" idx="10"/>
          </p:nvPr>
        </p:nvSpPr>
        <p:spPr/>
        <p:txBody>
          <a:bodyPr/>
          <a:lstStyle/>
          <a:p>
            <a:fld id="{26095EED-B806-48CB-985E-1334B387868E}" type="slidenum">
              <a:rPr lang="en-US" smtClean="0"/>
              <a:t>37</a:t>
            </a:fld>
            <a:endParaRPr lang="en-US"/>
          </a:p>
        </p:txBody>
      </p:sp>
    </p:spTree>
    <p:extLst>
      <p:ext uri="{BB962C8B-B14F-4D97-AF65-F5344CB8AC3E}">
        <p14:creationId xmlns:p14="http://schemas.microsoft.com/office/powerpoint/2010/main" val="3717606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It is necessary to work together on the strategies of </a:t>
            </a:r>
            <a:r>
              <a:rPr lang="en-US" sz="1200" i="1" kern="1200" dirty="0" smtClean="0">
                <a:solidFill>
                  <a:schemeClr val="tx1"/>
                </a:solidFill>
                <a:effectLst/>
                <a:latin typeface="+mn-lt"/>
                <a:ea typeface="+mn-ea"/>
                <a:cs typeface="+mn-cs"/>
              </a:rPr>
              <a:t>coordination</a:t>
            </a:r>
            <a:r>
              <a:rPr lang="en-US" sz="1200" kern="1200" dirty="0" smtClean="0">
                <a:solidFill>
                  <a:schemeClr val="tx1"/>
                </a:solidFill>
                <a:effectLst/>
                <a:latin typeface="+mn-lt"/>
                <a:ea typeface="+mn-ea"/>
                <a:cs typeface="+mn-cs"/>
              </a:rPr>
              <a:t>. The combination of different forces in view of an enterprise never occurs automatically. In fact certain abilities are required: to have precise knowledge of the problem one intends to solve, to clarify the purpose of the exercise, realistically weigh up the possibilities for action, assess the forces and the resources available, honestly state the support that one can give and one intends to give.</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095EED-B806-48CB-985E-1334B387868E}" type="slidenum">
              <a:rPr lang="en-US" smtClean="0"/>
              <a:t>38</a:t>
            </a:fld>
            <a:endParaRPr lang="en-US"/>
          </a:p>
        </p:txBody>
      </p:sp>
    </p:spTree>
    <p:extLst>
      <p:ext uri="{BB962C8B-B14F-4D97-AF65-F5344CB8AC3E}">
        <p14:creationId xmlns:p14="http://schemas.microsoft.com/office/powerpoint/2010/main" val="1232996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It is also necessary to accept the consequences of the logic of </a:t>
            </a:r>
            <a:r>
              <a:rPr lang="en-US" sz="1200" i="1" kern="1200" dirty="0" smtClean="0">
                <a:solidFill>
                  <a:schemeClr val="tx1"/>
                </a:solidFill>
                <a:effectLst/>
                <a:latin typeface="+mn-lt"/>
                <a:ea typeface="+mn-ea"/>
                <a:cs typeface="+mn-cs"/>
              </a:rPr>
              <a:t>reciprocal action</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Giving and receiving are never in just one direction. Mutual appreciation is an awareness of one’s own gifts and those of the others, it is the recognition of one’s own worth and that of others, it is the acceptance and the exchange of complementary sensitivities, ideas and skills, it is making contributions with generosity and humility.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095EED-B806-48CB-985E-1334B387868E}" type="slidenum">
              <a:rPr lang="en-US" smtClean="0"/>
              <a:t>39</a:t>
            </a:fld>
            <a:endParaRPr lang="en-US"/>
          </a:p>
        </p:txBody>
      </p:sp>
    </p:spTree>
    <p:extLst>
      <p:ext uri="{BB962C8B-B14F-4D97-AF65-F5344CB8AC3E}">
        <p14:creationId xmlns:p14="http://schemas.microsoft.com/office/powerpoint/2010/main" val="144698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dirty="0" smtClean="0"/>
              <a:t>WHAT IS “AUTONOMY”?</a:t>
            </a:r>
          </a:p>
          <a:p>
            <a:pPr marL="0" indent="0">
              <a:buNone/>
            </a:pPr>
            <a:r>
              <a:rPr lang="en-US" dirty="0" smtClean="0"/>
              <a:t>	AUTONOMY</a:t>
            </a:r>
            <a:r>
              <a:rPr lang="en-US" baseline="0" dirty="0" smtClean="0"/>
              <a:t> IS… MAKING A COMMITMENT AND TAKING PERSONAL RESPONSIBILITY WITH ONE’S VERY LIFE</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4</a:t>
            </a:fld>
            <a:endParaRPr lang="en-US"/>
          </a:p>
        </p:txBody>
      </p:sp>
    </p:spTree>
    <p:extLst>
      <p:ext uri="{BB962C8B-B14F-4D97-AF65-F5344CB8AC3E}">
        <p14:creationId xmlns:p14="http://schemas.microsoft.com/office/powerpoint/2010/main" val="1240144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Finally it is necessary to educate oneself to</a:t>
            </a:r>
            <a:r>
              <a:rPr lang="en-US" sz="1200" i="1" kern="1200" dirty="0" smtClean="0">
                <a:solidFill>
                  <a:schemeClr val="tx1"/>
                </a:solidFill>
                <a:effectLst/>
                <a:latin typeface="+mn-lt"/>
                <a:ea typeface="+mn-ea"/>
                <a:cs typeface="+mn-cs"/>
              </a:rPr>
              <a:t> shared responsibility</a:t>
            </a:r>
            <a:r>
              <a:rPr lang="en-US" sz="1200" kern="1200" dirty="0" smtClean="0">
                <a:solidFill>
                  <a:schemeClr val="tx1"/>
                </a:solidFill>
                <a:effectLst/>
                <a:latin typeface="+mn-lt"/>
                <a:ea typeface="+mn-ea"/>
                <a:cs typeface="+mn-cs"/>
              </a:rPr>
              <a:t>. The success of collaboration in the educational and apostolic fields depends on both the acceptance of a primary responsibility which coordinates the project, and the recognition of the responsibilities of others, giving everyone space so that they can actively take part in carrying out the common plan.</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095EED-B806-48CB-985E-1334B387868E}" type="slidenum">
              <a:rPr lang="en-US" smtClean="0"/>
              <a:t>40</a:t>
            </a:fld>
            <a:endParaRPr lang="en-US"/>
          </a:p>
        </p:txBody>
      </p:sp>
    </p:spTree>
    <p:extLst>
      <p:ext uri="{BB962C8B-B14F-4D97-AF65-F5344CB8AC3E}">
        <p14:creationId xmlns:p14="http://schemas.microsoft.com/office/powerpoint/2010/main" val="1296483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ME LO HICISTE</a:t>
            </a:r>
            <a:r>
              <a:rPr lang="es-ES" baseline="0" dirty="0" smtClean="0"/>
              <a:t> A MI: MADRE TERESA DE CALCUTTA</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Finalmente, lea, reflexione y comparta con su grupo el folleto sobre algún gran salesiano, utilizándolo como la oración antes de su importante trabajo.</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095EED-B806-48CB-985E-1334B387868E}" type="slidenum">
              <a:rPr lang="en-US" smtClean="0"/>
              <a:t>41</a:t>
            </a:fld>
            <a:endParaRPr lang="en-US"/>
          </a:p>
        </p:txBody>
      </p:sp>
    </p:spTree>
    <p:extLst>
      <p:ext uri="{BB962C8B-B14F-4D97-AF65-F5344CB8AC3E}">
        <p14:creationId xmlns:p14="http://schemas.microsoft.com/office/powerpoint/2010/main" val="354816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II. WHAT IS “SOLIDARITY”?</a:t>
            </a:r>
          </a:p>
          <a:p>
            <a:pPr marL="0" indent="0">
              <a:buNone/>
            </a:pPr>
            <a:r>
              <a:rPr lang="en-US" dirty="0" smtClean="0"/>
              <a:t>	SOLIDARITY IS NOT</a:t>
            </a:r>
            <a:r>
              <a:rPr lang="en-US" baseline="0" dirty="0" smtClean="0"/>
              <a:t>… ONLY WRITING A CHECK</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5</a:t>
            </a:fld>
            <a:endParaRPr lang="en-US"/>
          </a:p>
        </p:txBody>
      </p:sp>
    </p:spTree>
    <p:extLst>
      <p:ext uri="{BB962C8B-B14F-4D97-AF65-F5344CB8AC3E}">
        <p14:creationId xmlns:p14="http://schemas.microsoft.com/office/powerpoint/2010/main" val="34825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II. WHAT IS “SOLIDARITY”?</a:t>
            </a:r>
          </a:p>
          <a:p>
            <a:pPr marL="0" indent="0">
              <a:buNone/>
            </a:pPr>
            <a:r>
              <a:rPr lang="en-US" dirty="0" smtClean="0"/>
              <a:t>	SOLIDARITY</a:t>
            </a:r>
            <a:r>
              <a:rPr lang="en-US" baseline="0" dirty="0" smtClean="0"/>
              <a:t> IS… BEING PRESENT AND INVOLVED IN A HUMAN</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6</a:t>
            </a:fld>
            <a:endParaRPr lang="en-US"/>
          </a:p>
        </p:txBody>
      </p:sp>
    </p:spTree>
    <p:extLst>
      <p:ext uri="{BB962C8B-B14F-4D97-AF65-F5344CB8AC3E}">
        <p14:creationId xmlns:p14="http://schemas.microsoft.com/office/powerpoint/2010/main" val="141258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III. WHAT IS “CO-RESPONSIBILITY”?</a:t>
            </a:r>
          </a:p>
          <a:p>
            <a:pPr marL="0" indent="0">
              <a:buNone/>
            </a:pPr>
            <a:r>
              <a:rPr lang="en-US" dirty="0" smtClean="0"/>
              <a:t>	CO-RESPONSIBILITY IS NOT</a:t>
            </a:r>
            <a:r>
              <a:rPr lang="en-US" baseline="0" dirty="0" smtClean="0"/>
              <a:t>… THINKING THAT YOU HAVE ALL THE ANSWERS AND EVERYONE HAS TO LISTEN TO YOU</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7</a:t>
            </a:fld>
            <a:endParaRPr lang="en-US"/>
          </a:p>
        </p:txBody>
      </p:sp>
    </p:spTree>
    <p:extLst>
      <p:ext uri="{BB962C8B-B14F-4D97-AF65-F5344CB8AC3E}">
        <p14:creationId xmlns:p14="http://schemas.microsoft.com/office/powerpoint/2010/main" val="129703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III. WHAT IS “CO-RESPONSIBILITY”?</a:t>
            </a:r>
          </a:p>
          <a:p>
            <a:pPr marL="0" indent="0">
              <a:buNone/>
            </a:pPr>
            <a:r>
              <a:rPr lang="en-US" dirty="0" smtClean="0"/>
              <a:t>	CO-RESPONSIBILITY</a:t>
            </a:r>
            <a:r>
              <a:rPr lang="en-US" baseline="0" dirty="0" smtClean="0"/>
              <a:t> IS… PLANNING, DECIDING, AND ACTING AS ONE</a:t>
            </a:r>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8</a:t>
            </a:fld>
            <a:endParaRPr lang="en-US"/>
          </a:p>
        </p:txBody>
      </p:sp>
    </p:spTree>
    <p:extLst>
      <p:ext uri="{BB962C8B-B14F-4D97-AF65-F5344CB8AC3E}">
        <p14:creationId xmlns:p14="http://schemas.microsoft.com/office/powerpoint/2010/main" val="4293816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n w="0"/>
                <a:effectLst>
                  <a:outerShdw blurRad="38100" dist="19050" dir="2700000" algn="tl" rotWithShape="0">
                    <a:schemeClr val="dk1">
                      <a:alpha val="40000"/>
                    </a:schemeClr>
                  </a:outerShdw>
                </a:effectLst>
                <a:latin typeface="Antigoni Light" panose="020B0406020204020204" pitchFamily="34" charset="0"/>
              </a:rPr>
              <a:t>AUTONOMY</a:t>
            </a:r>
            <a:r>
              <a:rPr lang="en-US" b="1" baseline="0" dirty="0" smtClean="0">
                <a:ln w="0"/>
                <a:effectLst>
                  <a:outerShdw blurRad="38100" dist="19050" dir="2700000" algn="tl" rotWithShape="0">
                    <a:schemeClr val="dk1">
                      <a:alpha val="40000"/>
                    </a:schemeClr>
                  </a:outerShdw>
                </a:effectLst>
                <a:latin typeface="Antigoni Light" panose="020B0406020204020204" pitchFamily="34" charset="0"/>
              </a:rPr>
              <a:t> IN </a:t>
            </a:r>
            <a:r>
              <a:rPr lang="en-US" b="1" dirty="0" smtClean="0">
                <a:ln w="0"/>
                <a:effectLst>
                  <a:outerShdw blurRad="38100" dist="19050" dir="2700000" algn="tl" rotWithShape="0">
                    <a:schemeClr val="dk1">
                      <a:alpha val="40000"/>
                    </a:schemeClr>
                  </a:outerShdw>
                </a:effectLst>
                <a:latin typeface="Antigoni Light" panose="020B0406020204020204" pitchFamily="34" charset="0"/>
              </a:rPr>
              <a:t>SOLIDARITY AND CO-RESPONSIBILITY IS A GOOD THING – VERY GOOD – BUT IT</a:t>
            </a:r>
            <a:r>
              <a:rPr lang="en-US" b="1" baseline="0" dirty="0" smtClean="0">
                <a:ln w="0"/>
                <a:effectLst>
                  <a:outerShdw blurRad="38100" dist="19050" dir="2700000" algn="tl" rotWithShape="0">
                    <a:schemeClr val="dk1">
                      <a:alpha val="40000"/>
                    </a:schemeClr>
                  </a:outerShdw>
                </a:effectLst>
                <a:latin typeface="Antigoni Light" panose="020B0406020204020204" pitchFamily="34" charset="0"/>
              </a:rPr>
              <a:t> MIGHT BE DONE PURELY ON A HUMAN LEVEL.  </a:t>
            </a:r>
            <a:r>
              <a:rPr lang="en-US" b="1" dirty="0" smtClean="0">
                <a:ln w="0"/>
                <a:effectLst>
                  <a:outerShdw blurRad="38100" dist="19050" dir="2700000" algn="tl" rotWithShape="0">
                    <a:schemeClr val="dk1">
                      <a:alpha val="40000"/>
                    </a:schemeClr>
                  </a:outerShdw>
                </a:effectLst>
                <a:latin typeface="Antigoni Light" panose="020B0406020204020204" pitchFamily="34" charset="0"/>
              </a:rPr>
              <a:t>BUT THAT IS NOT GOOD ENOUGH FOR A CHRISTIAN</a:t>
            </a:r>
            <a:endParaRPr lang="en-US" sz="1200" b="1" dirty="0" smtClean="0">
              <a:latin typeface="CommercialScript BT" panose="03030803040807090C04" pitchFamily="66" charset="0"/>
            </a:endParaRPr>
          </a:p>
          <a:p>
            <a:endParaRPr lang="en-US" dirty="0"/>
          </a:p>
        </p:txBody>
      </p:sp>
      <p:sp>
        <p:nvSpPr>
          <p:cNvPr id="4" name="Slide Number Placeholder 3"/>
          <p:cNvSpPr>
            <a:spLocks noGrp="1"/>
          </p:cNvSpPr>
          <p:nvPr>
            <p:ph type="sldNum" sz="quarter" idx="10"/>
          </p:nvPr>
        </p:nvSpPr>
        <p:spPr/>
        <p:txBody>
          <a:bodyPr/>
          <a:lstStyle/>
          <a:p>
            <a:fld id="{26095EED-B806-48CB-985E-1334B387868E}" type="slidenum">
              <a:rPr lang="en-US" smtClean="0"/>
              <a:t>9</a:t>
            </a:fld>
            <a:endParaRPr lang="en-US"/>
          </a:p>
        </p:txBody>
      </p:sp>
    </p:spTree>
    <p:extLst>
      <p:ext uri="{BB962C8B-B14F-4D97-AF65-F5344CB8AC3E}">
        <p14:creationId xmlns:p14="http://schemas.microsoft.com/office/powerpoint/2010/main" val="254539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CF8115-9501-4266-BF70-880270113407}"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D5ECC-C848-40F9-A079-4DF658E8F11D}" type="slidenum">
              <a:rPr lang="en-US" smtClean="0"/>
              <a:t>‹#›</a:t>
            </a:fld>
            <a:endParaRPr lang="en-US"/>
          </a:p>
        </p:txBody>
      </p:sp>
    </p:spTree>
    <p:extLst>
      <p:ext uri="{BB962C8B-B14F-4D97-AF65-F5344CB8AC3E}">
        <p14:creationId xmlns:p14="http://schemas.microsoft.com/office/powerpoint/2010/main" val="309866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F8115-9501-4266-BF70-880270113407}"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D5ECC-C848-40F9-A079-4DF658E8F11D}" type="slidenum">
              <a:rPr lang="en-US" smtClean="0"/>
              <a:t>‹#›</a:t>
            </a:fld>
            <a:endParaRPr lang="en-US"/>
          </a:p>
        </p:txBody>
      </p:sp>
    </p:spTree>
    <p:extLst>
      <p:ext uri="{BB962C8B-B14F-4D97-AF65-F5344CB8AC3E}">
        <p14:creationId xmlns:p14="http://schemas.microsoft.com/office/powerpoint/2010/main" val="3389896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F8115-9501-4266-BF70-880270113407}"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D5ECC-C848-40F9-A079-4DF658E8F11D}" type="slidenum">
              <a:rPr lang="en-US" smtClean="0"/>
              <a:t>‹#›</a:t>
            </a:fld>
            <a:endParaRPr lang="en-US"/>
          </a:p>
        </p:txBody>
      </p:sp>
    </p:spTree>
    <p:extLst>
      <p:ext uri="{BB962C8B-B14F-4D97-AF65-F5344CB8AC3E}">
        <p14:creationId xmlns:p14="http://schemas.microsoft.com/office/powerpoint/2010/main" val="172654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F8115-9501-4266-BF70-880270113407}"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D5ECC-C848-40F9-A079-4DF658E8F11D}" type="slidenum">
              <a:rPr lang="en-US" smtClean="0"/>
              <a:t>‹#›</a:t>
            </a:fld>
            <a:endParaRPr lang="en-US"/>
          </a:p>
        </p:txBody>
      </p:sp>
    </p:spTree>
    <p:extLst>
      <p:ext uri="{BB962C8B-B14F-4D97-AF65-F5344CB8AC3E}">
        <p14:creationId xmlns:p14="http://schemas.microsoft.com/office/powerpoint/2010/main" val="6342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CF8115-9501-4266-BF70-880270113407}"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D5ECC-C848-40F9-A079-4DF658E8F11D}" type="slidenum">
              <a:rPr lang="en-US" smtClean="0"/>
              <a:t>‹#›</a:t>
            </a:fld>
            <a:endParaRPr lang="en-US"/>
          </a:p>
        </p:txBody>
      </p:sp>
    </p:spTree>
    <p:extLst>
      <p:ext uri="{BB962C8B-B14F-4D97-AF65-F5344CB8AC3E}">
        <p14:creationId xmlns:p14="http://schemas.microsoft.com/office/powerpoint/2010/main" val="238434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CF8115-9501-4266-BF70-880270113407}" type="datetimeFigureOut">
              <a:rPr lang="en-US" smtClean="0"/>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D5ECC-C848-40F9-A079-4DF658E8F11D}" type="slidenum">
              <a:rPr lang="en-US" smtClean="0"/>
              <a:t>‹#›</a:t>
            </a:fld>
            <a:endParaRPr lang="en-US"/>
          </a:p>
        </p:txBody>
      </p:sp>
    </p:spTree>
    <p:extLst>
      <p:ext uri="{BB962C8B-B14F-4D97-AF65-F5344CB8AC3E}">
        <p14:creationId xmlns:p14="http://schemas.microsoft.com/office/powerpoint/2010/main" val="295302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CF8115-9501-4266-BF70-880270113407}" type="datetimeFigureOut">
              <a:rPr lang="en-US" smtClean="0"/>
              <a:t>10/13/2019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3D5ECC-C848-40F9-A079-4DF658E8F11D}" type="slidenum">
              <a:rPr lang="en-US" smtClean="0"/>
              <a:t>‹#›</a:t>
            </a:fld>
            <a:endParaRPr lang="en-US"/>
          </a:p>
        </p:txBody>
      </p:sp>
    </p:spTree>
    <p:extLst>
      <p:ext uri="{BB962C8B-B14F-4D97-AF65-F5344CB8AC3E}">
        <p14:creationId xmlns:p14="http://schemas.microsoft.com/office/powerpoint/2010/main" val="382605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CF8115-9501-4266-BF70-880270113407}" type="datetimeFigureOut">
              <a:rPr lang="en-US" smtClean="0"/>
              <a:t>10/13/2019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3D5ECC-C848-40F9-A079-4DF658E8F11D}" type="slidenum">
              <a:rPr lang="en-US" smtClean="0"/>
              <a:t>‹#›</a:t>
            </a:fld>
            <a:endParaRPr lang="en-US"/>
          </a:p>
        </p:txBody>
      </p:sp>
    </p:spTree>
    <p:extLst>
      <p:ext uri="{BB962C8B-B14F-4D97-AF65-F5344CB8AC3E}">
        <p14:creationId xmlns:p14="http://schemas.microsoft.com/office/powerpoint/2010/main" val="123944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F8115-9501-4266-BF70-880270113407}" type="datetimeFigureOut">
              <a:rPr lang="en-US" smtClean="0"/>
              <a:t>10/13/2019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3D5ECC-C848-40F9-A079-4DF658E8F11D}" type="slidenum">
              <a:rPr lang="en-US" smtClean="0"/>
              <a:t>‹#›</a:t>
            </a:fld>
            <a:endParaRPr lang="en-US"/>
          </a:p>
        </p:txBody>
      </p:sp>
    </p:spTree>
    <p:extLst>
      <p:ext uri="{BB962C8B-B14F-4D97-AF65-F5344CB8AC3E}">
        <p14:creationId xmlns:p14="http://schemas.microsoft.com/office/powerpoint/2010/main" val="360572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CF8115-9501-4266-BF70-880270113407}" type="datetimeFigureOut">
              <a:rPr lang="en-US" smtClean="0"/>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D5ECC-C848-40F9-A079-4DF658E8F11D}" type="slidenum">
              <a:rPr lang="en-US" smtClean="0"/>
              <a:t>‹#›</a:t>
            </a:fld>
            <a:endParaRPr lang="en-US"/>
          </a:p>
        </p:txBody>
      </p:sp>
    </p:spTree>
    <p:extLst>
      <p:ext uri="{BB962C8B-B14F-4D97-AF65-F5344CB8AC3E}">
        <p14:creationId xmlns:p14="http://schemas.microsoft.com/office/powerpoint/2010/main" val="190472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CF8115-9501-4266-BF70-880270113407}" type="datetimeFigureOut">
              <a:rPr lang="en-US" smtClean="0"/>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D5ECC-C848-40F9-A079-4DF658E8F11D}" type="slidenum">
              <a:rPr lang="en-US" smtClean="0"/>
              <a:t>‹#›</a:t>
            </a:fld>
            <a:endParaRPr lang="en-US"/>
          </a:p>
        </p:txBody>
      </p:sp>
    </p:spTree>
    <p:extLst>
      <p:ext uri="{BB962C8B-B14F-4D97-AF65-F5344CB8AC3E}">
        <p14:creationId xmlns:p14="http://schemas.microsoft.com/office/powerpoint/2010/main" val="111308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F8115-9501-4266-BF70-880270113407}" type="datetimeFigureOut">
              <a:rPr lang="en-US" smtClean="0"/>
              <a:t>10/13/2019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D5ECC-C848-40F9-A079-4DF658E8F11D}" type="slidenum">
              <a:rPr lang="en-US" smtClean="0"/>
              <a:t>‹#›</a:t>
            </a:fld>
            <a:endParaRPr lang="en-US"/>
          </a:p>
        </p:txBody>
      </p:sp>
    </p:spTree>
    <p:extLst>
      <p:ext uri="{BB962C8B-B14F-4D97-AF65-F5344CB8AC3E}">
        <p14:creationId xmlns:p14="http://schemas.microsoft.com/office/powerpoint/2010/main" val="4470000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tthew%2025%20(1).mp4"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Matthew%2025.mp4"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In%20the%20Service%20of%20the%20Transmission%20of%20Faith%20-%20The%20Pope%20Video%2012%20-%20December%202018.mp4"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hyperlink" Target="Pope%20Francis%20Prayer%20and%20Family.mp4"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Solidarity%20in%20Cities%20-%20The%20Pope%20Video%20-%20June%202016.mp4"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Respect%20for%20Indigenous%20Peoples%20-%20The%20Pope%20Video%20-%20July%202016.mp4"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O%20Love%20of%20God&#8260;Amor%20De%20Dios.mp4"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SJ%20Project%202012-%20Dignity%20of%20Work%20and%20the%20Rights%20of%20Workers.mp4"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hyperlink" Target="Hope%20Undimmed%5b1%5d.mp4"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11190"/>
            <a:ext cx="9144000" cy="1674810"/>
          </a:xfrm>
        </p:spPr>
        <p:txBody>
          <a:bodyPr>
            <a:normAutofit fontScale="90000"/>
          </a:bodyPr>
          <a:lstStyle/>
          <a:p>
            <a:r>
              <a:rPr lang="es-ES" b="1" i="0" dirty="0" smtClean="0">
                <a:effectLst/>
                <a:latin typeface="Antigoni Light" panose="020B0406020204020204" pitchFamily="34" charset="0"/>
              </a:rPr>
              <a:t>AUTONOMÍA EN SOLIDARIDAD Y CORESPONSABILIDAD</a:t>
            </a:r>
            <a:endParaRPr lang="en-US" b="1" dirty="0">
              <a:latin typeface="Antigoni Light" panose="020B0406020204020204" pitchFamily="34" charset="0"/>
            </a:endParaRPr>
          </a:p>
        </p:txBody>
      </p:sp>
      <p:pic>
        <p:nvPicPr>
          <p:cNvPr id="5" name="Picture 4"/>
          <p:cNvPicPr>
            <a:picLocks noChangeAspect="1"/>
          </p:cNvPicPr>
          <p:nvPr/>
        </p:nvPicPr>
        <p:blipFill>
          <a:blip r:embed="rId3"/>
          <a:stretch>
            <a:fillRect/>
          </a:stretch>
        </p:blipFill>
        <p:spPr>
          <a:xfrm>
            <a:off x="3048000" y="2286000"/>
            <a:ext cx="6096000" cy="4572000"/>
          </a:xfrm>
          <a:prstGeom prst="rect">
            <a:avLst/>
          </a:prstGeom>
        </p:spPr>
      </p:pic>
      <p:sp>
        <p:nvSpPr>
          <p:cNvPr id="3" name="TextBox 2"/>
          <p:cNvSpPr txBox="1"/>
          <p:nvPr/>
        </p:nvSpPr>
        <p:spPr>
          <a:xfrm>
            <a:off x="9144000" y="6382139"/>
            <a:ext cx="3048000" cy="369332"/>
          </a:xfrm>
          <a:prstGeom prst="rect">
            <a:avLst/>
          </a:prstGeom>
          <a:noFill/>
        </p:spPr>
        <p:txBody>
          <a:bodyPr wrap="square" rtlCol="0">
            <a:spAutoFit/>
          </a:bodyPr>
          <a:lstStyle/>
          <a:p>
            <a:pPr algn="r"/>
            <a:r>
              <a:rPr lang="en-US" i="1" dirty="0" smtClean="0"/>
              <a:t>PARTE UNO</a:t>
            </a:r>
            <a:endParaRPr lang="en-US" i="1" dirty="0"/>
          </a:p>
        </p:txBody>
      </p:sp>
    </p:spTree>
    <p:extLst>
      <p:ext uri="{BB962C8B-B14F-4D97-AF65-F5344CB8AC3E}">
        <p14:creationId xmlns:p14="http://schemas.microsoft.com/office/powerpoint/2010/main" val="48434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481"/>
            <a:ext cx="12192000" cy="1828800"/>
          </a:xfrm>
        </p:spPr>
        <p:txBody>
          <a:bodyPr>
            <a:normAutofit fontScale="90000"/>
          </a:bodyPr>
          <a:lstStyle/>
          <a:p>
            <a:pPr marL="690563" indent="-690563"/>
            <a:r>
              <a:rPr lang="es-ES" dirty="0" smtClean="0">
                <a:solidFill>
                  <a:srgbClr val="92D050"/>
                </a:solidFill>
              </a:rPr>
              <a:t>IV. CONOSCEMOS EL MAYOR EJEMPLO DE AUTONOMÍA </a:t>
            </a:r>
            <a:r>
              <a:rPr lang="es-ES" dirty="0">
                <a:solidFill>
                  <a:srgbClr val="92D050"/>
                </a:solidFill>
              </a:rPr>
              <a:t>E</a:t>
            </a:r>
            <a:r>
              <a:rPr lang="es-ES" dirty="0" smtClean="0">
                <a:solidFill>
                  <a:srgbClr val="92D050"/>
                </a:solidFill>
              </a:rPr>
              <a:t>N </a:t>
            </a:r>
            <a:r>
              <a:rPr lang="es-ES" dirty="0">
                <a:solidFill>
                  <a:srgbClr val="92D050"/>
                </a:solidFill>
              </a:rPr>
              <a:t>SOLIDARIDAD Y </a:t>
            </a:r>
            <a:r>
              <a:rPr lang="es-ES" dirty="0" smtClean="0">
                <a:solidFill>
                  <a:srgbClr val="92D050"/>
                </a:solidFill>
              </a:rPr>
              <a:t>CORESPONSABILIDAD DE </a:t>
            </a:r>
            <a:r>
              <a:rPr lang="es-ES" dirty="0">
                <a:solidFill>
                  <a:srgbClr val="92D050"/>
                </a:solidFill>
              </a:rPr>
              <a:t>TODOS LOS </a:t>
            </a:r>
            <a:r>
              <a:rPr lang="es-ES" dirty="0" smtClean="0">
                <a:solidFill>
                  <a:srgbClr val="92D050"/>
                </a:solidFill>
              </a:rPr>
              <a:t>TIEMPOS… </a:t>
            </a:r>
            <a:r>
              <a:rPr lang="es-ES" altLang="en-US" dirty="0">
                <a:solidFill>
                  <a:srgbClr val="92D050"/>
                </a:solidFill>
              </a:rPr>
              <a:t>Y ESTO CAMBIA </a:t>
            </a:r>
            <a:r>
              <a:rPr lang="es-ES" altLang="en-US" dirty="0" smtClean="0">
                <a:solidFill>
                  <a:srgbClr val="92D050"/>
                </a:solidFill>
              </a:rPr>
              <a:t>TODO</a:t>
            </a:r>
            <a:endParaRPr lang="en-US" dirty="0"/>
          </a:p>
        </p:txBody>
      </p:sp>
      <p:sp>
        <p:nvSpPr>
          <p:cNvPr id="5" name="Rectangle 1"/>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222222"/>
                </a:solidFill>
                <a:effectLst/>
                <a:latin typeface="Roboto"/>
              </a:rPr>
              <a:t/>
            </a:r>
            <a:br>
              <a:rPr kumimoji="0" lang="en-US" altLang="en-US" sz="1000" b="0" i="0" u="none" strike="noStrike" cap="none" normalizeH="0" baseline="0" smtClean="0">
                <a:ln>
                  <a:noFill/>
                </a:ln>
                <a:solidFill>
                  <a:srgbClr val="222222"/>
                </a:solidFill>
                <a:effectLst/>
                <a:latin typeface="Roboto"/>
              </a:rPr>
            </a:br>
            <a:r>
              <a:rPr kumimoji="0" lang="en-US" altLang="en-US" sz="1000" b="0" i="0" u="none" strike="noStrike" cap="none" normalizeH="0" baseline="0" smtClean="0">
                <a:ln>
                  <a:noFill/>
                </a:ln>
                <a:solidFill>
                  <a:srgbClr val="222222"/>
                </a:solidFill>
                <a:effectLst/>
                <a:latin typeface="Roboto"/>
              </a:rPr>
              <a:t>  </a:t>
            </a:r>
            <a:r>
              <a:rPr kumimoji="0" lang="en-US" altLang="en-US" sz="1900" b="0" i="0" u="none" strike="noStrike" cap="none" normalizeH="0" baseline="0" smtClean="0">
                <a:ln>
                  <a:noFill/>
                </a:ln>
                <a:solidFill>
                  <a:srgbClr val="222222"/>
                </a:solidFill>
                <a:effectLst/>
                <a:latin typeface="Roboto"/>
              </a:rPr>
              <a:t> </a:t>
            </a:r>
            <a:r>
              <a:rPr kumimoji="0" lang="en-US" altLang="en-US" sz="1000" b="0" i="0" u="none" strike="noStrike" cap="none" normalizeH="0" baseline="0" smtClean="0">
                <a:ln>
                  <a:noFill/>
                </a:ln>
                <a:solidFill>
                  <a:srgbClr val="3C4043"/>
                </a:solidFill>
                <a:effectLst/>
                <a:latin typeface="Roboto"/>
              </a:rPr>
              <a:t>Learn to pronounce</a:t>
            </a:r>
            <a:endParaRPr kumimoji="0" lang="en-US" altLang="en-US" sz="1000" b="0" i="0" u="none" strike="noStrike" cap="none" normalizeH="0" baseline="0" smtClean="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222222"/>
              </a:solidFill>
              <a:effectLst/>
              <a:latin typeface="Roboto"/>
            </a:endParaRPr>
          </a:p>
        </p:txBody>
      </p:sp>
      <p:sp>
        <p:nvSpPr>
          <p:cNvPr id="6" name="Rectangle 3"/>
          <p:cNvSpPr>
            <a:spLocks noChangeArrowheads="1"/>
          </p:cNvSpPr>
          <p:nvPr/>
        </p:nvSpPr>
        <p:spPr bwMode="auto">
          <a:xfrm>
            <a:off x="0" y="0"/>
            <a:ext cx="0" cy="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smtClean="0">
                <a:ln>
                  <a:noFill/>
                </a:ln>
                <a:solidFill>
                  <a:srgbClr val="222222"/>
                </a:solidFill>
                <a:effectLst/>
                <a:latin typeface="inherit"/>
              </a:rPr>
              <a:t>ELIGE IR SOLO; POR FAVOR AYUDA</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AutoShape 2"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8228" r="60587"/>
          <a:stretch/>
        </p:blipFill>
        <p:spPr>
          <a:xfrm>
            <a:off x="0" y="1599473"/>
            <a:ext cx="2718318" cy="3644330"/>
          </a:xfrm>
          <a:prstGeom prst="rect">
            <a:avLst/>
          </a:prstGeom>
        </p:spPr>
      </p:pic>
      <p:sp>
        <p:nvSpPr>
          <p:cNvPr id="9" name="Rectangle 6"/>
          <p:cNvSpPr>
            <a:spLocks noChangeArrowheads="1"/>
          </p:cNvSpPr>
          <p:nvPr/>
        </p:nvSpPr>
        <p:spPr bwMode="auto">
          <a:xfrm>
            <a:off x="152400" y="315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2"/>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8318" y="1600200"/>
            <a:ext cx="7010400" cy="52578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113176"/>
            <a:ext cx="2719872" cy="1744824"/>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8719" y="3648512"/>
            <a:ext cx="2463282" cy="3209488"/>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30098"/>
          <a:stretch/>
        </p:blipFill>
        <p:spPr>
          <a:xfrm>
            <a:off x="9722498" y="1599472"/>
            <a:ext cx="2469502" cy="2049039"/>
          </a:xfrm>
          <a:prstGeom prst="rect">
            <a:avLst/>
          </a:prstGeom>
        </p:spPr>
      </p:pic>
      <p:sp>
        <p:nvSpPr>
          <p:cNvPr id="4" name="Rectangle 3"/>
          <p:cNvSpPr>
            <a:spLocks noChangeArrowheads="1"/>
          </p:cNvSpPr>
          <p:nvPr/>
        </p:nvSpPr>
        <p:spPr bwMode="auto">
          <a:xfrm>
            <a:off x="152400" y="315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AutoShape 2"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p:cNvSpPr>
            <a:spLocks noChangeAspect="1" noChangeArrowheads="1"/>
          </p:cNvSpPr>
          <p:nvPr/>
        </p:nvSpPr>
        <p:spPr bwMode="auto">
          <a:xfrm>
            <a:off x="279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60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10584"/>
            <a:ext cx="9144000" cy="2387600"/>
          </a:xfrm>
        </p:spPr>
        <p:txBody>
          <a:bodyPr>
            <a:normAutofit fontScale="90000"/>
          </a:bodyPr>
          <a:lstStyle/>
          <a:p>
            <a:r>
              <a:rPr lang="es-ES" b="1" dirty="0" smtClean="0">
                <a:latin typeface="Antigoni Light" panose="020B0406020204020204" pitchFamily="34" charset="0"/>
              </a:rPr>
              <a:t>VIVIMOS</a:t>
            </a:r>
            <a:r>
              <a:rPr lang="es-ES" b="1" i="0" dirty="0" smtClean="0">
                <a:effectLst/>
                <a:latin typeface="Antigoni Light" panose="020B0406020204020204" pitchFamily="34" charset="0"/>
              </a:rPr>
              <a:t> NUESTRA AUTONOMÍA </a:t>
            </a:r>
            <a:r>
              <a:rPr lang="es-ES" b="1" dirty="0">
                <a:latin typeface="Antigoni Light" panose="020B0406020204020204" pitchFamily="34" charset="0"/>
              </a:rPr>
              <a:t>E</a:t>
            </a:r>
            <a:r>
              <a:rPr lang="es-ES" b="1" i="0" dirty="0" smtClean="0">
                <a:effectLst/>
                <a:latin typeface="Antigoni Light" panose="020B0406020204020204" pitchFamily="34" charset="0"/>
              </a:rPr>
              <a:t>N SOLIDARIDAD Y CORESPONSABILIDAD</a:t>
            </a:r>
            <a:endParaRPr lang="en-US" b="1" dirty="0">
              <a:latin typeface="Antigoni Light" panose="020B0406020204020204" pitchFamily="34" charset="0"/>
            </a:endParaRPr>
          </a:p>
        </p:txBody>
      </p:sp>
      <p:sp>
        <p:nvSpPr>
          <p:cNvPr id="3" name="Subtitle 2"/>
          <p:cNvSpPr>
            <a:spLocks noGrp="1"/>
          </p:cNvSpPr>
          <p:nvPr>
            <p:ph type="subTitle" idx="1"/>
          </p:nvPr>
        </p:nvSpPr>
        <p:spPr>
          <a:xfrm>
            <a:off x="0" y="3098184"/>
            <a:ext cx="12192000" cy="3759816"/>
          </a:xfrm>
        </p:spPr>
        <p:txBody>
          <a:bodyPr>
            <a:noAutofit/>
          </a:bodyPr>
          <a:lstStyle/>
          <a:p>
            <a:r>
              <a:rPr lang="en-US" sz="8800" dirty="0" err="1" smtClean="0">
                <a:ln w="0"/>
                <a:solidFill>
                  <a:srgbClr val="00B0F0"/>
                </a:solidFill>
                <a:effectLst>
                  <a:outerShdw blurRad="38100" dist="19050" dir="2700000" algn="tl" rotWithShape="0">
                    <a:schemeClr val="dk1">
                      <a:alpha val="40000"/>
                    </a:schemeClr>
                  </a:outerShdw>
                </a:effectLst>
                <a:latin typeface="CommercialScript BT" panose="03030803040807090C04" pitchFamily="66" charset="0"/>
              </a:rPr>
              <a:t>como</a:t>
            </a:r>
            <a:r>
              <a:rPr lang="en-US" sz="8800" dirty="0" smtClean="0">
                <a:ln w="0"/>
                <a:solidFill>
                  <a:srgbClr val="00B0F0"/>
                </a:solidFill>
                <a:effectLst>
                  <a:outerShdw blurRad="38100" dist="19050" dir="2700000" algn="tl" rotWithShape="0">
                    <a:schemeClr val="dk1">
                      <a:alpha val="40000"/>
                    </a:schemeClr>
                  </a:outerShdw>
                </a:effectLst>
                <a:latin typeface="CommercialScript BT" panose="03030803040807090C04" pitchFamily="66" charset="0"/>
              </a:rPr>
              <a:t> una </a:t>
            </a:r>
            <a:r>
              <a:rPr lang="en-US" sz="8800" dirty="0" err="1" smtClean="0">
                <a:ln w="0"/>
                <a:solidFill>
                  <a:srgbClr val="00B0F0"/>
                </a:solidFill>
                <a:effectLst>
                  <a:outerShdw blurRad="38100" dist="19050" dir="2700000" algn="tl" rotWithShape="0">
                    <a:schemeClr val="dk1">
                      <a:alpha val="40000"/>
                    </a:schemeClr>
                  </a:outerShdw>
                </a:effectLst>
                <a:latin typeface="CommercialScript BT" panose="03030803040807090C04" pitchFamily="66" charset="0"/>
              </a:rPr>
              <a:t>familia</a:t>
            </a:r>
            <a:r>
              <a:rPr lang="en-US" sz="8800" dirty="0" smtClean="0">
                <a:ln w="0"/>
                <a:solidFill>
                  <a:srgbClr val="00B0F0"/>
                </a:solidFill>
                <a:effectLst>
                  <a:outerShdw blurRad="38100" dist="19050" dir="2700000" algn="tl" rotWithShape="0">
                    <a:schemeClr val="dk1">
                      <a:alpha val="40000"/>
                    </a:schemeClr>
                  </a:outerShdw>
                </a:effectLst>
                <a:latin typeface="CommercialScript BT" panose="03030803040807090C04" pitchFamily="66" charset="0"/>
              </a:rPr>
              <a:t> – la Familia de Dios y Maria Auxiliadora!</a:t>
            </a:r>
            <a:endParaRPr lang="en-US" sz="8800" dirty="0">
              <a:solidFill>
                <a:srgbClr val="00B0F0"/>
              </a:solidFill>
              <a:latin typeface="CommercialScript BT" panose="03030803040807090C04" pitchFamily="66" charset="0"/>
            </a:endParaRPr>
          </a:p>
        </p:txBody>
      </p:sp>
    </p:spTree>
    <p:extLst>
      <p:ext uri="{BB962C8B-B14F-4D97-AF65-F5344CB8AC3E}">
        <p14:creationId xmlns:p14="http://schemas.microsoft.com/office/powerpoint/2010/main" val="14387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2580" y="0"/>
            <a:ext cx="9144000" cy="6857999"/>
          </a:xfrm>
        </p:spPr>
        <p:txBody>
          <a:bodyPr>
            <a:normAutofit fontScale="90000"/>
          </a:bodyPr>
          <a:lstStyle/>
          <a:p>
            <a:pPr>
              <a:spcBef>
                <a:spcPts val="2400"/>
              </a:spcBef>
            </a:pPr>
            <a:r>
              <a:rPr lang="en-US" dirty="0"/>
              <a:t/>
            </a:r>
            <a:br>
              <a:rPr lang="en-US" dirty="0"/>
            </a:br>
            <a:r>
              <a:rPr lang="es-ES" altLang="en-US" dirty="0">
                <a:solidFill>
                  <a:srgbClr val="92D050"/>
                </a:solidFill>
                <a:latin typeface="inherit"/>
              </a:rPr>
              <a:t>HACEMOS </a:t>
            </a:r>
            <a:r>
              <a:rPr lang="es-ES" altLang="en-US" dirty="0" smtClean="0">
                <a:solidFill>
                  <a:srgbClr val="92D050"/>
                </a:solidFill>
                <a:latin typeface="inherit"/>
              </a:rPr>
              <a:t>OBRAS </a:t>
            </a:r>
            <a:r>
              <a:rPr lang="es-ES" altLang="en-US" dirty="0">
                <a:solidFill>
                  <a:srgbClr val="92D050"/>
                </a:solidFill>
                <a:latin typeface="inherit"/>
              </a:rPr>
              <a:t>DE </a:t>
            </a:r>
            <a:r>
              <a:rPr lang="es-ES" altLang="en-US" dirty="0" smtClean="0">
                <a:solidFill>
                  <a:srgbClr val="92D050"/>
                </a:solidFill>
                <a:latin typeface="inherit"/>
              </a:rPr>
              <a:t>MISERICORDIA EN EL NOMBRE DEL </a:t>
            </a:r>
            <a:r>
              <a:rPr lang="es-ES" altLang="en-US" dirty="0">
                <a:solidFill>
                  <a:srgbClr val="92D050"/>
                </a:solidFill>
                <a:latin typeface="inherit"/>
              </a:rPr>
              <a:t>SEÑOR</a:t>
            </a:r>
            <a:r>
              <a:rPr lang="es-ES" altLang="en-US" dirty="0" smtClean="0">
                <a:solidFill>
                  <a:srgbClr val="92D050"/>
                </a:solidFill>
                <a:latin typeface="inherit"/>
              </a:rPr>
              <a:t> </a:t>
            </a:r>
            <a:r>
              <a:rPr lang="es-ES" altLang="en-US" dirty="0">
                <a:solidFill>
                  <a:srgbClr val="92D050"/>
                </a:solidFill>
                <a:latin typeface="inherit"/>
              </a:rPr>
              <a:t>PARA NUESTROS HERMANOS Y HERMANAS </a:t>
            </a:r>
            <a:r>
              <a:rPr lang="es-ES" altLang="en-US" dirty="0" smtClean="0">
                <a:solidFill>
                  <a:srgbClr val="92D050"/>
                </a:solidFill>
                <a:latin typeface="inherit"/>
              </a:rPr>
              <a:t>COMO </a:t>
            </a:r>
            <a:r>
              <a:rPr lang="es-ES" altLang="en-US" dirty="0">
                <a:solidFill>
                  <a:srgbClr val="92D050"/>
                </a:solidFill>
                <a:latin typeface="inherit"/>
              </a:rPr>
              <a:t>DON BOSCO QUERÍA </a:t>
            </a:r>
            <a:r>
              <a:rPr lang="es-ES" altLang="en-US" sz="4800" dirty="0">
                <a:latin typeface="Arial" panose="020B0604020202020204" pitchFamily="34" charset="0"/>
              </a:rPr>
              <a:t/>
            </a:r>
            <a:br>
              <a:rPr lang="es-ES" altLang="en-US" sz="4800" dirty="0">
                <a:latin typeface="Arial" panose="020B0604020202020204" pitchFamily="34" charset="0"/>
              </a:rPr>
            </a:br>
            <a:endParaRPr lang="en-US" b="1" dirty="0">
              <a:latin typeface="Antigoni Light" panose="020B0406020204020204" pitchFamily="34" charset="0"/>
            </a:endParaRPr>
          </a:p>
        </p:txBody>
      </p:sp>
      <p:sp>
        <p:nvSpPr>
          <p:cNvPr id="3" name="Rectangle 1"/>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229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1445" y="0"/>
            <a:ext cx="9579989" cy="6209415"/>
          </a:xfrm>
          <a:prstGeom prst="rect">
            <a:avLst/>
          </a:prstGeom>
        </p:spPr>
      </p:pic>
      <p:sp>
        <p:nvSpPr>
          <p:cNvPr id="3" name="Rectangle 2"/>
          <p:cNvSpPr/>
          <p:nvPr/>
        </p:nvSpPr>
        <p:spPr>
          <a:xfrm>
            <a:off x="1" y="6248325"/>
            <a:ext cx="12191999" cy="569387"/>
          </a:xfrm>
          <a:prstGeom prst="rect">
            <a:avLst/>
          </a:prstGeom>
        </p:spPr>
        <p:txBody>
          <a:bodyPr wrap="square">
            <a:spAutoFit/>
          </a:bodyPr>
          <a:lstStyle/>
          <a:p>
            <a:pPr algn="ctr"/>
            <a:r>
              <a:rPr lang="es-ES" sz="3100" dirty="0" smtClean="0">
                <a:solidFill>
                  <a:srgbClr val="92D050"/>
                </a:solidFill>
                <a:latin typeface="inherit"/>
              </a:rPr>
              <a:t>CON </a:t>
            </a:r>
            <a:r>
              <a:rPr lang="es-ES" sz="3100" dirty="0">
                <a:solidFill>
                  <a:srgbClr val="92D050"/>
                </a:solidFill>
                <a:latin typeface="inherit"/>
              </a:rPr>
              <a:t>UN COMPROMISO PARA LA VIDA</a:t>
            </a:r>
            <a:endParaRPr lang="en-US" sz="3100" dirty="0">
              <a:solidFill>
                <a:srgbClr val="92D050"/>
              </a:solidFill>
              <a:latin typeface="inherit"/>
            </a:endParaRPr>
          </a:p>
        </p:txBody>
      </p:sp>
    </p:spTree>
    <p:extLst>
      <p:ext uri="{BB962C8B-B14F-4D97-AF65-F5344CB8AC3E}">
        <p14:creationId xmlns:p14="http://schemas.microsoft.com/office/powerpoint/2010/main" val="283261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2175" t="20598" r="13854" b="8168"/>
          <a:stretch/>
        </p:blipFill>
        <p:spPr>
          <a:xfrm>
            <a:off x="0" y="0"/>
            <a:ext cx="6235896" cy="68435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8560" y="2236587"/>
            <a:ext cx="3113178" cy="458552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53580"/>
          <a:stretch/>
        </p:blipFill>
        <p:spPr>
          <a:xfrm>
            <a:off x="6234714" y="2272473"/>
            <a:ext cx="2788125" cy="458552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3654" y="1330001"/>
            <a:ext cx="4064000" cy="2705100"/>
          </a:xfrm>
          <a:prstGeom prst="rect">
            <a:avLst/>
          </a:prstGeom>
        </p:spPr>
      </p:pic>
      <p:sp>
        <p:nvSpPr>
          <p:cNvPr id="2" name="Rectangle 1"/>
          <p:cNvSpPr/>
          <p:nvPr/>
        </p:nvSpPr>
        <p:spPr>
          <a:xfrm>
            <a:off x="6234886" y="182817"/>
            <a:ext cx="5946852" cy="2000548"/>
          </a:xfrm>
          <a:prstGeom prst="rect">
            <a:avLst/>
          </a:prstGeom>
        </p:spPr>
        <p:txBody>
          <a:bodyPr wrap="square">
            <a:spAutoFit/>
          </a:bodyPr>
          <a:lstStyle/>
          <a:p>
            <a:pPr algn="ctr"/>
            <a:r>
              <a:rPr lang="es-ES" sz="3100" b="1" dirty="0" smtClean="0">
                <a:effectLst>
                  <a:outerShdw blurRad="38100" dist="38100" dir="2700000" algn="tl">
                    <a:srgbClr val="000000">
                      <a:alpha val="43137"/>
                    </a:srgbClr>
                  </a:outerShdw>
                </a:effectLst>
                <a:latin typeface="inherit"/>
              </a:rPr>
              <a:t>EN UNIÓN CON SUS “TRES AMORES” </a:t>
            </a:r>
            <a:r>
              <a:rPr lang="es-ES" sz="3100" b="1" dirty="0">
                <a:effectLst>
                  <a:outerShdw blurRad="38100" dist="38100" dir="2700000" algn="tl">
                    <a:srgbClr val="000000">
                      <a:alpha val="43137"/>
                    </a:srgbClr>
                  </a:outerShdw>
                </a:effectLst>
                <a:latin typeface="inherit"/>
              </a:rPr>
              <a:t>- </a:t>
            </a:r>
          </a:p>
          <a:p>
            <a:pPr algn="ctr"/>
            <a:r>
              <a:rPr lang="es-ES" sz="3100" b="1" dirty="0">
                <a:effectLst>
                  <a:outerShdw blurRad="38100" dist="38100" dir="2700000" algn="tl">
                    <a:srgbClr val="000000">
                      <a:alpha val="43137"/>
                    </a:srgbClr>
                  </a:outerShdw>
                </a:effectLst>
                <a:latin typeface="inherit"/>
              </a:rPr>
              <a:t>LAS BISAGRAS </a:t>
            </a:r>
            <a:r>
              <a:rPr lang="es-ES" sz="3100" b="1" dirty="0" smtClean="0">
                <a:effectLst>
                  <a:outerShdw blurRad="38100" dist="38100" dir="2700000" algn="tl">
                    <a:srgbClr val="000000">
                      <a:alpha val="43137"/>
                    </a:srgbClr>
                  </a:outerShdw>
                </a:effectLst>
                <a:latin typeface="inherit"/>
              </a:rPr>
              <a:t>DE </a:t>
            </a:r>
            <a:r>
              <a:rPr lang="es-ES" sz="3100" b="1" dirty="0">
                <a:effectLst>
                  <a:outerShdw blurRad="38100" dist="38100" dir="2700000" algn="tl">
                    <a:srgbClr val="000000">
                      <a:alpha val="43137"/>
                    </a:srgbClr>
                  </a:outerShdw>
                </a:effectLst>
                <a:latin typeface="inherit"/>
              </a:rPr>
              <a:t>SU SISTEMA PREVENTIVO</a:t>
            </a:r>
            <a:endParaRPr lang="en-US" sz="3100" b="1" i="1" dirty="0">
              <a:effectLst>
                <a:outerShdw blurRad="38100" dist="38100" dir="2700000" algn="tl">
                  <a:srgbClr val="000000">
                    <a:alpha val="43137"/>
                  </a:srgbClr>
                </a:outerShdw>
              </a:effectLst>
              <a:latin typeface="inherit"/>
            </a:endParaRPr>
          </a:p>
        </p:txBody>
      </p:sp>
    </p:spTree>
    <p:extLst>
      <p:ext uri="{BB962C8B-B14F-4D97-AF65-F5344CB8AC3E}">
        <p14:creationId xmlns:p14="http://schemas.microsoft.com/office/powerpoint/2010/main" val="293856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2347"/>
            <a:ext cx="12192000" cy="1046440"/>
          </a:xfrm>
          <a:prstGeom prst="rect">
            <a:avLst/>
          </a:prstGeom>
        </p:spPr>
        <p:txBody>
          <a:bodyPr wrap="square">
            <a:spAutoFit/>
          </a:bodyPr>
          <a:lstStyle/>
          <a:p>
            <a:pPr algn="ctr"/>
            <a:r>
              <a:rPr lang="es-ES" sz="3100" dirty="0" smtClean="0">
                <a:solidFill>
                  <a:srgbClr val="92D050"/>
                </a:solidFill>
                <a:latin typeface="inherit"/>
              </a:rPr>
              <a:t>A TRAVÉS DE OBRAS DE CARIDAD PARA VERTER EL AMOR DE NUESTRO PADRE CELESTIAL</a:t>
            </a:r>
            <a:endParaRPr lang="en-US" sz="3100" b="1" i="1" dirty="0">
              <a:solidFill>
                <a:srgbClr val="92D050"/>
              </a:solidFill>
              <a:latin typeface="inheri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2576" y="1253431"/>
            <a:ext cx="8446848" cy="5604569"/>
          </a:xfrm>
          <a:prstGeom prst="rect">
            <a:avLst/>
          </a:prstGeom>
        </p:spPr>
      </p:pic>
    </p:spTree>
    <p:extLst>
      <p:ext uri="{BB962C8B-B14F-4D97-AF65-F5344CB8AC3E}">
        <p14:creationId xmlns:p14="http://schemas.microsoft.com/office/powerpoint/2010/main" val="3968280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Sister Karen\Desktop\3 Salesian Family II\6 Docs and Resources\Our Saints\Don Rua\FMA Houses Opened under Don Rua\DawsonSRafael1890-battesimi.jpg"/>
          <p:cNvPicPr>
            <a:picLocks noChangeAspect="1" noChangeArrowheads="1"/>
          </p:cNvPicPr>
          <p:nvPr/>
        </p:nvPicPr>
        <p:blipFill>
          <a:blip r:embed="rId3" cstate="print"/>
          <a:srcRect l="1496" t="2030" b="1339"/>
          <a:stretch>
            <a:fillRect/>
          </a:stretch>
        </p:blipFill>
        <p:spPr bwMode="auto">
          <a:xfrm>
            <a:off x="3048000" y="0"/>
            <a:ext cx="9144000" cy="6858000"/>
          </a:xfrm>
          <a:prstGeom prst="rect">
            <a:avLst/>
          </a:prstGeom>
          <a:noFill/>
        </p:spPr>
      </p:pic>
      <p:sp>
        <p:nvSpPr>
          <p:cNvPr id="2" name="Rectangle 1"/>
          <p:cNvSpPr/>
          <p:nvPr/>
        </p:nvSpPr>
        <p:spPr>
          <a:xfrm>
            <a:off x="0" y="20380"/>
            <a:ext cx="3048000" cy="569387"/>
          </a:xfrm>
          <a:prstGeom prst="rect">
            <a:avLst/>
          </a:prstGeom>
        </p:spPr>
        <p:txBody>
          <a:bodyPr wrap="square">
            <a:spAutoFit/>
          </a:bodyPr>
          <a:lstStyle/>
          <a:p>
            <a:pPr algn="ctr"/>
            <a:r>
              <a:rPr lang="es-ES" sz="3100" b="1" i="1" dirty="0" smtClean="0">
                <a:solidFill>
                  <a:srgbClr val="92D050"/>
                </a:solidFill>
                <a:latin typeface="inherit"/>
              </a:rPr>
              <a:t>JUNTOS</a:t>
            </a:r>
            <a:endParaRPr lang="en-US" sz="3100" b="1" i="1" dirty="0">
              <a:solidFill>
                <a:srgbClr val="92D050"/>
              </a:solidFill>
              <a:latin typeface="inherit"/>
            </a:endParaRPr>
          </a:p>
        </p:txBody>
      </p:sp>
      <p:sp>
        <p:nvSpPr>
          <p:cNvPr id="3" name="Rectangle 2"/>
          <p:cNvSpPr/>
          <p:nvPr/>
        </p:nvSpPr>
        <p:spPr>
          <a:xfrm>
            <a:off x="0" y="683072"/>
            <a:ext cx="3048000" cy="6173806"/>
          </a:xfrm>
          <a:prstGeom prst="rect">
            <a:avLst/>
          </a:prstGeom>
        </p:spPr>
        <p:txBody>
          <a:bodyPr wrap="square">
            <a:spAutoFit/>
          </a:bodyPr>
          <a:lstStyle/>
          <a:p>
            <a:pPr algn="just">
              <a:lnSpc>
                <a:spcPct val="107000"/>
              </a:lnSpc>
              <a:spcAft>
                <a:spcPts val="1200"/>
              </a:spcAft>
            </a:pPr>
            <a:r>
              <a:rPr lang="es-AR" sz="2400" b="1" i="1" dirty="0">
                <a:latin typeface="inherit"/>
                <a:ea typeface="Calibri" panose="020F0502020204030204" pitchFamily="34" charset="0"/>
                <a:cs typeface="Times New Roman" panose="02020603050405020304" pitchFamily="18" charset="0"/>
              </a:rPr>
              <a:t>ES PRECISO </a:t>
            </a:r>
            <a:r>
              <a:rPr lang="es-AR" sz="2400" b="1" i="1" dirty="0">
                <a:solidFill>
                  <a:srgbClr val="00B0F0"/>
                </a:solidFill>
                <a:latin typeface="inherit"/>
                <a:ea typeface="Calibri" panose="020F0502020204030204" pitchFamily="34" charset="0"/>
                <a:cs typeface="Times New Roman" panose="02020603050405020304" pitchFamily="18" charset="0"/>
              </a:rPr>
              <a:t>QUE TODOS LOS </a:t>
            </a:r>
            <a:r>
              <a:rPr lang="es-AR" sz="2400" b="1" i="1" dirty="0" smtClean="0">
                <a:solidFill>
                  <a:srgbClr val="00B0F0"/>
                </a:solidFill>
                <a:latin typeface="inherit"/>
                <a:ea typeface="Calibri" panose="020F0502020204030204" pitchFamily="34" charset="0"/>
                <a:cs typeface="Times New Roman" panose="02020603050405020304" pitchFamily="18" charset="0"/>
              </a:rPr>
              <a:t>CRIS-TIANOS </a:t>
            </a:r>
            <a:r>
              <a:rPr lang="es-AR" sz="2400" b="1" i="1" dirty="0">
                <a:solidFill>
                  <a:srgbClr val="00B0F0"/>
                </a:solidFill>
                <a:latin typeface="inherit"/>
                <a:ea typeface="Calibri" panose="020F0502020204030204" pitchFamily="34" charset="0"/>
                <a:cs typeface="Times New Roman" panose="02020603050405020304" pitchFamily="18" charset="0"/>
              </a:rPr>
              <a:t>SE UNAN </a:t>
            </a:r>
            <a:r>
              <a:rPr lang="es-AR" sz="2400" b="1" i="1" dirty="0">
                <a:solidFill>
                  <a:srgbClr val="FFFF00"/>
                </a:solidFill>
                <a:latin typeface="inherit"/>
                <a:ea typeface="Calibri" panose="020F0502020204030204" pitchFamily="34" charset="0"/>
                <a:cs typeface="Times New Roman" panose="02020603050405020304" pitchFamily="18" charset="0"/>
              </a:rPr>
              <a:t>PARA PRACTICAR EL BIEN </a:t>
            </a:r>
            <a:endParaRPr lang="en-US" sz="2400" i="1" dirty="0">
              <a:solidFill>
                <a:srgbClr val="FFFF00"/>
              </a:solidFill>
              <a:latin typeface="inherit"/>
              <a:ea typeface="Calibri" panose="020F0502020204030204" pitchFamily="34" charset="0"/>
              <a:cs typeface="Times New Roman" panose="02020603050405020304" pitchFamily="18" charset="0"/>
            </a:endParaRPr>
          </a:p>
          <a:p>
            <a:pPr algn="just">
              <a:lnSpc>
                <a:spcPct val="107000"/>
              </a:lnSpc>
            </a:pPr>
            <a:r>
              <a:rPr lang="es-AR" sz="2400" dirty="0">
                <a:latin typeface="inherit"/>
                <a:ea typeface="Calibri" panose="020F0502020204030204" pitchFamily="34" charset="0"/>
                <a:cs typeface="Times New Roman" panose="02020603050405020304" pitchFamily="18" charset="0"/>
              </a:rPr>
              <a:t>No ha habido tiempo alguno en que no se haya creído </a:t>
            </a:r>
            <a:r>
              <a:rPr lang="es-AR" sz="2400" dirty="0" err="1" smtClean="0">
                <a:latin typeface="inherit"/>
                <a:ea typeface="Calibri" panose="020F0502020204030204" pitchFamily="34" charset="0"/>
                <a:cs typeface="Times New Roman" panose="02020603050405020304" pitchFamily="18" charset="0"/>
              </a:rPr>
              <a:t>nece-saria</a:t>
            </a:r>
            <a:r>
              <a:rPr lang="es-AR" sz="2400" dirty="0" smtClean="0">
                <a:latin typeface="inherit"/>
                <a:ea typeface="Calibri" panose="020F0502020204030204" pitchFamily="34" charset="0"/>
                <a:cs typeface="Times New Roman" panose="02020603050405020304" pitchFamily="18" charset="0"/>
              </a:rPr>
              <a:t> </a:t>
            </a:r>
            <a:r>
              <a:rPr lang="es-AR" sz="2400" dirty="0">
                <a:latin typeface="inherit"/>
                <a:ea typeface="Calibri" panose="020F0502020204030204" pitchFamily="34" charset="0"/>
                <a:cs typeface="Times New Roman" panose="02020603050405020304" pitchFamily="18" charset="0"/>
              </a:rPr>
              <a:t>la unión entre los buenos </a:t>
            </a:r>
            <a:r>
              <a:rPr lang="es-AR" sz="2400" dirty="0" smtClean="0">
                <a:latin typeface="inherit"/>
                <a:ea typeface="Calibri" panose="020F0502020204030204" pitchFamily="34" charset="0"/>
                <a:cs typeface="Times New Roman" panose="02020603050405020304" pitchFamily="18" charset="0"/>
              </a:rPr>
              <a:t>cris-</a:t>
            </a:r>
            <a:r>
              <a:rPr lang="es-AR" sz="2400" dirty="0" err="1" smtClean="0">
                <a:latin typeface="inherit"/>
                <a:ea typeface="Calibri" panose="020F0502020204030204" pitchFamily="34" charset="0"/>
                <a:cs typeface="Times New Roman" panose="02020603050405020304" pitchFamily="18" charset="0"/>
              </a:rPr>
              <a:t>tianos</a:t>
            </a:r>
            <a:r>
              <a:rPr lang="es-AR" sz="2400" dirty="0">
                <a:latin typeface="inherit"/>
                <a:ea typeface="Calibri" panose="020F0502020204030204" pitchFamily="34" charset="0"/>
                <a:cs typeface="Times New Roman" panose="02020603050405020304" pitchFamily="18" charset="0"/>
              </a:rPr>
              <a:t>, </a:t>
            </a:r>
            <a:r>
              <a:rPr lang="es-AR" sz="2400" i="1" dirty="0" smtClean="0">
                <a:latin typeface="inherit"/>
                <a:ea typeface="Calibri" panose="020F0502020204030204" pitchFamily="34" charset="0"/>
                <a:cs typeface="Times New Roman" panose="02020603050405020304" pitchFamily="18" charset="0"/>
              </a:rPr>
              <a:t>para ayudar-se mutuamente en la práctica de </a:t>
            </a:r>
            <a:r>
              <a:rPr lang="es-AR" sz="2400" dirty="0" smtClean="0">
                <a:solidFill>
                  <a:srgbClr val="FFFF00"/>
                </a:solidFill>
                <a:latin typeface="inherit"/>
                <a:ea typeface="Calibri" panose="020F0502020204030204" pitchFamily="34" charset="0"/>
                <a:cs typeface="Times New Roman" panose="02020603050405020304" pitchFamily="18" charset="0"/>
              </a:rPr>
              <a:t>las </a:t>
            </a:r>
            <a:r>
              <a:rPr lang="es-AR" sz="2400" dirty="0">
                <a:solidFill>
                  <a:srgbClr val="FFFF00"/>
                </a:solidFill>
                <a:latin typeface="inherit"/>
                <a:ea typeface="Calibri" panose="020F0502020204030204" pitchFamily="34" charset="0"/>
                <a:cs typeface="Times New Roman" panose="02020603050405020304" pitchFamily="18" charset="0"/>
              </a:rPr>
              <a:t>buenas obras</a:t>
            </a:r>
            <a:r>
              <a:rPr lang="es-AR" sz="2400" dirty="0">
                <a:latin typeface="inherit"/>
                <a:ea typeface="Calibri" panose="020F0502020204030204" pitchFamily="34" charset="0"/>
                <a:cs typeface="Times New Roman" panose="02020603050405020304" pitchFamily="18" charset="0"/>
              </a:rPr>
              <a:t> y </a:t>
            </a:r>
            <a:r>
              <a:rPr lang="es-AR" sz="2400" dirty="0" smtClean="0">
                <a:solidFill>
                  <a:srgbClr val="00B0F0"/>
                </a:solidFill>
                <a:latin typeface="inherit"/>
                <a:ea typeface="Calibri" panose="020F0502020204030204" pitchFamily="34" charset="0"/>
                <a:cs typeface="Times New Roman" panose="02020603050405020304" pitchFamily="18" charset="0"/>
              </a:rPr>
              <a:t>así </a:t>
            </a:r>
            <a:r>
              <a:rPr lang="es-AR" sz="2400" dirty="0">
                <a:solidFill>
                  <a:srgbClr val="00B0F0"/>
                </a:solidFill>
                <a:latin typeface="inherit"/>
                <a:ea typeface="Calibri" panose="020F0502020204030204" pitchFamily="34" charset="0"/>
                <a:cs typeface="Times New Roman" panose="02020603050405020304" pitchFamily="18" charset="0"/>
              </a:rPr>
              <a:t>preservarse del mal. </a:t>
            </a:r>
            <a:endParaRPr lang="en-US" sz="2400" dirty="0">
              <a:solidFill>
                <a:srgbClr val="00B0F0"/>
              </a:solidFill>
            </a:endParaRPr>
          </a:p>
        </p:txBody>
      </p:sp>
      <p:sp>
        <p:nvSpPr>
          <p:cNvPr id="6" name="TextBox 5"/>
          <p:cNvSpPr txBox="1"/>
          <p:nvPr/>
        </p:nvSpPr>
        <p:spPr>
          <a:xfrm>
            <a:off x="3048000" y="116150"/>
            <a:ext cx="9144000" cy="564257"/>
          </a:xfrm>
          <a:prstGeom prst="rect">
            <a:avLst/>
          </a:prstGeom>
          <a:noFill/>
        </p:spPr>
        <p:txBody>
          <a:bodyPr wrap="square" rtlCol="0">
            <a:spAutoFit/>
          </a:bodyPr>
          <a:lstStyle/>
          <a:p>
            <a:pPr algn="r">
              <a:lnSpc>
                <a:spcPts val="800"/>
              </a:lnSpc>
            </a:pPr>
            <a:r>
              <a:rPr lang="en-US" sz="3200" dirty="0" smtClean="0">
                <a:solidFill>
                  <a:schemeClr val="accent5">
                    <a:lumMod val="75000"/>
                  </a:schemeClr>
                </a:solidFill>
                <a:effectLst>
                  <a:outerShdw blurRad="38100" dist="38100" dir="2700000" algn="tl">
                    <a:srgbClr val="000000">
                      <a:alpha val="43137"/>
                    </a:srgbClr>
                  </a:outerShdw>
                </a:effectLst>
                <a:latin typeface="Informal Roman" panose="030604020304060B0204" pitchFamily="66" charset="0"/>
              </a:rPr>
              <a:t>“</a:t>
            </a:r>
            <a:r>
              <a:rPr lang="en-US" sz="2400" dirty="0" smtClean="0">
                <a:solidFill>
                  <a:schemeClr val="accent5">
                    <a:lumMod val="75000"/>
                  </a:schemeClr>
                </a:solidFill>
                <a:effectLst>
                  <a:outerShdw blurRad="38100" dist="38100" dir="2700000" algn="tl">
                    <a:srgbClr val="000000">
                      <a:alpha val="43137"/>
                    </a:srgbClr>
                  </a:outerShdw>
                </a:effectLst>
                <a:latin typeface="Informal Roman" panose="030604020304060B0204" pitchFamily="66" charset="0"/>
              </a:rPr>
              <a:t>All for the greater glory of God and the salvation of souls.”</a:t>
            </a:r>
            <a:endParaRPr lang="es-ES" sz="2400" dirty="0">
              <a:solidFill>
                <a:schemeClr val="accent5">
                  <a:lumMod val="75000"/>
                </a:schemeClr>
              </a:solidFill>
              <a:effectLst>
                <a:outerShdw blurRad="38100" dist="38100" dir="2700000" algn="tl">
                  <a:srgbClr val="000000">
                    <a:alpha val="43137"/>
                  </a:srgbClr>
                </a:outerShdw>
              </a:effectLst>
              <a:latin typeface="Informal Roman" panose="030604020304060B0204" pitchFamily="66" charset="0"/>
            </a:endParaRPr>
          </a:p>
          <a:p>
            <a:pPr algn="r"/>
            <a:r>
              <a:rPr lang="es-ES" sz="2400" dirty="0">
                <a:solidFill>
                  <a:srgbClr val="002060"/>
                </a:solidFill>
                <a:effectLst>
                  <a:outerShdw blurRad="38100" dist="38100" dir="2700000" algn="tl">
                    <a:srgbClr val="000000">
                      <a:alpha val="43137"/>
                    </a:srgbClr>
                  </a:outerShdw>
                </a:effectLst>
                <a:latin typeface="Informal Roman" panose="030604020304060B0204" pitchFamily="66" charset="0"/>
              </a:rPr>
              <a:t>"Todo para la mayor gloria de Dios y la salvación de las almas"</a:t>
            </a:r>
            <a:endParaRPr lang="en-US" sz="2400" dirty="0">
              <a:solidFill>
                <a:srgbClr val="002060"/>
              </a:solidFill>
              <a:effectLst>
                <a:outerShdw blurRad="38100" dist="38100" dir="2700000" algn="tl">
                  <a:srgbClr val="000000">
                    <a:alpha val="43137"/>
                  </a:srgbClr>
                </a:outerShdw>
              </a:effectLst>
              <a:latin typeface="Informal Roman" panose="030604020304060B0204" pitchFamily="66" charset="0"/>
            </a:endParaRPr>
          </a:p>
        </p:txBody>
      </p:sp>
    </p:spTree>
    <p:extLst>
      <p:ext uri="{BB962C8B-B14F-4D97-AF65-F5344CB8AC3E}">
        <p14:creationId xmlns:p14="http://schemas.microsoft.com/office/powerpoint/2010/main" val="102878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7881" y="5409758"/>
            <a:ext cx="6419461" cy="369332"/>
          </a:xfrm>
          <a:prstGeom prst="rect">
            <a:avLst/>
          </a:prstGeom>
          <a:noFill/>
        </p:spPr>
        <p:txBody>
          <a:bodyPr wrap="square" rtlCol="0">
            <a:spAutoFit/>
          </a:bodyPr>
          <a:lstStyle/>
          <a:p>
            <a:pPr algn="ctr"/>
            <a:r>
              <a:rPr lang="en-US" dirty="0" smtClean="0"/>
              <a:t>ARCHBISHOP FULTON J. SHEEN</a:t>
            </a:r>
            <a:endParaRPr lang="en-US" dirty="0"/>
          </a:p>
        </p:txBody>
      </p:sp>
      <p:pic>
        <p:nvPicPr>
          <p:cNvPr id="2050" name="Picture 2" descr="Image result for FULTON SHEEN">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9485"/>
            <a:ext cx="7515225" cy="4381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4723" t="4194" r="5546"/>
          <a:stretch/>
        </p:blipFill>
        <p:spPr>
          <a:xfrm>
            <a:off x="8077200" y="981946"/>
            <a:ext cx="4114800" cy="4389040"/>
          </a:xfrm>
          <a:prstGeom prst="rect">
            <a:avLst/>
          </a:prstGeom>
        </p:spPr>
      </p:pic>
    </p:spTree>
    <p:extLst>
      <p:ext uri="{BB962C8B-B14F-4D97-AF65-F5344CB8AC3E}">
        <p14:creationId xmlns:p14="http://schemas.microsoft.com/office/powerpoint/2010/main" val="2905344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file"/>
          </p:cNvPr>
          <p:cNvPicPr>
            <a:picLocks noChangeAspect="1"/>
          </p:cNvPicPr>
          <p:nvPr/>
        </p:nvPicPr>
        <p:blipFill>
          <a:blip r:embed="rId4"/>
          <a:stretch>
            <a:fillRect/>
          </a:stretch>
        </p:blipFill>
        <p:spPr>
          <a:xfrm>
            <a:off x="2761862" y="1437971"/>
            <a:ext cx="6862776" cy="3843155"/>
          </a:xfrm>
          <a:prstGeom prst="rect">
            <a:avLst/>
          </a:prstGeom>
        </p:spPr>
      </p:pic>
    </p:spTree>
    <p:extLst>
      <p:ext uri="{BB962C8B-B14F-4D97-AF65-F5344CB8AC3E}">
        <p14:creationId xmlns:p14="http://schemas.microsoft.com/office/powerpoint/2010/main" val="291715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380"/>
            <a:ext cx="12192000" cy="5370701"/>
          </a:xfrm>
          <a:prstGeom prst="rect">
            <a:avLst/>
          </a:prstGeom>
        </p:spPr>
        <p:txBody>
          <a:bodyPr wrap="square">
            <a:spAutoFit/>
          </a:bodyPr>
          <a:lstStyle/>
          <a:p>
            <a:pPr algn="ctr">
              <a:spcAft>
                <a:spcPts val="2400"/>
              </a:spcAft>
            </a:pPr>
            <a:r>
              <a:rPr lang="es-ES" sz="2400" b="1" i="1" dirty="0" smtClean="0">
                <a:latin typeface="inherit"/>
              </a:rPr>
              <a:t>de la carta del “Primer </a:t>
            </a:r>
            <a:r>
              <a:rPr lang="es-ES" sz="2400" b="1" i="1" dirty="0">
                <a:latin typeface="inherit"/>
              </a:rPr>
              <a:t>trabajo de preparación para el Encuentro Regional </a:t>
            </a:r>
            <a:r>
              <a:rPr lang="es-ES" sz="2400" b="1" i="1" dirty="0" smtClean="0">
                <a:latin typeface="inherit"/>
              </a:rPr>
              <a:t>2019”:</a:t>
            </a:r>
          </a:p>
          <a:p>
            <a:pPr algn="ctr">
              <a:spcAft>
                <a:spcPts val="2400"/>
              </a:spcAft>
            </a:pPr>
            <a:r>
              <a:rPr lang="es-ES" sz="3100" b="1" i="1" dirty="0" smtClean="0">
                <a:solidFill>
                  <a:srgbClr val="92D050"/>
                </a:solidFill>
                <a:latin typeface="inherit"/>
              </a:rPr>
              <a:t>“</a:t>
            </a:r>
            <a:r>
              <a:rPr lang="es-ES" sz="3100" b="1" i="1" dirty="0">
                <a:solidFill>
                  <a:srgbClr val="FFFF00"/>
                </a:solidFill>
                <a:latin typeface="inherit"/>
              </a:rPr>
              <a:t>Buscamos</a:t>
            </a:r>
            <a:r>
              <a:rPr lang="es-ES" sz="3100" b="1" i="1" dirty="0">
                <a:solidFill>
                  <a:srgbClr val="92D050"/>
                </a:solidFill>
                <a:latin typeface="inherit"/>
              </a:rPr>
              <a:t> con un pequeño trabajo concretar esta invitación del Papa y </a:t>
            </a:r>
            <a:r>
              <a:rPr lang="es-ES" sz="3100" b="1" i="1" dirty="0">
                <a:solidFill>
                  <a:srgbClr val="FFFF00"/>
                </a:solidFill>
                <a:latin typeface="inherit"/>
              </a:rPr>
              <a:t>realizar un examen de la realidad de nuestra juventud más cercana</a:t>
            </a:r>
            <a:r>
              <a:rPr lang="es-ES" sz="3100" b="1" i="1" dirty="0">
                <a:solidFill>
                  <a:srgbClr val="92D050"/>
                </a:solidFill>
                <a:latin typeface="inherit"/>
              </a:rPr>
              <a:t>, en línea con el </a:t>
            </a:r>
            <a:r>
              <a:rPr lang="es-ES" sz="3100" b="1" i="1" dirty="0">
                <a:solidFill>
                  <a:srgbClr val="FFFF00"/>
                </a:solidFill>
                <a:latin typeface="inherit"/>
              </a:rPr>
              <a:t>reto prioritario </a:t>
            </a:r>
            <a:r>
              <a:rPr lang="es-ES" sz="3100" b="1" i="1" dirty="0">
                <a:solidFill>
                  <a:srgbClr val="92D050"/>
                </a:solidFill>
                <a:latin typeface="inherit"/>
              </a:rPr>
              <a:t>identificado en el </a:t>
            </a:r>
            <a:r>
              <a:rPr lang="es-ES" sz="3100" b="1" i="1" dirty="0">
                <a:solidFill>
                  <a:srgbClr val="FFFF00"/>
                </a:solidFill>
                <a:latin typeface="inherit"/>
              </a:rPr>
              <a:t>Congreso Mundial</a:t>
            </a:r>
            <a:r>
              <a:rPr lang="es-ES" sz="3100" b="1" i="1" dirty="0">
                <a:solidFill>
                  <a:srgbClr val="92D050"/>
                </a:solidFill>
                <a:latin typeface="inherit"/>
              </a:rPr>
              <a:t> de la Asociación de Salesianos Cooperadores, en octubre del 2018:</a:t>
            </a:r>
          </a:p>
          <a:p>
            <a:pPr algn="ctr"/>
            <a:r>
              <a:rPr lang="es-ES" sz="3100" b="1" i="1" dirty="0" smtClean="0">
                <a:solidFill>
                  <a:srgbClr val="92D050"/>
                </a:solidFill>
                <a:latin typeface="inherit"/>
              </a:rPr>
              <a:t>‘Caminar </a:t>
            </a:r>
            <a:r>
              <a:rPr lang="es-ES" sz="3100" b="1" i="1" dirty="0">
                <a:solidFill>
                  <a:srgbClr val="92D050"/>
                </a:solidFill>
                <a:latin typeface="inherit"/>
              </a:rPr>
              <a:t>junto con los jóvenes hacia una nueva sociedad más cristiana y más humana que, en muchas ocasiones, está marcada por la falta de </a:t>
            </a:r>
            <a:r>
              <a:rPr lang="es-ES" sz="3100" b="1" i="1" dirty="0">
                <a:solidFill>
                  <a:srgbClr val="FFFF00"/>
                </a:solidFill>
                <a:latin typeface="inherit"/>
              </a:rPr>
              <a:t>sentido de la vida</a:t>
            </a:r>
            <a:r>
              <a:rPr lang="es-ES" sz="3100" b="1" i="1" dirty="0">
                <a:solidFill>
                  <a:srgbClr val="92D050"/>
                </a:solidFill>
                <a:latin typeface="inherit"/>
              </a:rPr>
              <a:t>, la </a:t>
            </a:r>
            <a:r>
              <a:rPr lang="es-ES" sz="3100" b="1" i="1" dirty="0">
                <a:solidFill>
                  <a:srgbClr val="FFFF00"/>
                </a:solidFill>
                <a:latin typeface="inherit"/>
              </a:rPr>
              <a:t>dignidad humana</a:t>
            </a:r>
            <a:r>
              <a:rPr lang="es-ES" sz="3100" b="1" i="1" dirty="0">
                <a:solidFill>
                  <a:srgbClr val="92D050"/>
                </a:solidFill>
                <a:latin typeface="inherit"/>
              </a:rPr>
              <a:t>, la crisis de </a:t>
            </a:r>
            <a:r>
              <a:rPr lang="es-ES" sz="3100" b="1" i="1" dirty="0">
                <a:solidFill>
                  <a:srgbClr val="FFFF00"/>
                </a:solidFill>
                <a:latin typeface="inherit"/>
              </a:rPr>
              <a:t>la familia y de sus valores</a:t>
            </a:r>
            <a:r>
              <a:rPr lang="es-ES" sz="3100" b="1" i="1" dirty="0" smtClean="0">
                <a:solidFill>
                  <a:srgbClr val="92D050"/>
                </a:solidFill>
                <a:latin typeface="inherit"/>
              </a:rPr>
              <a:t>.’”</a:t>
            </a:r>
            <a:endParaRPr lang="es-ES" sz="3100" b="1" i="1" dirty="0">
              <a:solidFill>
                <a:srgbClr val="92D050"/>
              </a:solidFill>
              <a:latin typeface="inherit"/>
            </a:endParaRPr>
          </a:p>
        </p:txBody>
      </p:sp>
      <p:sp>
        <p:nvSpPr>
          <p:cNvPr id="6" name="TextBox 5"/>
          <p:cNvSpPr txBox="1"/>
          <p:nvPr/>
        </p:nvSpPr>
        <p:spPr>
          <a:xfrm>
            <a:off x="0" y="5684143"/>
            <a:ext cx="12192000" cy="1200329"/>
          </a:xfrm>
          <a:prstGeom prst="rect">
            <a:avLst/>
          </a:prstGeom>
          <a:solidFill>
            <a:schemeClr val="bg1"/>
          </a:solidFill>
        </p:spPr>
        <p:txBody>
          <a:bodyPr wrap="square" rtlCol="0">
            <a:spAutoFit/>
          </a:bodyPr>
          <a:lstStyle/>
          <a:p>
            <a:pPr algn="r"/>
            <a:r>
              <a:rPr lang="en-US" sz="3600" dirty="0" smtClean="0">
                <a:solidFill>
                  <a:schemeClr val="accent5">
                    <a:lumMod val="75000"/>
                  </a:schemeClr>
                </a:solidFill>
                <a:effectLst>
                  <a:outerShdw blurRad="38100" dist="38100" dir="2700000" algn="tl">
                    <a:srgbClr val="000000">
                      <a:alpha val="43137"/>
                    </a:srgbClr>
                  </a:outerShdw>
                </a:effectLst>
                <a:latin typeface="Informal Roman" panose="030604020304060B0204" pitchFamily="66" charset="0"/>
              </a:rPr>
              <a:t>“All for the greater glory of God and the salvation of souls.”</a:t>
            </a:r>
            <a:endParaRPr lang="es-ES" sz="3600" dirty="0">
              <a:solidFill>
                <a:schemeClr val="accent5">
                  <a:lumMod val="75000"/>
                </a:schemeClr>
              </a:solidFill>
              <a:effectLst>
                <a:outerShdw blurRad="38100" dist="38100" dir="2700000" algn="tl">
                  <a:srgbClr val="000000">
                    <a:alpha val="43137"/>
                  </a:srgbClr>
                </a:outerShdw>
              </a:effectLst>
              <a:latin typeface="Informal Roman" panose="030604020304060B0204" pitchFamily="66" charset="0"/>
            </a:endParaRPr>
          </a:p>
          <a:p>
            <a:pPr algn="r"/>
            <a:r>
              <a:rPr lang="es-ES" sz="3600" dirty="0">
                <a:solidFill>
                  <a:srgbClr val="002060"/>
                </a:solidFill>
                <a:effectLst>
                  <a:outerShdw blurRad="38100" dist="38100" dir="2700000" algn="tl">
                    <a:srgbClr val="000000">
                      <a:alpha val="43137"/>
                    </a:srgbClr>
                  </a:outerShdw>
                </a:effectLst>
                <a:latin typeface="Informal Roman" panose="030604020304060B0204" pitchFamily="66" charset="0"/>
              </a:rPr>
              <a:t>"Todo para la mayor gloria de Dios y la salvación de las almas"</a:t>
            </a:r>
            <a:endParaRPr lang="en-US" sz="3600" dirty="0">
              <a:solidFill>
                <a:srgbClr val="002060"/>
              </a:solidFill>
              <a:effectLst>
                <a:outerShdw blurRad="38100" dist="38100" dir="2700000" algn="tl">
                  <a:srgbClr val="000000">
                    <a:alpha val="43137"/>
                  </a:srgbClr>
                </a:outerShdw>
              </a:effectLst>
              <a:latin typeface="Informal Roman" panose="030604020304060B0204" pitchFamily="66" charset="0"/>
            </a:endParaRPr>
          </a:p>
        </p:txBody>
      </p:sp>
    </p:spTree>
    <p:extLst>
      <p:ext uri="{BB962C8B-B14F-4D97-AF65-F5344CB8AC3E}">
        <p14:creationId xmlns:p14="http://schemas.microsoft.com/office/powerpoint/2010/main" val="293132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42413"/>
          </a:xfrm>
          <a:prstGeom prst="rect">
            <a:avLst/>
          </a:prstGeom>
        </p:spPr>
        <p:txBody>
          <a:bodyPr wrap="square" numCol="2">
            <a:spAutoFit/>
          </a:bodyPr>
          <a:lstStyle/>
          <a:p>
            <a:pPr marL="457200" marR="0" indent="-457200">
              <a:lnSpc>
                <a:spcPct val="107000"/>
              </a:lnSpc>
              <a:spcBef>
                <a:spcPts val="0"/>
              </a:spcBef>
            </a:pPr>
            <a:r>
              <a:rPr lang="es-ES_tradnl" sz="2500" b="1" dirty="0" smtClean="0">
                <a:solidFill>
                  <a:srgbClr val="92D050"/>
                </a:solidFill>
                <a:latin typeface="+mj-lt"/>
                <a:ea typeface="Times New Roman" panose="02020603050405020304" pitchFamily="18" charset="0"/>
                <a:cs typeface="Times New Roman" panose="02020603050405020304" pitchFamily="18" charset="0"/>
              </a:rPr>
              <a:t>Art. 47. Oración</a:t>
            </a:r>
            <a:endParaRPr lang="en-US" sz="2500" b="1" dirty="0" smtClean="0">
              <a:solidFill>
                <a:srgbClr val="92D050"/>
              </a:solidFill>
              <a:latin typeface="+mj-lt"/>
              <a:ea typeface="Calibri" panose="020F0502020204030204" pitchFamily="34" charset="0"/>
              <a:cs typeface="Times New Roman" panose="02020603050405020304" pitchFamily="18" charset="0"/>
            </a:endParaRPr>
          </a:p>
          <a:p>
            <a:pPr>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Padre y Maestro de la juventud,</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San  Juan Bosco,</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que, dócil a los dones del Espíritu Santo,</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has dejado como herencia a la Familia Salesiana</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el tesoro de tu predilección</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a:lnSpc>
                <a:spcPct val="107000"/>
              </a:lnSpc>
            </a:pPr>
            <a:r>
              <a:rPr lang="es-ES" sz="2500" b="1" dirty="0" smtClean="0">
                <a:solidFill>
                  <a:srgbClr val="FFC000"/>
                </a:solidFill>
                <a:latin typeface="+mj-lt"/>
                <a:ea typeface="Times New Roman" panose="02020603050405020304" pitchFamily="18" charset="0"/>
                <a:cs typeface="Times New Roman" panose="02020603050405020304" pitchFamily="18" charset="0"/>
              </a:rPr>
              <a:t>por “los pequeños y los pobres”,</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enséñanos a ser</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cada día para ellos</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signos y portadores del amor de Dios,</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cultivando en nuestro ánimo</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los mismos sentimientos</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de Cristo Buen Pastor.</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Pide para todos los miembros de tu Familia</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un corazón lleno de bondad,</a:t>
            </a:r>
          </a:p>
          <a:p>
            <a:pPr>
              <a:lnSpc>
                <a:spcPct val="107000"/>
              </a:lnSpc>
            </a:pPr>
            <a:endParaRPr lang="es-ES_tradnl" sz="2500" b="1" dirty="0" smtClean="0">
              <a:solidFill>
                <a:srgbClr val="FFC000"/>
              </a:solidFill>
              <a:latin typeface="+mj-lt"/>
              <a:ea typeface="Times New Roman" panose="02020603050405020304" pitchFamily="18" charset="0"/>
              <a:cs typeface="Times New Roman" panose="02020603050405020304" pitchFamily="18" charset="0"/>
            </a:endParaRPr>
          </a:p>
          <a:p>
            <a:pPr>
              <a:lnSpc>
                <a:spcPct val="107000"/>
              </a:lnSpc>
            </a:pPr>
            <a:endParaRPr lang="es-ES_tradnl" sz="2500" b="1" dirty="0" smtClean="0">
              <a:solidFill>
                <a:srgbClr val="FFC000"/>
              </a:solidFill>
              <a:latin typeface="+mj-lt"/>
              <a:ea typeface="Calibri" panose="020F0502020204030204" pitchFamily="34" charset="0"/>
              <a:cs typeface="Times New Roman" panose="02020603050405020304" pitchFamily="18" charset="0"/>
            </a:endParaRPr>
          </a:p>
          <a:p>
            <a:pPr marL="466725">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constancia en el trabajo,</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marL="466725">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sabiduría en el discernimiento,</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marL="466725">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valentía para testimoniar el sentido de Iglesia</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marL="466725">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y generosidad misionera.</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marL="466725">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Obtennos del Señor para nosotros</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marL="466725">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la gracia de ser fieles</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marL="466725">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a la alianza especial</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marL="466725">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que el Señor ha hecho con nosotros,</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marL="466725">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y haz que, guiados por María Auxiliadora,</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marL="466725">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recorramos con alegría,</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marL="466725">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junto a los jóvenes,</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marL="466725">
              <a:lnSpc>
                <a:spcPct val="107000"/>
              </a:lnSpc>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el camino que conduce al Amor.</a:t>
            </a:r>
            <a:endParaRPr lang="en-US" sz="2500" b="1" dirty="0" smtClean="0">
              <a:solidFill>
                <a:srgbClr val="FFC000"/>
              </a:solidFill>
              <a:latin typeface="+mj-lt"/>
              <a:ea typeface="Calibri" panose="020F0502020204030204" pitchFamily="34" charset="0"/>
              <a:cs typeface="Times New Roman" panose="02020603050405020304" pitchFamily="18" charset="0"/>
            </a:endParaRPr>
          </a:p>
          <a:p>
            <a:pPr marL="466725">
              <a:spcAft>
                <a:spcPts val="1200"/>
              </a:spcAft>
            </a:pPr>
            <a:r>
              <a:rPr lang="es-ES_tradnl" sz="2500" b="1" dirty="0" smtClean="0">
                <a:solidFill>
                  <a:srgbClr val="FFC000"/>
                </a:solidFill>
                <a:latin typeface="+mj-lt"/>
                <a:ea typeface="Times New Roman" panose="02020603050405020304" pitchFamily="18" charset="0"/>
                <a:cs typeface="Times New Roman" panose="02020603050405020304" pitchFamily="18" charset="0"/>
              </a:rPr>
              <a:t>Amen.</a:t>
            </a:r>
          </a:p>
          <a:p>
            <a:pPr lvl="0" algn="ctr" eaLnBrk="0" fontAlgn="base" hangingPunct="0">
              <a:lnSpc>
                <a:spcPct val="100000"/>
              </a:lnSpc>
              <a:spcAft>
                <a:spcPct val="0"/>
              </a:spcAft>
            </a:pPr>
            <a:r>
              <a:rPr lang="es-ES" sz="2000" i="1" u="sng" dirty="0" smtClean="0">
                <a:solidFill>
                  <a:srgbClr val="92D050"/>
                </a:solidFill>
              </a:rPr>
              <a:t>CARTA </a:t>
            </a:r>
            <a:r>
              <a:rPr lang="es-ES" sz="2000" i="1" u="sng" dirty="0">
                <a:solidFill>
                  <a:srgbClr val="92D050"/>
                </a:solidFill>
              </a:rPr>
              <a:t>DE LA IDENTIDAD CARISMÁTICA de la </a:t>
            </a:r>
            <a:r>
              <a:rPr lang="es-ES" sz="2000" i="1" u="sng" dirty="0" smtClean="0">
                <a:solidFill>
                  <a:srgbClr val="92D050"/>
                </a:solidFill>
              </a:rPr>
              <a:t>FS </a:t>
            </a:r>
            <a:r>
              <a:rPr lang="es-ES" sz="2000" i="1" u="sng" dirty="0">
                <a:solidFill>
                  <a:srgbClr val="92D050"/>
                </a:solidFill>
              </a:rPr>
              <a:t>de </a:t>
            </a:r>
            <a:r>
              <a:rPr lang="es-ES" sz="2000" i="1" u="sng" dirty="0" smtClean="0">
                <a:solidFill>
                  <a:srgbClr val="92D050"/>
                </a:solidFill>
              </a:rPr>
              <a:t>DB</a:t>
            </a:r>
            <a:endParaRPr lang="en-US" sz="2000" b="1" i="1" u="sng" dirty="0">
              <a:solidFill>
                <a:srgbClr val="92D050"/>
              </a:solidFill>
              <a:latin typeface="Antigoni Light" panose="020B0406020204020204" pitchFamily="34" charset="0"/>
            </a:endParaRPr>
          </a:p>
        </p:txBody>
      </p:sp>
    </p:spTree>
    <p:extLst>
      <p:ext uri="{BB962C8B-B14F-4D97-AF65-F5344CB8AC3E}">
        <p14:creationId xmlns:p14="http://schemas.microsoft.com/office/powerpoint/2010/main" val="145849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2718" y="0"/>
            <a:ext cx="6813667" cy="6914610"/>
          </a:xfrm>
          <a:prstGeom prst="rect">
            <a:avLst/>
          </a:prstGeom>
        </p:spPr>
      </p:pic>
      <p:sp>
        <p:nvSpPr>
          <p:cNvPr id="3" name="TextBox 2"/>
          <p:cNvSpPr txBox="1"/>
          <p:nvPr/>
        </p:nvSpPr>
        <p:spPr>
          <a:xfrm>
            <a:off x="0" y="1295400"/>
            <a:ext cx="2712718" cy="1077218"/>
          </a:xfrm>
          <a:prstGeom prst="rect">
            <a:avLst/>
          </a:prstGeom>
          <a:noFill/>
        </p:spPr>
        <p:txBody>
          <a:bodyPr wrap="square" rtlCol="0">
            <a:spAutoFit/>
          </a:bodyPr>
          <a:lstStyle/>
          <a:p>
            <a:r>
              <a:rPr lang="en-US" sz="3200" dirty="0" smtClean="0"/>
              <a:t>TRANSMITTIR LA FE</a:t>
            </a:r>
            <a:endParaRPr lang="en-US" sz="3200" dirty="0"/>
          </a:p>
        </p:txBody>
      </p:sp>
    </p:spTree>
    <p:extLst>
      <p:ext uri="{BB962C8B-B14F-4D97-AF65-F5344CB8AC3E}">
        <p14:creationId xmlns:p14="http://schemas.microsoft.com/office/powerpoint/2010/main" val="2552148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92" y="0"/>
            <a:ext cx="10695215" cy="6858000"/>
          </a:xfrm>
          <a:prstGeom prst="rect">
            <a:avLst/>
          </a:prstGeom>
        </p:spPr>
      </p:pic>
      <p:sp>
        <p:nvSpPr>
          <p:cNvPr id="3" name="TextBox 2"/>
          <p:cNvSpPr txBox="1"/>
          <p:nvPr/>
        </p:nvSpPr>
        <p:spPr>
          <a:xfrm>
            <a:off x="8667750" y="0"/>
            <a:ext cx="2775857" cy="1077218"/>
          </a:xfrm>
          <a:prstGeom prst="rect">
            <a:avLst/>
          </a:prstGeom>
          <a:noFill/>
        </p:spPr>
        <p:txBody>
          <a:bodyPr wrap="square" rtlCol="0">
            <a:spAutoFit/>
          </a:bodyPr>
          <a:lstStyle/>
          <a:p>
            <a:pPr algn="r"/>
            <a:r>
              <a:rPr lang="en-US" sz="3200" dirty="0" smtClean="0"/>
              <a:t>FAMILIA Y VIDA ESPIRITUAL</a:t>
            </a:r>
            <a:endParaRPr lang="en-US" sz="3200" dirty="0"/>
          </a:p>
        </p:txBody>
      </p:sp>
    </p:spTree>
    <p:extLst>
      <p:ext uri="{BB962C8B-B14F-4D97-AF65-F5344CB8AC3E}">
        <p14:creationId xmlns:p14="http://schemas.microsoft.com/office/powerpoint/2010/main" val="2270851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563100" y="0"/>
            <a:ext cx="2628900" cy="1077218"/>
          </a:xfrm>
          <a:prstGeom prst="rect">
            <a:avLst/>
          </a:prstGeom>
          <a:noFill/>
        </p:spPr>
        <p:txBody>
          <a:bodyPr wrap="square" rtlCol="0">
            <a:spAutoFit/>
          </a:bodyPr>
          <a:lstStyle/>
          <a:p>
            <a:r>
              <a:rPr lang="en-US" sz="3200" dirty="0" smtClean="0"/>
              <a:t>SOLIDARIDAD EN LA CIUDAD</a:t>
            </a:r>
            <a:endParaRPr lang="en-US" sz="3200" dirty="0"/>
          </a:p>
        </p:txBody>
      </p:sp>
    </p:spTree>
    <p:extLst>
      <p:ext uri="{BB962C8B-B14F-4D97-AF65-F5344CB8AC3E}">
        <p14:creationId xmlns:p14="http://schemas.microsoft.com/office/powerpoint/2010/main" val="3585859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5331" y="0"/>
            <a:ext cx="6795082" cy="6858000"/>
          </a:xfrm>
          <a:prstGeom prst="rect">
            <a:avLst/>
          </a:prstGeom>
        </p:spPr>
      </p:pic>
      <p:sp>
        <p:nvSpPr>
          <p:cNvPr id="3" name="TextBox 2"/>
          <p:cNvSpPr txBox="1"/>
          <p:nvPr/>
        </p:nvSpPr>
        <p:spPr>
          <a:xfrm>
            <a:off x="9410413" y="0"/>
            <a:ext cx="2781587" cy="1569660"/>
          </a:xfrm>
          <a:prstGeom prst="rect">
            <a:avLst/>
          </a:prstGeom>
          <a:noFill/>
        </p:spPr>
        <p:txBody>
          <a:bodyPr wrap="square" rtlCol="0">
            <a:spAutoFit/>
          </a:bodyPr>
          <a:lstStyle/>
          <a:p>
            <a:r>
              <a:rPr lang="en-US" sz="3200" dirty="0" smtClean="0"/>
              <a:t>RESPETO POR LOS PUEBLOS INDIGENES</a:t>
            </a:r>
            <a:endParaRPr lang="en-US" sz="3200" dirty="0"/>
          </a:p>
        </p:txBody>
      </p:sp>
    </p:spTree>
    <p:extLst>
      <p:ext uri="{BB962C8B-B14F-4D97-AF65-F5344CB8AC3E}">
        <p14:creationId xmlns:p14="http://schemas.microsoft.com/office/powerpoint/2010/main" val="1448989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596"/>
            <a:ext cx="12191999" cy="6355394"/>
          </a:xfrm>
          <a:prstGeom prst="rect">
            <a:avLst/>
          </a:prstGeom>
        </p:spPr>
        <p:txBody>
          <a:bodyPr wrap="square">
            <a:spAutoFit/>
          </a:bodyPr>
          <a:lstStyle/>
          <a:p>
            <a:pPr algn="just">
              <a:lnSpc>
                <a:spcPct val="114000"/>
              </a:lnSpc>
            </a:pPr>
            <a:r>
              <a:rPr lang="es-AR" sz="3600" dirty="0" smtClean="0">
                <a:latin typeface="inherit"/>
                <a:ea typeface="Calibri" panose="020F0502020204030204" pitchFamily="34" charset="0"/>
                <a:cs typeface="Times New Roman" panose="02020603050405020304" pitchFamily="18" charset="0"/>
              </a:rPr>
              <a:t>Tal </a:t>
            </a:r>
            <a:r>
              <a:rPr lang="es-AR" sz="3600" dirty="0">
                <a:latin typeface="inherit"/>
                <a:ea typeface="Calibri" panose="020F0502020204030204" pitchFamily="34" charset="0"/>
                <a:cs typeface="Times New Roman" panose="02020603050405020304" pitchFamily="18" charset="0"/>
              </a:rPr>
              <a:t>hacían los de la primitiva Iglesia, quie­nes sin desanimarse a la vista de los peligros que incesante­mente los amenazaban, </a:t>
            </a:r>
            <a:r>
              <a:rPr lang="es-AR" sz="3600" dirty="0">
                <a:solidFill>
                  <a:srgbClr val="92D050"/>
                </a:solidFill>
                <a:latin typeface="inherit"/>
                <a:ea typeface="Calibri" panose="020F0502020204030204" pitchFamily="34" charset="0"/>
                <a:cs typeface="Times New Roman" panose="02020603050405020304" pitchFamily="18" charset="0"/>
              </a:rPr>
              <a:t>unidos en un solo corazón y un alma sola</a:t>
            </a:r>
            <a:r>
              <a:rPr lang="es-AR" sz="3600" dirty="0">
                <a:latin typeface="inherit"/>
                <a:ea typeface="Calibri" panose="020F0502020204030204" pitchFamily="34" charset="0"/>
                <a:cs typeface="Times New Roman" panose="02020603050405020304" pitchFamily="18" charset="0"/>
              </a:rPr>
              <a:t>, se alentaban a </a:t>
            </a:r>
            <a:r>
              <a:rPr lang="es-AR" sz="3600" dirty="0">
                <a:solidFill>
                  <a:srgbClr val="FFFF00"/>
                </a:solidFill>
                <a:latin typeface="inherit"/>
                <a:ea typeface="Calibri" panose="020F0502020204030204" pitchFamily="34" charset="0"/>
                <a:cs typeface="Times New Roman" panose="02020603050405020304" pitchFamily="18" charset="0"/>
              </a:rPr>
              <a:t>mantenerse firmes en la Fe </a:t>
            </a:r>
            <a:r>
              <a:rPr lang="es-AR" sz="3600" dirty="0">
                <a:latin typeface="inherit"/>
                <a:ea typeface="Calibri" panose="020F0502020204030204" pitchFamily="34" charset="0"/>
                <a:cs typeface="Times New Roman" panose="02020603050405020304" pitchFamily="18" charset="0"/>
              </a:rPr>
              <a:t>y a </a:t>
            </a:r>
            <a:r>
              <a:rPr lang="es-AR" sz="3600" dirty="0">
                <a:solidFill>
                  <a:srgbClr val="92D050"/>
                </a:solidFill>
                <a:latin typeface="inherit"/>
                <a:ea typeface="Calibri" panose="020F0502020204030204" pitchFamily="34" charset="0"/>
                <a:cs typeface="Times New Roman" panose="02020603050405020304" pitchFamily="18" charset="0"/>
              </a:rPr>
              <a:t>resistir valerosamente los continuos ataques con que se veían combatidos</a:t>
            </a:r>
            <a:r>
              <a:rPr lang="es-AR" sz="3600" dirty="0">
                <a:latin typeface="inherit"/>
                <a:ea typeface="Calibri" panose="020F0502020204030204" pitchFamily="34" charset="0"/>
                <a:cs typeface="Times New Roman" panose="02020603050405020304" pitchFamily="18" charset="0"/>
              </a:rPr>
              <a:t>. El mismo Jesucristo nos enseñó esta verdad, cuando dijo: </a:t>
            </a:r>
            <a:r>
              <a:rPr lang="es-AR" sz="3600" dirty="0">
                <a:solidFill>
                  <a:srgbClr val="FFFF00"/>
                </a:solidFill>
                <a:latin typeface="inherit"/>
                <a:ea typeface="Calibri" panose="020F0502020204030204" pitchFamily="34" charset="0"/>
                <a:cs typeface="Times New Roman" panose="02020603050405020304" pitchFamily="18" charset="0"/>
              </a:rPr>
              <a:t>«Las fuerzas débiles unidas entre sí se hacen fuertes y robustas, y si es fácil romper una cuerdecilla sola, es muy difícil romper tres unidas». </a:t>
            </a:r>
            <a:r>
              <a:rPr lang="es-AR" sz="3600" i="1" dirty="0">
                <a:solidFill>
                  <a:srgbClr val="92D050"/>
                </a:solidFill>
                <a:latin typeface="inherit"/>
                <a:ea typeface="Calibri" panose="020F0502020204030204" pitchFamily="34" charset="0"/>
                <a:cs typeface="Times New Roman" panose="02020603050405020304" pitchFamily="18" charset="0"/>
              </a:rPr>
              <a:t>Vis unita fortior – Funi­culus triples difficile </a:t>
            </a:r>
            <a:r>
              <a:rPr lang="es-AR" sz="3600" i="1" dirty="0" smtClean="0">
                <a:solidFill>
                  <a:srgbClr val="92D050"/>
                </a:solidFill>
                <a:latin typeface="inherit"/>
                <a:ea typeface="Calibri" panose="020F0502020204030204" pitchFamily="34" charset="0"/>
                <a:cs typeface="Times New Roman" panose="02020603050405020304" pitchFamily="18" charset="0"/>
              </a:rPr>
              <a:t>rumpitur</a:t>
            </a:r>
            <a:r>
              <a:rPr lang="es-AR" sz="3600" dirty="0">
                <a:solidFill>
                  <a:srgbClr val="92D050"/>
                </a:solidFill>
                <a:latin typeface="inherit"/>
                <a:ea typeface="Calibri" panose="020F0502020204030204" pitchFamily="34" charset="0"/>
                <a:cs typeface="Times New Roman" panose="02020603050405020304" pitchFamily="18" charset="0"/>
              </a:rPr>
              <a:t>.</a:t>
            </a:r>
            <a:endParaRPr lang="en-US" sz="3600" dirty="0">
              <a:solidFill>
                <a:srgbClr val="92D050"/>
              </a:solidFill>
              <a:latin typeface="inheri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3690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68"/>
            <a:ext cx="12192000" cy="6810582"/>
          </a:xfrm>
          <a:prstGeom prst="rect">
            <a:avLst/>
          </a:prstGeom>
        </p:spPr>
        <p:txBody>
          <a:bodyPr wrap="square">
            <a:spAutoFit/>
          </a:bodyPr>
          <a:lstStyle/>
          <a:p>
            <a:pPr algn="just">
              <a:lnSpc>
                <a:spcPct val="107000"/>
              </a:lnSpc>
            </a:pPr>
            <a:r>
              <a:rPr lang="es-AR" sz="3600" dirty="0">
                <a:latin typeface="inherit"/>
                <a:ea typeface="Calibri" panose="020F0502020204030204" pitchFamily="34" charset="0"/>
                <a:cs typeface="Times New Roman" panose="02020603050405020304" pitchFamily="18" charset="0"/>
              </a:rPr>
              <a:t>Eso mismo suelen hacer tam­bién los hombres del mundo en sus negocios temporales. Y, ¿habrán de ser los hijos de la luz menos prudentes que los hijos de las tinieblas? No, ciertamente; </a:t>
            </a:r>
            <a:r>
              <a:rPr lang="es-AR" sz="3600" dirty="0">
                <a:solidFill>
                  <a:srgbClr val="FFFF00"/>
                </a:solidFill>
                <a:latin typeface="inherit"/>
                <a:ea typeface="Calibri" panose="020F0502020204030204" pitchFamily="34" charset="0"/>
                <a:cs typeface="Times New Roman" panose="02020603050405020304" pitchFamily="18" charset="0"/>
              </a:rPr>
              <a:t>los que hacemos profesión de cristianos, debemos unirnos en estos tiempos difíciles para propagar el espíritu de oración y de caridad,</a:t>
            </a:r>
            <a:r>
              <a:rPr lang="es-AR" sz="3600" dirty="0">
                <a:latin typeface="inherit"/>
                <a:ea typeface="Calibri" panose="020F0502020204030204" pitchFamily="34" charset="0"/>
                <a:cs typeface="Times New Roman" panose="02020603050405020304" pitchFamily="18" charset="0"/>
              </a:rPr>
              <a:t> por todos los medios que nos suministra la Religión, </a:t>
            </a:r>
            <a:r>
              <a:rPr lang="es-AR" sz="3600" dirty="0">
                <a:solidFill>
                  <a:srgbClr val="92D050"/>
                </a:solidFill>
                <a:latin typeface="inherit"/>
                <a:ea typeface="Calibri" panose="020F0502020204030204" pitchFamily="34" charset="0"/>
                <a:cs typeface="Times New Roman" panose="02020603050405020304" pitchFamily="18" charset="0"/>
              </a:rPr>
              <a:t>y po­ner así un dique a los males que hacen peligrar la inocencia y buenas costumbres de esta juventud,</a:t>
            </a:r>
            <a:r>
              <a:rPr lang="es-AR" sz="3600" dirty="0">
                <a:latin typeface="inherit"/>
                <a:ea typeface="Calibri" panose="020F0502020204030204" pitchFamily="34" charset="0"/>
                <a:cs typeface="Times New Roman" panose="02020603050405020304" pitchFamily="18" charset="0"/>
              </a:rPr>
              <a:t> que crece entre no­sotros y en cuyas manos están los destinos de la sociedad</a:t>
            </a:r>
            <a:r>
              <a:rPr lang="es-AR" sz="3600" dirty="0" smtClean="0">
                <a:latin typeface="inherit"/>
                <a:ea typeface="Calibri" panose="020F0502020204030204" pitchFamily="34" charset="0"/>
                <a:cs typeface="Times New Roman" panose="02020603050405020304" pitchFamily="18" charset="0"/>
              </a:rPr>
              <a:t>.</a:t>
            </a:r>
          </a:p>
          <a:p>
            <a:pPr algn="r">
              <a:lnSpc>
                <a:spcPct val="107000"/>
              </a:lnSpc>
            </a:pPr>
            <a:r>
              <a:rPr lang="en-US" sz="2400" i="1" dirty="0" smtClean="0"/>
              <a:t>From the Cooperator Rule of 1876 by St. John Bosco</a:t>
            </a:r>
          </a:p>
          <a:p>
            <a:pPr algn="r">
              <a:lnSpc>
                <a:spcPct val="107000"/>
              </a:lnSpc>
            </a:pPr>
            <a:r>
              <a:rPr lang="es-ES" sz="2400" i="1" dirty="0" smtClean="0">
                <a:solidFill>
                  <a:srgbClr val="00B0F0"/>
                </a:solidFill>
              </a:rPr>
              <a:t>De </a:t>
            </a:r>
            <a:r>
              <a:rPr lang="es-ES" sz="2400" i="1" dirty="0">
                <a:solidFill>
                  <a:srgbClr val="00B0F0"/>
                </a:solidFill>
              </a:rPr>
              <a:t>la Regla del Cooperador de 1876 por San Juan Bosco</a:t>
            </a:r>
            <a:endParaRPr lang="en-US" sz="2400" i="1" dirty="0">
              <a:solidFill>
                <a:srgbClr val="00B0F0"/>
              </a:solidFill>
              <a:latin typeface="inheri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1013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173" y="1"/>
            <a:ext cx="6753828"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069347" cy="6858000"/>
          </a:xfrm>
          <a:prstGeom prst="rect">
            <a:avLst/>
          </a:prstGeom>
        </p:spPr>
      </p:pic>
    </p:spTree>
    <p:extLst>
      <p:ext uri="{BB962C8B-B14F-4D97-AF65-F5344CB8AC3E}">
        <p14:creationId xmlns:p14="http://schemas.microsoft.com/office/powerpoint/2010/main" val="3175727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600"/>
            <a:ext cx="3222172" cy="6810262"/>
          </a:xfrm>
          <a:prstGeom prst="rect">
            <a:avLst/>
          </a:prstGeom>
        </p:spPr>
        <p:txBody>
          <a:bodyPr wrap="square">
            <a:spAutoFit/>
          </a:bodyPr>
          <a:lstStyle/>
          <a:p>
            <a:pPr>
              <a:lnSpc>
                <a:spcPct val="107000"/>
              </a:lnSpc>
            </a:pP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OBRAS DE MISERICORDIA CORPORALES:</a:t>
            </a:r>
            <a:endPar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Visitar a los enfermos</a:t>
            </a:r>
            <a:endPar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Dar de comer al hambriento</a:t>
            </a:r>
            <a:endPar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Dar de beber al sediento </a:t>
            </a:r>
            <a:endPar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Dar posada al peregrino</a:t>
            </a:r>
            <a:endPar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Vestir al desnudo</a:t>
            </a:r>
            <a:endPar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Visitar a los presos </a:t>
            </a:r>
            <a:endPar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Enterrar a los </a:t>
            </a:r>
            <a:r>
              <a:rPr lang="es-PE" sz="2400" b="1" dirty="0" smtClean="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difuntos</a:t>
            </a:r>
            <a:endPar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222172" y="3"/>
            <a:ext cx="8969828" cy="6855723"/>
          </a:xfrm>
          <a:prstGeom prst="rect">
            <a:avLst/>
          </a:prstGeom>
        </p:spPr>
        <p:txBody>
          <a:bodyPr wrap="square">
            <a:spAutoFit/>
          </a:bodyPr>
          <a:lstStyle/>
          <a:p>
            <a:pPr algn="just">
              <a:lnSpc>
                <a:spcPct val="105000"/>
              </a:lnSpc>
              <a:spcAft>
                <a:spcPts val="600"/>
              </a:spcAft>
            </a:pPr>
            <a:r>
              <a:rPr lang="es-ES" sz="2600" b="1" dirty="0" smtClean="0"/>
              <a:t>PVA EST. Art</a:t>
            </a:r>
            <a:r>
              <a:rPr lang="es-ES" sz="2600" b="1" dirty="0"/>
              <a:t>. 7. Testimonio de las Bienaventuranzas</a:t>
            </a:r>
            <a:endParaRPr lang="es-ES" sz="2600" dirty="0"/>
          </a:p>
          <a:p>
            <a:pPr algn="just">
              <a:lnSpc>
                <a:spcPct val="105000"/>
              </a:lnSpc>
              <a:spcAft>
                <a:spcPts val="600"/>
              </a:spcAft>
            </a:pPr>
            <a:r>
              <a:rPr lang="es-ES" sz="2600" dirty="0"/>
              <a:t>El estilo de vida del Salesiano Cooperador, inspirado por el espíritu de las Bienaventuranzas, lo compromete a evangelizar la cultura y la vida </a:t>
            </a:r>
            <a:r>
              <a:rPr lang="es-ES" sz="2600" dirty="0" smtClean="0"/>
              <a:t>social.  Por </a:t>
            </a:r>
            <a:r>
              <a:rPr lang="es-ES" sz="2600" dirty="0"/>
              <a:t>eso él, radicado en Cristo y consciente de que todos los bautizados están llamados a la perfección del amor, vive y da testimonio de:</a:t>
            </a:r>
            <a:endParaRPr lang="en-US" sz="2600"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5000"/>
              </a:lnSpc>
              <a:spcAft>
                <a:spcPts val="600"/>
              </a:spcAft>
              <a:buFont typeface="Wingdings" panose="05000000000000000000" pitchFamily="2" charset="2"/>
              <a:buChar char="§"/>
            </a:pPr>
            <a:r>
              <a:rPr lang="es-ES" sz="2600" dirty="0" smtClean="0"/>
              <a:t>la </a:t>
            </a:r>
            <a:r>
              <a:rPr lang="es-ES" sz="2600" dirty="0"/>
              <a:t>misericordia, que abre el corazón a todas las miserias materiales y morales e impulsa a actuar con caridad pastoral; </a:t>
            </a:r>
          </a:p>
          <a:p>
            <a:pPr marL="342900" indent="-342900" algn="just">
              <a:lnSpc>
                <a:spcPct val="105000"/>
              </a:lnSpc>
              <a:spcAft>
                <a:spcPts val="1200"/>
              </a:spcAft>
              <a:buFont typeface="Wingdings" panose="05000000000000000000" pitchFamily="2" charset="2"/>
              <a:buChar char="§"/>
            </a:pPr>
            <a:r>
              <a:rPr lang="es-ES" sz="2600" dirty="0" smtClean="0"/>
              <a:t>la </a:t>
            </a:r>
            <a:r>
              <a:rPr lang="es-ES" sz="2600" dirty="0"/>
              <a:t>pobreza evangélica, administrando los bienes que se le confían con criterios de sobriedad y comunión, a la luz del bien </a:t>
            </a:r>
            <a:r>
              <a:rPr lang="es-ES" sz="2600" dirty="0" smtClean="0"/>
              <a:t>común</a:t>
            </a:r>
          </a:p>
          <a:p>
            <a:pPr algn="just">
              <a:lnSpc>
                <a:spcPct val="105000"/>
              </a:lnSpc>
              <a:spcAft>
                <a:spcPts val="600"/>
              </a:spcAft>
            </a:pPr>
            <a:r>
              <a:rPr lang="en-US" sz="2600" b="1" dirty="0" smtClean="0"/>
              <a:t>PVA REG. Art</a:t>
            </a:r>
            <a:r>
              <a:rPr lang="en-US" sz="2600" b="1" dirty="0"/>
              <a:t>. 6. </a:t>
            </a:r>
            <a:r>
              <a:rPr lang="en-US" sz="2600" b="1" dirty="0" err="1"/>
              <a:t>Espíritu</a:t>
            </a:r>
            <a:r>
              <a:rPr lang="en-US" sz="2600" b="1" dirty="0"/>
              <a:t> de </a:t>
            </a:r>
            <a:r>
              <a:rPr lang="en-US" sz="2600" b="1" dirty="0" err="1"/>
              <a:t>familia</a:t>
            </a:r>
            <a:endParaRPr lang="en-US" sz="2600" b="1" dirty="0"/>
          </a:p>
          <a:p>
            <a:pPr algn="just">
              <a:lnSpc>
                <a:spcPct val="105000"/>
              </a:lnSpc>
              <a:spcAft>
                <a:spcPts val="600"/>
              </a:spcAft>
            </a:pPr>
            <a:r>
              <a:rPr lang="es-ES" sz="2600" dirty="0" smtClean="0"/>
              <a:t>§</a:t>
            </a:r>
            <a:r>
              <a:rPr lang="es-ES" sz="2600" dirty="0"/>
              <a:t>2. Manifiestan de manera concreta su solidaridad humana y cristiana a los Salesianos Cooperadores enfermos y en dificultad, acompañándolos también con el afecto y la oración. </a:t>
            </a:r>
            <a:endParaRPr lang="en-US" sz="2600" dirty="0"/>
          </a:p>
        </p:txBody>
      </p:sp>
    </p:spTree>
    <p:extLst>
      <p:ext uri="{BB962C8B-B14F-4D97-AF65-F5344CB8AC3E}">
        <p14:creationId xmlns:p14="http://schemas.microsoft.com/office/powerpoint/2010/main" val="272396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83" y="0"/>
            <a:ext cx="3893974" cy="6810262"/>
          </a:xfrm>
          <a:prstGeom prst="rect">
            <a:avLst/>
          </a:prstGeom>
        </p:spPr>
        <p:txBody>
          <a:bodyPr wrap="square">
            <a:spAutoFit/>
          </a:bodyPr>
          <a:lstStyle/>
          <a:p>
            <a:pPr>
              <a:lnSpc>
                <a:spcPct val="107000"/>
              </a:lnSpc>
            </a:pPr>
            <a:r>
              <a:rPr lang="es-PE" sz="2400" b="1" dirty="0" smtClean="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OBRAS </a:t>
            </a: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DE MISERICORDIA SPIRITUALES:</a:t>
            </a:r>
            <a:endParaRPr lang="en-US"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Enseñar al que no sabe</a:t>
            </a:r>
            <a:endParaRPr lang="en-US"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Dar buen consejo al que lo necesita</a:t>
            </a:r>
            <a:endParaRPr lang="en-US"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Corregir al que se equivoca</a:t>
            </a:r>
            <a:endParaRPr lang="en-US"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Perdonar al que nos ofende </a:t>
            </a:r>
            <a:endParaRPr lang="en-US"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Consolar al triste</a:t>
            </a:r>
            <a:endParaRPr lang="en-US"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Sufrir con paciencia los defectos del </a:t>
            </a:r>
            <a:r>
              <a:rPr lang="es-PE" sz="2400" b="1" dirty="0" smtClean="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prójimo</a:t>
            </a:r>
            <a:endParaRPr lang="en-US" sz="2400" b="1" dirty="0" smtClean="0">
              <a:solidFill>
                <a:srgbClr val="00B0F0"/>
              </a:solidFill>
              <a:latin typeface="Century Schoolbook" panose="020406040505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E" sz="2400" b="1" dirty="0" smtClean="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Rezar </a:t>
            </a:r>
            <a:r>
              <a:rPr lang="es-PE" sz="24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a Dios por los vivos y los muertos</a:t>
            </a:r>
            <a:endParaRPr lang="en-US" sz="2400" b="1" dirty="0">
              <a:solidFill>
                <a:srgbClr val="00B0F0"/>
              </a:solidFill>
              <a:latin typeface="Century Schoolbook" panose="02040604050505020304" pitchFamily="18" charset="0"/>
            </a:endParaRPr>
          </a:p>
        </p:txBody>
      </p:sp>
      <p:sp>
        <p:nvSpPr>
          <p:cNvPr id="2" name="Rectangle 1"/>
          <p:cNvSpPr/>
          <p:nvPr/>
        </p:nvSpPr>
        <p:spPr>
          <a:xfrm>
            <a:off x="4086808" y="0"/>
            <a:ext cx="8105194" cy="6928628"/>
          </a:xfrm>
          <a:prstGeom prst="rect">
            <a:avLst/>
          </a:prstGeom>
        </p:spPr>
        <p:txBody>
          <a:bodyPr wrap="square">
            <a:spAutoFit/>
          </a:bodyPr>
          <a:lstStyle/>
          <a:p>
            <a:pPr algn="just">
              <a:lnSpc>
                <a:spcPct val="108000"/>
              </a:lnSpc>
            </a:pPr>
            <a:r>
              <a:rPr lang="en-US" sz="2100" b="1" dirty="0" smtClean="0"/>
              <a:t>PVA EST. Art</a:t>
            </a:r>
            <a:r>
              <a:rPr lang="en-US" sz="2100" b="1" dirty="0"/>
              <a:t>. 11. </a:t>
            </a:r>
            <a:r>
              <a:rPr lang="en-US" sz="2100" b="1" dirty="0" err="1"/>
              <a:t>Actividades</a:t>
            </a:r>
            <a:r>
              <a:rPr lang="en-US" sz="2100" b="1" dirty="0"/>
              <a:t> </a:t>
            </a:r>
            <a:r>
              <a:rPr lang="en-US" sz="2100" b="1" dirty="0" err="1"/>
              <a:t>típicas</a:t>
            </a:r>
            <a:r>
              <a:rPr lang="en-US" sz="2100" b="1" dirty="0"/>
              <a:t> </a:t>
            </a:r>
            <a:endParaRPr lang="en-US" sz="2100" dirty="0"/>
          </a:p>
          <a:p>
            <a:pPr algn="just">
              <a:lnSpc>
                <a:spcPct val="108000"/>
              </a:lnSpc>
            </a:pPr>
            <a:r>
              <a:rPr lang="es-ES" sz="2100" dirty="0"/>
              <a:t>Los Salesianos Cooperadores están abiertos a varias formas de apostolado. Entre ellas ocupan un lugar preferente la vida familiar, además de su trabajo y de la vida </a:t>
            </a:r>
            <a:r>
              <a:rPr lang="es-ES" sz="2100" dirty="0" smtClean="0"/>
              <a:t>asociativa: </a:t>
            </a:r>
            <a:endParaRPr lang="es-ES" sz="2100" dirty="0"/>
          </a:p>
          <a:p>
            <a:pPr algn="just">
              <a:lnSpc>
                <a:spcPct val="108000"/>
              </a:lnSpc>
            </a:pPr>
            <a:r>
              <a:rPr lang="es-ES" sz="2100" dirty="0"/>
              <a:t>— la catequesis y la formación cristiana; </a:t>
            </a:r>
          </a:p>
          <a:p>
            <a:pPr algn="just">
              <a:lnSpc>
                <a:spcPct val="108000"/>
              </a:lnSpc>
            </a:pPr>
            <a:r>
              <a:rPr lang="es-ES" sz="2100" dirty="0"/>
              <a:t>— la animación de grupos y movimientos juveniles y familiares; </a:t>
            </a:r>
          </a:p>
          <a:p>
            <a:pPr algn="just">
              <a:lnSpc>
                <a:spcPct val="108000"/>
              </a:lnSpc>
            </a:pPr>
            <a:r>
              <a:rPr lang="es-ES" sz="2100" dirty="0"/>
              <a:t>— la colaboración en Centros educativos y escolares; </a:t>
            </a:r>
          </a:p>
          <a:p>
            <a:pPr algn="just">
              <a:lnSpc>
                <a:spcPct val="108000"/>
              </a:lnSpc>
              <a:spcAft>
                <a:spcPts val="1000"/>
              </a:spcAft>
            </a:pPr>
            <a:r>
              <a:rPr lang="es-ES" sz="2100" dirty="0"/>
              <a:t>— el servicio social entre los </a:t>
            </a:r>
            <a:r>
              <a:rPr lang="es-ES" sz="2100" dirty="0" smtClean="0"/>
              <a:t>pobres…</a:t>
            </a:r>
          </a:p>
          <a:p>
            <a:pPr algn="just">
              <a:lnSpc>
                <a:spcPct val="108000"/>
              </a:lnSpc>
            </a:pPr>
            <a:r>
              <a:rPr lang="es-ES" sz="2100" b="1" dirty="0" smtClean="0"/>
              <a:t>PVA EST. Art</a:t>
            </a:r>
            <a:r>
              <a:rPr lang="es-ES" sz="2100" b="1" dirty="0"/>
              <a:t>. 18. Estilo de relación </a:t>
            </a:r>
            <a:endParaRPr lang="es-ES" sz="2100" dirty="0"/>
          </a:p>
          <a:p>
            <a:pPr algn="just">
              <a:lnSpc>
                <a:spcPct val="108000"/>
              </a:lnSpc>
              <a:spcAft>
                <a:spcPts val="1000"/>
              </a:spcAft>
            </a:pPr>
            <a:r>
              <a:rPr lang="en-US" sz="2100" dirty="0"/>
              <a:t>Los </a:t>
            </a:r>
            <a:r>
              <a:rPr lang="en-US" sz="2100" dirty="0" err="1"/>
              <a:t>Salesianos</a:t>
            </a:r>
            <a:r>
              <a:rPr lang="en-US" sz="2100" dirty="0"/>
              <a:t> </a:t>
            </a:r>
            <a:r>
              <a:rPr lang="en-US" sz="2100" dirty="0" err="1" smtClean="0"/>
              <a:t>Cooperadores</a:t>
            </a:r>
            <a:r>
              <a:rPr lang="en-US" sz="2100" dirty="0" smtClean="0"/>
              <a:t>… e</a:t>
            </a:r>
            <a:r>
              <a:rPr lang="es-ES" sz="2100" dirty="0" err="1" smtClean="0"/>
              <a:t>stán</a:t>
            </a:r>
            <a:r>
              <a:rPr lang="es-ES" sz="2100" dirty="0" smtClean="0"/>
              <a:t> </a:t>
            </a:r>
            <a:r>
              <a:rPr lang="es-ES" sz="2100" dirty="0"/>
              <a:t>dispuestos a dar el primer paso y a acoger siempre a los demás con bondad, respeto y paciencia. Tienden a suscitar relaciones de confianza y de amistad para crear un clima de familia modelado con sencillez y afecto. Suscitan la paz y buscan en el diálogo la explicación, el consenso y el acuerdo. </a:t>
            </a:r>
            <a:endParaRPr lang="es-ES" sz="2100" dirty="0" smtClean="0"/>
          </a:p>
          <a:p>
            <a:pPr algn="just">
              <a:lnSpc>
                <a:spcPct val="108000"/>
              </a:lnSpc>
            </a:pPr>
            <a:r>
              <a:rPr lang="en-US" sz="2100" b="1" dirty="0" smtClean="0"/>
              <a:t>PVA REG. Art</a:t>
            </a:r>
            <a:r>
              <a:rPr lang="en-US" sz="2100" b="1" dirty="0"/>
              <a:t>. 6. </a:t>
            </a:r>
            <a:r>
              <a:rPr lang="en-US" sz="2100" b="1" dirty="0" err="1"/>
              <a:t>Espíritu</a:t>
            </a:r>
            <a:r>
              <a:rPr lang="en-US" sz="2100" b="1" dirty="0"/>
              <a:t> de </a:t>
            </a:r>
            <a:r>
              <a:rPr lang="en-US" sz="2100" b="1" dirty="0" err="1"/>
              <a:t>familia</a:t>
            </a:r>
            <a:endParaRPr lang="es-ES" sz="2100" dirty="0" smtClean="0"/>
          </a:p>
          <a:p>
            <a:pPr algn="just">
              <a:lnSpc>
                <a:spcPct val="108000"/>
              </a:lnSpc>
              <a:spcAft>
                <a:spcPts val="600"/>
              </a:spcAft>
            </a:pPr>
            <a:r>
              <a:rPr lang="es-ES" sz="2100" b="1" dirty="0" smtClean="0"/>
              <a:t>§</a:t>
            </a:r>
            <a:r>
              <a:rPr lang="es-ES" sz="2100" b="1" dirty="0"/>
              <a:t>3. </a:t>
            </a:r>
            <a:r>
              <a:rPr lang="es-ES" sz="2100" dirty="0"/>
              <a:t>En comunión con los Salesianos Cooperadores y bienhechores difuntos, agradecidos a su testimonio, continúan con fidelidad su misión. Oran por ellos especialmente en la celebración eucarística en recuerdo de Mamá Margarita. </a:t>
            </a:r>
          </a:p>
        </p:txBody>
      </p:sp>
    </p:spTree>
    <p:extLst>
      <p:ext uri="{BB962C8B-B14F-4D97-AF65-F5344CB8AC3E}">
        <p14:creationId xmlns:p14="http://schemas.microsoft.com/office/powerpoint/2010/main" val="1284991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11190"/>
            <a:ext cx="9144000" cy="1674810"/>
          </a:xfrm>
        </p:spPr>
        <p:txBody>
          <a:bodyPr>
            <a:normAutofit fontScale="90000"/>
          </a:bodyPr>
          <a:lstStyle/>
          <a:p>
            <a:r>
              <a:rPr lang="es-ES" b="1" i="0" dirty="0" smtClean="0">
                <a:effectLst/>
                <a:latin typeface="Antigoni Light" panose="020B0406020204020204" pitchFamily="34" charset="0"/>
              </a:rPr>
              <a:t>AUTONOMÍA EN SOLIDARIDAD Y CORESPONSABILIDAD</a:t>
            </a:r>
            <a:endParaRPr lang="en-US" b="1" dirty="0">
              <a:latin typeface="Antigoni Light" panose="020B0406020204020204" pitchFamily="34" charset="0"/>
            </a:endParaRPr>
          </a:p>
        </p:txBody>
      </p:sp>
      <p:pic>
        <p:nvPicPr>
          <p:cNvPr id="5" name="Picture 4"/>
          <p:cNvPicPr>
            <a:picLocks noChangeAspect="1"/>
          </p:cNvPicPr>
          <p:nvPr/>
        </p:nvPicPr>
        <p:blipFill>
          <a:blip r:embed="rId3"/>
          <a:stretch>
            <a:fillRect/>
          </a:stretch>
        </p:blipFill>
        <p:spPr>
          <a:xfrm>
            <a:off x="3048000" y="2286000"/>
            <a:ext cx="6096000" cy="4572000"/>
          </a:xfrm>
          <a:prstGeom prst="rect">
            <a:avLst/>
          </a:prstGeom>
        </p:spPr>
      </p:pic>
      <p:sp>
        <p:nvSpPr>
          <p:cNvPr id="3" name="TextBox 2"/>
          <p:cNvSpPr txBox="1"/>
          <p:nvPr/>
        </p:nvSpPr>
        <p:spPr>
          <a:xfrm>
            <a:off x="9144000" y="6382139"/>
            <a:ext cx="3048000" cy="369332"/>
          </a:xfrm>
          <a:prstGeom prst="rect">
            <a:avLst/>
          </a:prstGeom>
          <a:noFill/>
        </p:spPr>
        <p:txBody>
          <a:bodyPr wrap="square" rtlCol="0">
            <a:spAutoFit/>
          </a:bodyPr>
          <a:lstStyle/>
          <a:p>
            <a:pPr algn="r"/>
            <a:r>
              <a:rPr lang="en-US" i="1" dirty="0" smtClean="0"/>
              <a:t>PARTE DOS</a:t>
            </a:r>
            <a:endParaRPr lang="en-US" i="1" dirty="0"/>
          </a:p>
        </p:txBody>
      </p:sp>
    </p:spTree>
    <p:extLst>
      <p:ext uri="{BB962C8B-B14F-4D97-AF65-F5344CB8AC3E}">
        <p14:creationId xmlns:p14="http://schemas.microsoft.com/office/powerpoint/2010/main" val="75150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I</a:t>
            </a:r>
            <a:r>
              <a:rPr lang="es-ES" dirty="0"/>
              <a:t>. ¿QUÉ ES </a:t>
            </a:r>
            <a:r>
              <a:rPr lang="es-ES" dirty="0" smtClean="0"/>
              <a:t/>
            </a:r>
            <a:br>
              <a:rPr lang="es-ES" dirty="0" smtClean="0"/>
            </a:br>
            <a:r>
              <a:rPr lang="es-ES" dirty="0"/>
              <a:t>	</a:t>
            </a:r>
            <a:r>
              <a:rPr lang="es-ES" dirty="0" smtClean="0"/>
              <a:t>LA </a:t>
            </a:r>
            <a:r>
              <a:rPr lang="es-ES" dirty="0"/>
              <a:t>"AUTONOMÍA"?</a:t>
            </a:r>
            <a:endParaRPr lang="en-US" dirty="0">
              <a:latin typeface="Antigoni Light" panose="020B0406020204020204" pitchFamily="34" charset="0"/>
            </a:endParaRPr>
          </a:p>
        </p:txBody>
      </p:sp>
      <p:sp>
        <p:nvSpPr>
          <p:cNvPr id="3" name="Content Placeholder 2"/>
          <p:cNvSpPr>
            <a:spLocks noGrp="1"/>
          </p:cNvSpPr>
          <p:nvPr>
            <p:ph idx="1"/>
          </p:nvPr>
        </p:nvSpPr>
        <p:spPr>
          <a:xfrm>
            <a:off x="838200" y="1825625"/>
            <a:ext cx="5388428" cy="4351338"/>
          </a:xfrm>
        </p:spPr>
        <p:txBody>
          <a:bodyPr/>
          <a:lstStyle/>
          <a:p>
            <a:pPr marL="0" indent="0">
              <a:buNone/>
            </a:pPr>
            <a:r>
              <a:rPr lang="en-US" dirty="0" smtClean="0"/>
              <a:t>LA </a:t>
            </a:r>
            <a:r>
              <a:rPr lang="en-US" dirty="0"/>
              <a:t>AUTONOMÍA NO ES </a:t>
            </a:r>
            <a:r>
              <a:rPr lang="en-US" dirty="0" smtClean="0"/>
              <a:t>...</a:t>
            </a:r>
          </a:p>
          <a:p>
            <a:pPr marL="0" indent="0">
              <a:buNone/>
            </a:pPr>
            <a:r>
              <a:rPr lang="en-US" dirty="0" smtClean="0"/>
              <a:t>	</a:t>
            </a:r>
            <a:r>
              <a:rPr lang="es-ES" altLang="en-US" dirty="0" smtClean="0">
                <a:solidFill>
                  <a:srgbClr val="FF0000"/>
                </a:solidFill>
              </a:rPr>
              <a:t>ELIGIENDO </a:t>
            </a:r>
          </a:p>
          <a:p>
            <a:pPr marL="0" indent="0">
              <a:buNone/>
            </a:pPr>
            <a:r>
              <a:rPr lang="es-ES" altLang="en-US" dirty="0">
                <a:solidFill>
                  <a:srgbClr val="FF0000"/>
                </a:solidFill>
              </a:rPr>
              <a:t>	</a:t>
            </a:r>
            <a:r>
              <a:rPr lang="es-ES" altLang="en-US" dirty="0" smtClean="0">
                <a:solidFill>
                  <a:srgbClr val="FF0000"/>
                </a:solidFill>
              </a:rPr>
              <a:t>	“HACERLO SOLO”</a:t>
            </a:r>
          </a:p>
          <a:p>
            <a:pPr marL="0" indent="0">
              <a:buNone/>
            </a:pPr>
            <a:endParaRPr lang="es-ES" altLang="en-US" dirty="0" smtClean="0">
              <a:solidFill>
                <a:srgbClr val="FF0000"/>
              </a:solidFill>
              <a:latin typeface="inheri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6628" y="1"/>
            <a:ext cx="5965371" cy="6876508"/>
          </a:xfrm>
          <a:prstGeom prst="rect">
            <a:avLst/>
          </a:prstGeom>
        </p:spPr>
      </p:pic>
      <p:sp>
        <p:nvSpPr>
          <p:cNvPr id="5" name="Rectangle 1"/>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222222"/>
                </a:solidFill>
                <a:effectLst/>
                <a:latin typeface="Roboto"/>
              </a:rPr>
              <a:t/>
            </a:r>
            <a:br>
              <a:rPr kumimoji="0" lang="en-US" altLang="en-US" sz="1000" b="0" i="0" u="none" strike="noStrike" cap="none" normalizeH="0" baseline="0" smtClean="0">
                <a:ln>
                  <a:noFill/>
                </a:ln>
                <a:solidFill>
                  <a:srgbClr val="222222"/>
                </a:solidFill>
                <a:effectLst/>
                <a:latin typeface="Roboto"/>
              </a:rPr>
            </a:br>
            <a:r>
              <a:rPr kumimoji="0" lang="en-US" altLang="en-US" sz="1000" b="0" i="0" u="none" strike="noStrike" cap="none" normalizeH="0" baseline="0" smtClean="0">
                <a:ln>
                  <a:noFill/>
                </a:ln>
                <a:solidFill>
                  <a:srgbClr val="222222"/>
                </a:solidFill>
                <a:effectLst/>
                <a:latin typeface="Roboto"/>
              </a:rPr>
              <a:t>  </a:t>
            </a:r>
            <a:r>
              <a:rPr kumimoji="0" lang="en-US" altLang="en-US" sz="1900" b="0" i="0" u="none" strike="noStrike" cap="none" normalizeH="0" baseline="0" smtClean="0">
                <a:ln>
                  <a:noFill/>
                </a:ln>
                <a:solidFill>
                  <a:srgbClr val="222222"/>
                </a:solidFill>
                <a:effectLst/>
                <a:latin typeface="Roboto"/>
              </a:rPr>
              <a:t> </a:t>
            </a:r>
            <a:r>
              <a:rPr kumimoji="0" lang="en-US" altLang="en-US" sz="1000" b="0" i="0" u="none" strike="noStrike" cap="none" normalizeH="0" baseline="0" smtClean="0">
                <a:ln>
                  <a:noFill/>
                </a:ln>
                <a:solidFill>
                  <a:srgbClr val="3C4043"/>
                </a:solidFill>
                <a:effectLst/>
                <a:latin typeface="Roboto"/>
              </a:rPr>
              <a:t>Learn to pronounce</a:t>
            </a:r>
            <a:endParaRPr kumimoji="0" lang="en-US" altLang="en-US" sz="1000" b="0" i="0" u="none" strike="noStrike" cap="none" normalizeH="0" baseline="0" smtClean="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222222"/>
              </a:solidFill>
              <a:effectLst/>
              <a:latin typeface="Roboto"/>
            </a:endParaRPr>
          </a:p>
        </p:txBody>
      </p:sp>
      <p:sp>
        <p:nvSpPr>
          <p:cNvPr id="6" name="Rectangle 3"/>
          <p:cNvSpPr>
            <a:spLocks noChangeArrowheads="1"/>
          </p:cNvSpPr>
          <p:nvPr/>
        </p:nvSpPr>
        <p:spPr bwMode="auto">
          <a:xfrm>
            <a:off x="0" y="0"/>
            <a:ext cx="0" cy="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smtClean="0">
                <a:ln>
                  <a:noFill/>
                </a:ln>
                <a:solidFill>
                  <a:srgbClr val="222222"/>
                </a:solidFill>
                <a:effectLst/>
                <a:latin typeface="inherit"/>
              </a:rPr>
              <a:t>ELIGE IR SOLO; POR FAVOR AYUDA</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3877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3" action="ppaction://hlinkfile"/>
          </p:cNvPr>
          <p:cNvSpPr/>
          <p:nvPr/>
        </p:nvSpPr>
        <p:spPr>
          <a:xfrm>
            <a:off x="0" y="111966"/>
            <a:ext cx="12192000" cy="6628418"/>
          </a:xfrm>
          <a:prstGeom prst="rect">
            <a:avLst/>
          </a:prstGeom>
        </p:spPr>
        <p:txBody>
          <a:bodyPr wrap="square">
            <a:spAutoFit/>
          </a:bodyPr>
          <a:lstStyle/>
          <a:p>
            <a:pPr>
              <a:lnSpc>
                <a:spcPct val="107000"/>
              </a:lnSpc>
            </a:pPr>
            <a:r>
              <a:rPr lang="en-US" sz="2400" b="1" u="sng" dirty="0">
                <a:latin typeface="Calibri" panose="020F0502020204030204" pitchFamily="34" charset="0"/>
                <a:ea typeface="Calibri" panose="020F0502020204030204" pitchFamily="34" charset="0"/>
                <a:cs typeface="Times New Roman" panose="02020603050405020304" pitchFamily="18" charset="0"/>
              </a:rPr>
              <a:t>O GOD OF LOVE/AMOR DE DIOS</a:t>
            </a:r>
            <a:r>
              <a:rPr lang="en-US" sz="2400" b="1" dirty="0">
                <a:latin typeface="Calibri" panose="020F0502020204030204" pitchFamily="34" charset="0"/>
                <a:ea typeface="Calibri" panose="020F0502020204030204" pitchFamily="34" charset="0"/>
                <a:cs typeface="Times New Roman" panose="02020603050405020304" pitchFamily="18" charset="0"/>
              </a:rPr>
              <a:t> by Bob Hurd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REFRAIN/ESTRIBILLO</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Oh love of God, gather us.			</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s-ES" sz="2400" b="1" i="1" dirty="0" smtClean="0">
                <a:latin typeface="Calibri" panose="020F0502020204030204" pitchFamily="34" charset="0"/>
                <a:ea typeface="Calibri" panose="020F0502020204030204" pitchFamily="34" charset="0"/>
                <a:cs typeface="Times New Roman" panose="02020603050405020304" pitchFamily="18" charset="0"/>
              </a:rPr>
              <a:t>(</a:t>
            </a:r>
            <a:r>
              <a:rPr lang="es-ES" sz="2400" b="1" i="1" dirty="0">
                <a:latin typeface="Calibri" panose="020F0502020204030204" pitchFamily="34" charset="0"/>
                <a:ea typeface="Calibri" panose="020F0502020204030204" pitchFamily="34" charset="0"/>
                <a:cs typeface="Times New Roman" panose="02020603050405020304" pitchFamily="18" charset="0"/>
              </a:rPr>
              <a:t>Amor de Dios, convócanos.)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ES" sz="2400" b="1" dirty="0">
                <a:latin typeface="Calibri" panose="020F0502020204030204" pitchFamily="34" charset="0"/>
                <a:ea typeface="Calibri" panose="020F0502020204030204" pitchFamily="34" charset="0"/>
                <a:cs typeface="Times New Roman" panose="02020603050405020304" pitchFamily="18" charset="0"/>
              </a:rPr>
              <a:t>Amor de Dios, haznos uno.			</a:t>
            </a:r>
            <a:r>
              <a:rPr lang="es-E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i="1" dirty="0" smtClean="0">
                <a:latin typeface="Calibri" panose="020F0502020204030204" pitchFamily="34" charset="0"/>
                <a:ea typeface="Calibri" panose="020F0502020204030204" pitchFamily="34" charset="0"/>
                <a:cs typeface="Times New Roman" panose="02020603050405020304" pitchFamily="18" charset="0"/>
              </a:rPr>
              <a:t>(</a:t>
            </a:r>
            <a:r>
              <a:rPr lang="en-US" sz="2400" b="1" i="1" dirty="0">
                <a:latin typeface="Calibri" panose="020F0502020204030204" pitchFamily="34" charset="0"/>
                <a:ea typeface="Calibri" panose="020F0502020204030204" pitchFamily="34" charset="0"/>
                <a:cs typeface="Times New Roman" panose="02020603050405020304" pitchFamily="18" charset="0"/>
              </a:rPr>
              <a:t>O Love of God, make us one.)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400" b="1" dirty="0">
                <a:latin typeface="Calibri" panose="020F0502020204030204" pitchFamily="34" charset="0"/>
                <a:ea typeface="Calibri" panose="020F0502020204030204" pitchFamily="34" charset="0"/>
                <a:cs typeface="Times New Roman" panose="02020603050405020304" pitchFamily="18" charset="0"/>
              </a:rPr>
              <a:t>That we may share the gifts we are given</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i="1" dirty="0" smtClean="0">
                <a:latin typeface="Calibri" panose="020F0502020204030204" pitchFamily="34" charset="0"/>
                <a:ea typeface="Calibri" panose="020F0502020204030204" pitchFamily="34" charset="0"/>
                <a:cs typeface="Times New Roman" panose="02020603050405020304" pitchFamily="18" charset="0"/>
              </a:rPr>
              <a:t>(</a:t>
            </a:r>
            <a:r>
              <a:rPr lang="en-US" sz="2400" b="1" i="1" dirty="0">
                <a:latin typeface="Calibri" panose="020F0502020204030204" pitchFamily="34" charset="0"/>
                <a:ea typeface="Calibri" panose="020F0502020204030204" pitchFamily="34" charset="0"/>
                <a:cs typeface="Times New Roman" panose="02020603050405020304" pitchFamily="18" charset="0"/>
              </a:rPr>
              <a:t>que </a:t>
            </a:r>
            <a:r>
              <a:rPr lang="en-US" sz="2400" b="1" i="1" dirty="0" err="1">
                <a:latin typeface="Calibri" panose="020F0502020204030204" pitchFamily="34" charset="0"/>
                <a:ea typeface="Calibri" panose="020F0502020204030204" pitchFamily="34" charset="0"/>
                <a:cs typeface="Times New Roman" panose="02020603050405020304" pitchFamily="18" charset="0"/>
              </a:rPr>
              <a:t>compartamos</a:t>
            </a:r>
            <a:r>
              <a:rPr lang="en-US" sz="2400" b="1" i="1" dirty="0">
                <a:latin typeface="Calibri" panose="020F0502020204030204" pitchFamily="34" charset="0"/>
                <a:ea typeface="Calibri" panose="020F0502020204030204" pitchFamily="34" charset="0"/>
                <a:cs typeface="Times New Roman" panose="02020603050405020304" pitchFamily="18" charset="0"/>
              </a:rPr>
              <a:t> lo que </a:t>
            </a:r>
            <a:r>
              <a:rPr lang="en-US" sz="2400" b="1" i="1" dirty="0" err="1">
                <a:latin typeface="Calibri" panose="020F0502020204030204" pitchFamily="34" charset="0"/>
                <a:ea typeface="Calibri" panose="020F0502020204030204" pitchFamily="34" charset="0"/>
                <a:cs typeface="Times New Roman" panose="02020603050405020304" pitchFamily="18" charset="0"/>
              </a:rPr>
              <a:t>recibimos</a:t>
            </a:r>
            <a:r>
              <a:rPr lang="en-US" sz="2400" b="1" i="1" dirty="0">
                <a:latin typeface="Calibri" panose="020F0502020204030204" pitchFamily="34" charset="0"/>
                <a:ea typeface="Calibri" panose="020F0502020204030204" pitchFamily="34" charset="0"/>
                <a:cs typeface="Times New Roman" panose="02020603050405020304" pitchFamily="18" charset="0"/>
              </a:rPr>
              <a:t>;)</a:t>
            </a:r>
            <a:r>
              <a:rPr lang="en-US" sz="2400" b="1" dirty="0">
                <a:latin typeface="Calibri" panose="020F0502020204030204" pitchFamily="34" charset="0"/>
                <a:ea typeface="Calibri" panose="020F0502020204030204" pitchFamily="34" charset="0"/>
                <a:cs typeface="Times New Roman" panose="02020603050405020304" pitchFamily="18" charset="0"/>
              </a:rPr>
              <a:t/>
            </a:r>
            <a:br>
              <a:rPr lang="en-US" sz="2400" b="1" dirty="0">
                <a:latin typeface="Calibri" panose="020F0502020204030204" pitchFamily="34" charset="0"/>
                <a:ea typeface="Calibri" panose="020F0502020204030204" pitchFamily="34" charset="0"/>
                <a:cs typeface="Times New Roman" panose="02020603050405020304" pitchFamily="18" charset="0"/>
              </a:rPr>
            </a:br>
            <a:r>
              <a:rPr lang="en-US" sz="2400" b="1" dirty="0">
                <a:latin typeface="Calibri" panose="020F0502020204030204" pitchFamily="34" charset="0"/>
                <a:ea typeface="Calibri" panose="020F0502020204030204" pitchFamily="34" charset="0"/>
                <a:cs typeface="Times New Roman" panose="02020603050405020304" pitchFamily="18" charset="0"/>
              </a:rPr>
              <a:t>para </a:t>
            </a:r>
            <a:r>
              <a:rPr lang="en-US" sz="2400" b="1" dirty="0" err="1">
                <a:latin typeface="Calibri" panose="020F0502020204030204" pitchFamily="34" charset="0"/>
                <a:ea typeface="Calibri" panose="020F0502020204030204" pitchFamily="34" charset="0"/>
                <a:cs typeface="Times New Roman" panose="02020603050405020304" pitchFamily="18" charset="0"/>
              </a:rPr>
              <a:t>construir</a:t>
            </a:r>
            <a:r>
              <a:rPr lang="en-US" sz="2400" b="1" dirty="0">
                <a:latin typeface="Calibri" panose="020F0502020204030204" pitchFamily="34" charset="0"/>
                <a:ea typeface="Calibri" panose="020F0502020204030204" pitchFamily="34" charset="0"/>
                <a:cs typeface="Times New Roman" panose="02020603050405020304" pitchFamily="18" charset="0"/>
              </a:rPr>
              <a:t> la </a:t>
            </a:r>
            <a:r>
              <a:rPr lang="en-US" sz="2400" b="1" dirty="0" err="1">
                <a:latin typeface="Calibri" panose="020F0502020204030204" pitchFamily="34" charset="0"/>
                <a:ea typeface="Calibri" panose="020F0502020204030204" pitchFamily="34" charset="0"/>
                <a:cs typeface="Times New Roman" panose="02020603050405020304" pitchFamily="18" charset="0"/>
              </a:rPr>
              <a:t>comunidad</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i="1" dirty="0" smtClean="0">
                <a:latin typeface="Calibri" panose="020F0502020204030204" pitchFamily="34" charset="0"/>
                <a:ea typeface="Calibri" panose="020F0502020204030204" pitchFamily="34" charset="0"/>
                <a:cs typeface="Times New Roman" panose="02020603050405020304" pitchFamily="18" charset="0"/>
              </a:rPr>
              <a:t>(</a:t>
            </a:r>
            <a:r>
              <a:rPr lang="en-US" sz="2400" b="1" i="1" dirty="0">
                <a:latin typeface="Calibri" panose="020F0502020204030204" pitchFamily="34" charset="0"/>
                <a:ea typeface="Calibri" panose="020F0502020204030204" pitchFamily="34" charset="0"/>
                <a:cs typeface="Times New Roman" panose="02020603050405020304" pitchFamily="18" charset="0"/>
              </a:rPr>
              <a:t>to build our Community,)</a:t>
            </a:r>
            <a:r>
              <a:rPr lang="en-US" sz="2400" b="1" dirty="0">
                <a:latin typeface="Calibri" panose="020F0502020204030204" pitchFamily="34" charset="0"/>
                <a:ea typeface="Calibri" panose="020F0502020204030204" pitchFamily="34" charset="0"/>
                <a:cs typeface="Times New Roman" panose="02020603050405020304" pitchFamily="18" charset="0"/>
              </a:rPr>
              <a:t/>
            </a:r>
            <a:br>
              <a:rPr lang="en-US" sz="2400" b="1" dirty="0">
                <a:latin typeface="Calibri" panose="020F0502020204030204" pitchFamily="34" charset="0"/>
                <a:ea typeface="Calibri" panose="020F0502020204030204" pitchFamily="34" charset="0"/>
                <a:cs typeface="Times New Roman" panose="02020603050405020304" pitchFamily="18" charset="0"/>
              </a:rPr>
            </a:br>
            <a:r>
              <a:rPr lang="en-US" sz="2400" b="1" dirty="0">
                <a:latin typeface="Calibri" panose="020F0502020204030204" pitchFamily="34" charset="0"/>
                <a:ea typeface="Calibri" panose="020F0502020204030204" pitchFamily="34" charset="0"/>
                <a:cs typeface="Times New Roman" panose="02020603050405020304" pitchFamily="18" charset="0"/>
              </a:rPr>
              <a:t>para </a:t>
            </a:r>
            <a:r>
              <a:rPr lang="en-US" sz="2400" b="1" dirty="0" err="1">
                <a:latin typeface="Calibri" panose="020F0502020204030204" pitchFamily="34" charset="0"/>
                <a:ea typeface="Calibri" panose="020F0502020204030204" pitchFamily="34" charset="0"/>
                <a:cs typeface="Times New Roman" panose="02020603050405020304" pitchFamily="18" charset="0"/>
              </a:rPr>
              <a:t>construir</a:t>
            </a:r>
            <a:r>
              <a:rPr lang="en-US" sz="2400" b="1" dirty="0">
                <a:latin typeface="Calibri" panose="020F0502020204030204" pitchFamily="34" charset="0"/>
                <a:ea typeface="Calibri" panose="020F0502020204030204" pitchFamily="34" charset="0"/>
                <a:cs typeface="Times New Roman" panose="02020603050405020304" pitchFamily="18" charset="0"/>
              </a:rPr>
              <a:t> la </a:t>
            </a:r>
            <a:r>
              <a:rPr lang="en-US" sz="2400" b="1" dirty="0" err="1">
                <a:latin typeface="Calibri" panose="020F0502020204030204" pitchFamily="34" charset="0"/>
                <a:ea typeface="Calibri" panose="020F0502020204030204" pitchFamily="34" charset="0"/>
                <a:cs typeface="Times New Roman" panose="02020603050405020304" pitchFamily="18" charset="0"/>
              </a:rPr>
              <a:t>comunidad</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i="1" dirty="0" smtClean="0">
                <a:latin typeface="Calibri" panose="020F0502020204030204" pitchFamily="34" charset="0"/>
                <a:ea typeface="Calibri" panose="020F0502020204030204" pitchFamily="34" charset="0"/>
                <a:cs typeface="Times New Roman" panose="02020603050405020304" pitchFamily="18" charset="0"/>
              </a:rPr>
              <a:t>(</a:t>
            </a:r>
            <a:r>
              <a:rPr lang="en-US" sz="2400" b="1" i="1" dirty="0">
                <a:latin typeface="Calibri" panose="020F0502020204030204" pitchFamily="34" charset="0"/>
                <a:ea typeface="Calibri" panose="020F0502020204030204" pitchFamily="34" charset="0"/>
                <a:cs typeface="Times New Roman" panose="02020603050405020304" pitchFamily="18" charset="0"/>
              </a:rPr>
              <a:t>to build our Community,)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VERSES/ ESTROFAS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sz="2400" b="1" dirty="0">
                <a:latin typeface="Calibri" panose="020F0502020204030204" pitchFamily="34" charset="0"/>
                <a:ea typeface="Calibri" panose="020F0502020204030204" pitchFamily="34" charset="0"/>
                <a:cs typeface="Times New Roman" panose="02020603050405020304" pitchFamily="18" charset="0"/>
              </a:rPr>
              <a:t>1. In the living water				</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i="1" dirty="0" smtClean="0">
                <a:latin typeface="Calibri" panose="020F0502020204030204" pitchFamily="34" charset="0"/>
                <a:ea typeface="Calibri" panose="020F0502020204030204" pitchFamily="34" charset="0"/>
                <a:cs typeface="Times New Roman" panose="02020603050405020304" pitchFamily="18" charset="0"/>
              </a:rPr>
              <a:t>(</a:t>
            </a:r>
            <a:r>
              <a:rPr lang="en-US" sz="2400" b="1" i="1" dirty="0">
                <a:latin typeface="Calibri" panose="020F0502020204030204" pitchFamily="34" charset="0"/>
                <a:ea typeface="Calibri" panose="020F0502020204030204" pitchFamily="34" charset="0"/>
                <a:cs typeface="Times New Roman" panose="02020603050405020304" pitchFamily="18" charset="0"/>
              </a:rPr>
              <a:t>1. </a:t>
            </a:r>
            <a:r>
              <a:rPr lang="en-US" sz="2400" b="1" i="1" dirty="0" err="1">
                <a:latin typeface="Calibri" panose="020F0502020204030204" pitchFamily="34" charset="0"/>
                <a:ea typeface="Calibri" panose="020F0502020204030204" pitchFamily="34" charset="0"/>
                <a:cs typeface="Times New Roman" panose="02020603050405020304" pitchFamily="18" charset="0"/>
              </a:rPr>
              <a:t>En</a:t>
            </a:r>
            <a:r>
              <a:rPr lang="en-US" sz="2400" b="1" i="1" dirty="0">
                <a:latin typeface="Calibri" panose="020F0502020204030204" pitchFamily="34" charset="0"/>
                <a:ea typeface="Calibri" panose="020F0502020204030204" pitchFamily="34" charset="0"/>
                <a:cs typeface="Times New Roman" panose="02020603050405020304" pitchFamily="18" charset="0"/>
              </a:rPr>
              <a:t> el </a:t>
            </a:r>
            <a:r>
              <a:rPr lang="en-US" sz="2400" b="1" i="1" dirty="0" err="1">
                <a:latin typeface="Calibri" panose="020F0502020204030204" pitchFamily="34" charset="0"/>
                <a:ea typeface="Calibri" panose="020F0502020204030204" pitchFamily="34" charset="0"/>
                <a:cs typeface="Times New Roman" panose="02020603050405020304" pitchFamily="18" charset="0"/>
              </a:rPr>
              <a:t>agua</a:t>
            </a:r>
            <a:r>
              <a:rPr lang="en-US" sz="2400" b="1" i="1" dirty="0">
                <a:latin typeface="Calibri" panose="020F0502020204030204" pitchFamily="34" charset="0"/>
                <a:ea typeface="Calibri" panose="020F0502020204030204" pitchFamily="34" charset="0"/>
                <a:cs typeface="Times New Roman" panose="02020603050405020304" pitchFamily="18" charset="0"/>
              </a:rPr>
              <a:t> de </a:t>
            </a:r>
            <a:r>
              <a:rPr lang="en-US" sz="2400" b="1" i="1" dirty="0" err="1">
                <a:latin typeface="Calibri" panose="020F0502020204030204" pitchFamily="34" charset="0"/>
                <a:ea typeface="Calibri" panose="020F0502020204030204" pitchFamily="34" charset="0"/>
                <a:cs typeface="Times New Roman" panose="02020603050405020304" pitchFamily="18" charset="0"/>
              </a:rPr>
              <a:t>vida</a:t>
            </a:r>
            <a:r>
              <a:rPr lang="en-US" sz="2400" b="1" i="1" dirty="0">
                <a:latin typeface="Calibri" panose="020F0502020204030204" pitchFamily="34" charset="0"/>
                <a:ea typeface="Calibri" panose="020F0502020204030204" pitchFamily="34" charset="0"/>
                <a:cs typeface="Times New Roman" panose="02020603050405020304" pitchFamily="18" charset="0"/>
              </a:rPr>
              <a:t>)</a:t>
            </a:r>
            <a:r>
              <a:rPr lang="en-US" sz="2400" b="1" dirty="0">
                <a:latin typeface="Calibri" panose="020F0502020204030204" pitchFamily="34" charset="0"/>
                <a:ea typeface="Calibri" panose="020F0502020204030204" pitchFamily="34" charset="0"/>
                <a:cs typeface="Times New Roman" panose="02020603050405020304" pitchFamily="18" charset="0"/>
              </a:rPr>
              <a:t/>
            </a:r>
            <a:br>
              <a:rPr lang="en-US" sz="2400" b="1" dirty="0">
                <a:latin typeface="Calibri" panose="020F0502020204030204" pitchFamily="34" charset="0"/>
                <a:ea typeface="Calibri" panose="020F0502020204030204" pitchFamily="34" charset="0"/>
                <a:cs typeface="Times New Roman" panose="02020603050405020304" pitchFamily="18" charset="0"/>
              </a:rPr>
            </a:br>
            <a:r>
              <a:rPr lang="en-US" sz="2400" b="1" dirty="0">
                <a:latin typeface="Calibri" panose="020F0502020204030204" pitchFamily="34" charset="0"/>
                <a:ea typeface="Calibri" panose="020F0502020204030204" pitchFamily="34" charset="0"/>
                <a:cs typeface="Times New Roman" panose="02020603050405020304" pitchFamily="18" charset="0"/>
              </a:rPr>
              <a:t>we have become one body in the Lord.		</a:t>
            </a:r>
            <a:r>
              <a:rPr lang="es-ES" sz="2400" b="1" i="1" dirty="0">
                <a:latin typeface="Calibri" panose="020F0502020204030204" pitchFamily="34" charset="0"/>
                <a:ea typeface="Calibri" panose="020F0502020204030204" pitchFamily="34" charset="0"/>
                <a:cs typeface="Times New Roman" panose="02020603050405020304" pitchFamily="18" charset="0"/>
              </a:rPr>
              <a:t>(nos convertimos en cuerpo del Señor)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s-ES" sz="2400" b="1" i="1" dirty="0">
                <a:latin typeface="Calibri" panose="020F0502020204030204" pitchFamily="34" charset="0"/>
                <a:ea typeface="Calibri" panose="020F0502020204030204" pitchFamily="34" charset="0"/>
                <a:cs typeface="Times New Roman" panose="02020603050405020304" pitchFamily="18" charset="0"/>
              </a:rPr>
              <a:t>REFRAIN/ESTRIBILLO</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s-ES" sz="2400" b="1" dirty="0">
                <a:latin typeface="Calibri" panose="020F0502020204030204" pitchFamily="34" charset="0"/>
                <a:ea typeface="Calibri" panose="020F0502020204030204" pitchFamily="34" charset="0"/>
                <a:cs typeface="Times New Roman" panose="02020603050405020304" pitchFamily="18" charset="0"/>
              </a:rPr>
              <a:t>2. Hay diversos dones,				</a:t>
            </a:r>
            <a:r>
              <a:rPr lang="es-ES" sz="2400" b="1" dirty="0" smtClean="0">
                <a:latin typeface="Calibri" panose="020F0502020204030204" pitchFamily="34" charset="0"/>
                <a:ea typeface="Calibri" panose="020F0502020204030204" pitchFamily="34" charset="0"/>
                <a:cs typeface="Times New Roman" panose="02020603050405020304" pitchFamily="18" charset="0"/>
              </a:rPr>
              <a:t>		</a:t>
            </a:r>
            <a:r>
              <a:rPr lang="es-ES" sz="2400" b="1" i="1" dirty="0" smtClean="0">
                <a:latin typeface="Calibri" panose="020F0502020204030204" pitchFamily="34" charset="0"/>
                <a:ea typeface="Calibri" panose="020F0502020204030204" pitchFamily="34" charset="0"/>
                <a:cs typeface="Times New Roman" panose="02020603050405020304" pitchFamily="18" charset="0"/>
              </a:rPr>
              <a:t>(</a:t>
            </a:r>
            <a:r>
              <a:rPr lang="es-ES" sz="2400" b="1" i="1" dirty="0">
                <a:latin typeface="Calibri" panose="020F0502020204030204" pitchFamily="34" charset="0"/>
                <a:ea typeface="Calibri" panose="020F0502020204030204" pitchFamily="34" charset="0"/>
                <a:cs typeface="Times New Roman" panose="02020603050405020304" pitchFamily="18" charset="0"/>
              </a:rPr>
              <a:t>2. </a:t>
            </a:r>
            <a:r>
              <a:rPr lang="es-ES" sz="2400" b="1" i="1" dirty="0" err="1">
                <a:latin typeface="Calibri" panose="020F0502020204030204" pitchFamily="34" charset="0"/>
                <a:ea typeface="Calibri" panose="020F0502020204030204" pitchFamily="34" charset="0"/>
                <a:cs typeface="Times New Roman" panose="02020603050405020304" pitchFamily="18" charset="0"/>
              </a:rPr>
              <a:t>There</a:t>
            </a:r>
            <a:r>
              <a:rPr lang="es-ES" sz="2400" b="1" i="1" dirty="0">
                <a:latin typeface="Calibri" panose="020F0502020204030204" pitchFamily="34" charset="0"/>
                <a:ea typeface="Calibri" panose="020F0502020204030204" pitchFamily="34" charset="0"/>
                <a:cs typeface="Times New Roman" panose="02020603050405020304" pitchFamily="18" charset="0"/>
              </a:rPr>
              <a:t> are </a:t>
            </a:r>
            <a:r>
              <a:rPr lang="es-ES" sz="2400" b="1" i="1" dirty="0" err="1">
                <a:latin typeface="Calibri" panose="020F0502020204030204" pitchFamily="34" charset="0"/>
                <a:ea typeface="Calibri" panose="020F0502020204030204" pitchFamily="34" charset="0"/>
                <a:cs typeface="Times New Roman" panose="02020603050405020304" pitchFamily="18" charset="0"/>
              </a:rPr>
              <a:t>many</a:t>
            </a:r>
            <a:r>
              <a:rPr lang="es-ES" sz="2400" b="1" i="1" dirty="0">
                <a:latin typeface="Calibri" panose="020F0502020204030204" pitchFamily="34" charset="0"/>
                <a:ea typeface="Calibri" panose="020F0502020204030204" pitchFamily="34" charset="0"/>
                <a:cs typeface="Times New Roman" panose="02020603050405020304" pitchFamily="18" charset="0"/>
              </a:rPr>
              <a:t> </a:t>
            </a:r>
            <a:r>
              <a:rPr lang="es-ES" sz="2400" b="1" i="1" dirty="0" err="1">
                <a:latin typeface="Calibri" panose="020F0502020204030204" pitchFamily="34" charset="0"/>
                <a:ea typeface="Calibri" panose="020F0502020204030204" pitchFamily="34" charset="0"/>
                <a:cs typeface="Times New Roman" panose="02020603050405020304" pitchFamily="18" charset="0"/>
              </a:rPr>
              <a:t>Gifts</a:t>
            </a:r>
            <a:r>
              <a:rPr lang="es-ES" sz="2400" b="1" i="1" dirty="0">
                <a:latin typeface="Calibri" panose="020F0502020204030204" pitchFamily="34" charset="0"/>
                <a:ea typeface="Calibri" panose="020F0502020204030204" pitchFamily="34" charset="0"/>
                <a:cs typeface="Times New Roman" panose="02020603050405020304" pitchFamily="18" charset="0"/>
              </a:rPr>
              <a:t>,)</a:t>
            </a:r>
            <a:r>
              <a:rPr lang="es-ES" sz="2400" b="1" dirty="0">
                <a:latin typeface="Calibri" panose="020F0502020204030204" pitchFamily="34" charset="0"/>
                <a:ea typeface="Calibri" panose="020F0502020204030204" pitchFamily="34" charset="0"/>
                <a:cs typeface="Times New Roman" panose="02020603050405020304" pitchFamily="18" charset="0"/>
              </a:rPr>
              <a:t/>
            </a:r>
            <a:br>
              <a:rPr lang="es-ES" sz="2400" b="1" dirty="0">
                <a:latin typeface="Calibri" panose="020F0502020204030204" pitchFamily="34" charset="0"/>
                <a:ea typeface="Calibri" panose="020F0502020204030204" pitchFamily="34" charset="0"/>
                <a:cs typeface="Times New Roman" panose="02020603050405020304" pitchFamily="18" charset="0"/>
              </a:rPr>
            </a:br>
            <a:r>
              <a:rPr lang="es-ES" sz="2400" b="1" dirty="0">
                <a:latin typeface="Calibri" panose="020F0502020204030204" pitchFamily="34" charset="0"/>
                <a:ea typeface="Calibri" panose="020F0502020204030204" pitchFamily="34" charset="0"/>
                <a:cs typeface="Times New Roman" panose="02020603050405020304" pitchFamily="18" charset="0"/>
              </a:rPr>
              <a:t>pero un sólo Dios que nos inspira.		</a:t>
            </a:r>
            <a:r>
              <a:rPr lang="es-E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i="1" dirty="0" smtClean="0">
                <a:latin typeface="Calibri" panose="020F0502020204030204" pitchFamily="34" charset="0"/>
                <a:ea typeface="Calibri" panose="020F0502020204030204" pitchFamily="34" charset="0"/>
                <a:cs typeface="Times New Roman" panose="02020603050405020304" pitchFamily="18" charset="0"/>
              </a:rPr>
              <a:t>(</a:t>
            </a:r>
            <a:r>
              <a:rPr lang="en-US" sz="2400" b="1" i="1" dirty="0">
                <a:latin typeface="Calibri" panose="020F0502020204030204" pitchFamily="34" charset="0"/>
                <a:ea typeface="Calibri" panose="020F0502020204030204" pitchFamily="34" charset="0"/>
                <a:cs typeface="Times New Roman" panose="02020603050405020304" pitchFamily="18" charset="0"/>
              </a:rPr>
              <a:t>but only One God who inspires us.)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REFRAIN/ESTRIBILLO</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3. </a:t>
            </a:r>
            <a:r>
              <a:rPr lang="en-US" sz="2400" b="1" dirty="0" err="1">
                <a:latin typeface="Calibri" panose="020F0502020204030204" pitchFamily="34" charset="0"/>
                <a:ea typeface="Calibri" panose="020F0502020204030204" pitchFamily="34" charset="0"/>
                <a:cs typeface="Times New Roman" panose="02020603050405020304" pitchFamily="18" charset="0"/>
              </a:rPr>
              <a:t>Haznos</a:t>
            </a:r>
            <a:r>
              <a:rPr lang="en-US" sz="2400" b="1" dirty="0">
                <a:latin typeface="Calibri" panose="020F0502020204030204" pitchFamily="34" charset="0"/>
                <a:ea typeface="Calibri" panose="020F0502020204030204" pitchFamily="34" charset="0"/>
                <a:cs typeface="Times New Roman" panose="02020603050405020304" pitchFamily="18" charset="0"/>
              </a:rPr>
              <a:t> una </a:t>
            </a:r>
            <a:r>
              <a:rPr lang="en-US" sz="2400" b="1" dirty="0" err="1">
                <a:latin typeface="Calibri" panose="020F0502020204030204" pitchFamily="34" charset="0"/>
                <a:ea typeface="Calibri" panose="020F0502020204030204" pitchFamily="34" charset="0"/>
                <a:cs typeface="Times New Roman" panose="02020603050405020304" pitchFamily="18" charset="0"/>
              </a:rPr>
              <a:t>familia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i="1" dirty="0" smtClean="0">
                <a:latin typeface="Calibri" panose="020F0502020204030204" pitchFamily="34" charset="0"/>
                <a:ea typeface="Calibri" panose="020F0502020204030204" pitchFamily="34" charset="0"/>
                <a:cs typeface="Times New Roman" panose="02020603050405020304" pitchFamily="18" charset="0"/>
              </a:rPr>
              <a:t>(</a:t>
            </a:r>
            <a:r>
              <a:rPr lang="en-US" sz="2400" b="1" i="1" dirty="0">
                <a:latin typeface="Calibri" panose="020F0502020204030204" pitchFamily="34" charset="0"/>
                <a:ea typeface="Calibri" panose="020F0502020204030204" pitchFamily="34" charset="0"/>
                <a:cs typeface="Times New Roman" panose="02020603050405020304" pitchFamily="18" charset="0"/>
              </a:rPr>
              <a:t>3.  Make us all one </a:t>
            </a:r>
            <a:r>
              <a:rPr lang="en-US" sz="2400" b="1" i="1" dirty="0" err="1">
                <a:latin typeface="Calibri" panose="020F0502020204030204" pitchFamily="34" charset="0"/>
                <a:ea typeface="Calibri" panose="020F0502020204030204" pitchFamily="34" charset="0"/>
                <a:cs typeface="Times New Roman" panose="02020603050405020304" pitchFamily="18" charset="0"/>
              </a:rPr>
              <a:t>fam’ly</a:t>
            </a:r>
            <a:r>
              <a:rPr lang="en-US" sz="2400" b="1" i="1" dirty="0">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ES" sz="2400" b="1" dirty="0">
                <a:latin typeface="Calibri" panose="020F0502020204030204" pitchFamily="34" charset="0"/>
                <a:ea typeface="Calibri" panose="020F0502020204030204" pitchFamily="34" charset="0"/>
                <a:cs typeface="Times New Roman" panose="02020603050405020304" pitchFamily="18" charset="0"/>
              </a:rPr>
              <a:t>que se une por obras de tu amor.		</a:t>
            </a:r>
            <a:r>
              <a:rPr lang="es-E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i="1" dirty="0" smtClean="0">
                <a:latin typeface="Calibri" panose="020F0502020204030204" pitchFamily="34" charset="0"/>
                <a:ea typeface="Calibri" panose="020F0502020204030204" pitchFamily="34" charset="0"/>
                <a:cs typeface="Times New Roman" panose="02020603050405020304" pitchFamily="18" charset="0"/>
              </a:rPr>
              <a:t>(</a:t>
            </a:r>
            <a:r>
              <a:rPr lang="en-US" sz="2400" b="1" i="1" dirty="0">
                <a:latin typeface="Calibri" panose="020F0502020204030204" pitchFamily="34" charset="0"/>
                <a:ea typeface="Calibri" panose="020F0502020204030204" pitchFamily="34" charset="0"/>
                <a:cs typeface="Times New Roman" panose="02020603050405020304" pitchFamily="18" charset="0"/>
              </a:rPr>
              <a:t>bring us together to do the works of love.)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1811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
            <a:ext cx="12192000" cy="6555641"/>
          </a:xfrm>
          <a:prstGeom prst="rect">
            <a:avLst/>
          </a:prstGeom>
        </p:spPr>
        <p:txBody>
          <a:bodyPr wrap="square">
            <a:spAutoFit/>
          </a:bodyPr>
          <a:lstStyle/>
          <a:p>
            <a:pPr algn="just"/>
            <a:r>
              <a:rPr lang="es-ES" sz="2800" dirty="0" smtClean="0">
                <a:solidFill>
                  <a:srgbClr val="92D050"/>
                </a:solidFill>
                <a:latin typeface="Century Schoolbook" panose="02040604050505020304" pitchFamily="18" charset="0"/>
                <a:ea typeface="Calibri" panose="020F0502020204030204" pitchFamily="34" charset="0"/>
                <a:cs typeface="Times New Roman" panose="02020603050405020304" pitchFamily="18" charset="0"/>
              </a:rPr>
              <a:t>169</a:t>
            </a:r>
            <a:r>
              <a:rPr lang="es-ES" sz="2800" dirty="0">
                <a:solidFill>
                  <a:srgbClr val="92D050"/>
                </a:solidFill>
                <a:latin typeface="Century Schoolbook" panose="02040604050505020304" pitchFamily="18" charset="0"/>
                <a:ea typeface="Calibri" panose="020F0502020204030204" pitchFamily="34" charset="0"/>
                <a:cs typeface="Times New Roman" panose="02020603050405020304" pitchFamily="18" charset="0"/>
              </a:rPr>
              <a:t>. Propongo a los jóvenes ir más allá de los grupos de amigos y construir la «amistad social, buscar el bien común. La enemistad social destruye. Y una familia se destruye por la enemistad. Un país se destruye por la enemistad. El mundo se destruye por la enemistad. Y la enemistad más grande es la guerra. Y hoy día vemos que el mundo se está destruyendo por la guerra. Porque son incapaces de sentarse y hablar […]. Sean capaces de crear la amistad social» [90]. No es fácil, siempre hay que renunciar a algo, hay que negociar, pero si lo hacemos pensando en el bien de todos podremos alcanzar la magnífica experiencia de dejar de lado las diferencias para luchar juntos por algo común. Si logramos buscar puntos de coincidencia en medio de muchas disidencias, en ese empeño artesanal y a veces costoso de tender puentes, de construir una paz que sea buena para todos, ese es el milagro de la cultura del encuentro que los jóvenes pueden atreverse a vivir con pasión.</a:t>
            </a:r>
            <a:endParaRPr lang="en-US" sz="2800" dirty="0">
              <a:solidFill>
                <a:srgbClr val="92D050"/>
              </a:solidFill>
            </a:endParaRPr>
          </a:p>
        </p:txBody>
      </p:sp>
    </p:spTree>
    <p:extLst>
      <p:ext uri="{BB962C8B-B14F-4D97-AF65-F5344CB8AC3E}">
        <p14:creationId xmlns:p14="http://schemas.microsoft.com/office/powerpoint/2010/main" val="1723232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952" y="895738"/>
            <a:ext cx="9144000" cy="5325798"/>
          </a:xfrm>
        </p:spPr>
        <p:txBody>
          <a:bodyPr>
            <a:normAutofit fontScale="90000"/>
          </a:bodyPr>
          <a:lstStyle/>
          <a:p>
            <a:pPr>
              <a:spcBef>
                <a:spcPts val="0"/>
              </a:spcBef>
            </a:pPr>
            <a:r>
              <a:rPr lang="es-ES" altLang="en-US" dirty="0" smtClean="0">
                <a:solidFill>
                  <a:srgbClr val="92D050"/>
                </a:solidFill>
                <a:latin typeface="inherit"/>
              </a:rPr>
              <a:t>EJEMPLOS </a:t>
            </a:r>
            <a:r>
              <a:rPr lang="es-ES" altLang="en-US" dirty="0">
                <a:solidFill>
                  <a:srgbClr val="92D050"/>
                </a:solidFill>
                <a:latin typeface="inherit"/>
              </a:rPr>
              <a:t>DE CÓMO RESPONDER A NUESTRO DESAFÍO DE PRIORIDAD </a:t>
            </a:r>
            <a:r>
              <a:rPr lang="es-ES" altLang="en-US" dirty="0" smtClean="0">
                <a:solidFill>
                  <a:srgbClr val="92D050"/>
                </a:solidFill>
                <a:latin typeface="inherit"/>
              </a:rPr>
              <a:t>NUMERO UNO:</a:t>
            </a:r>
            <a:r>
              <a:rPr lang="es-ES" altLang="en-US" sz="1200" dirty="0">
                <a:solidFill>
                  <a:srgbClr val="92D050"/>
                </a:solidFill>
                <a:latin typeface="inherit"/>
              </a:rPr>
              <a:t/>
            </a:r>
            <a:br>
              <a:rPr lang="es-ES" altLang="en-US" sz="1200" dirty="0">
                <a:solidFill>
                  <a:srgbClr val="92D050"/>
                </a:solidFill>
                <a:latin typeface="inherit"/>
              </a:rPr>
            </a:br>
            <a:r>
              <a:rPr lang="es-ES" sz="3200" b="1" i="1" dirty="0" smtClean="0">
                <a:solidFill>
                  <a:srgbClr val="92D050"/>
                </a:solidFill>
                <a:latin typeface="inherit"/>
              </a:rPr>
              <a:t>‘</a:t>
            </a:r>
            <a:r>
              <a:rPr lang="es-ES" sz="3200" b="1" i="1" dirty="0">
                <a:solidFill>
                  <a:srgbClr val="92D050"/>
                </a:solidFill>
                <a:latin typeface="inherit"/>
              </a:rPr>
              <a:t>Caminar </a:t>
            </a:r>
            <a:r>
              <a:rPr lang="es-ES" sz="3200" b="1" i="1" dirty="0">
                <a:solidFill>
                  <a:srgbClr val="FFFF00"/>
                </a:solidFill>
                <a:latin typeface="inherit"/>
              </a:rPr>
              <a:t>junto con los jóvenes </a:t>
            </a:r>
            <a:r>
              <a:rPr lang="es-ES" sz="3200" b="1" i="1" dirty="0">
                <a:solidFill>
                  <a:srgbClr val="92D050"/>
                </a:solidFill>
                <a:latin typeface="inherit"/>
              </a:rPr>
              <a:t>hacia una nueva sociedad más cristiana y más humana que, en muchas ocasiones, está marcada por la falta de </a:t>
            </a:r>
            <a:r>
              <a:rPr lang="es-ES" sz="3200" b="1" i="1" dirty="0">
                <a:solidFill>
                  <a:srgbClr val="FFFF00"/>
                </a:solidFill>
                <a:latin typeface="inherit"/>
              </a:rPr>
              <a:t>sentido de la vida</a:t>
            </a:r>
            <a:r>
              <a:rPr lang="es-ES" sz="3200" b="1" i="1" dirty="0">
                <a:solidFill>
                  <a:srgbClr val="92D050"/>
                </a:solidFill>
                <a:latin typeface="inherit"/>
              </a:rPr>
              <a:t>, la </a:t>
            </a:r>
            <a:r>
              <a:rPr lang="es-ES" sz="3200" b="1" i="1" dirty="0">
                <a:solidFill>
                  <a:srgbClr val="FFFF00"/>
                </a:solidFill>
                <a:latin typeface="inherit"/>
              </a:rPr>
              <a:t>dignidad humana</a:t>
            </a:r>
            <a:r>
              <a:rPr lang="es-ES" sz="3200" b="1" i="1" dirty="0">
                <a:solidFill>
                  <a:srgbClr val="92D050"/>
                </a:solidFill>
                <a:latin typeface="inherit"/>
              </a:rPr>
              <a:t>, la crisis de </a:t>
            </a:r>
            <a:r>
              <a:rPr lang="es-ES" sz="3200" b="1" i="1" dirty="0">
                <a:solidFill>
                  <a:srgbClr val="FFFF00"/>
                </a:solidFill>
                <a:latin typeface="inherit"/>
              </a:rPr>
              <a:t>la familia y de sus valores</a:t>
            </a:r>
            <a:r>
              <a:rPr lang="es-ES" sz="3200" b="1" i="1" dirty="0" smtClean="0">
                <a:solidFill>
                  <a:srgbClr val="92D050"/>
                </a:solidFill>
                <a:latin typeface="inherit"/>
              </a:rPr>
              <a:t>.’</a:t>
            </a:r>
            <a:endParaRPr lang="en-US" b="1" dirty="0">
              <a:latin typeface="Antigoni Light" panose="020B0406020204020204" pitchFamily="34" charset="0"/>
            </a:endParaRPr>
          </a:p>
        </p:txBody>
      </p:sp>
      <p:sp>
        <p:nvSpPr>
          <p:cNvPr id="6" name="Rectangle 4"/>
          <p:cNvSpPr>
            <a:spLocks noChangeArrowheads="1"/>
          </p:cNvSpPr>
          <p:nvPr/>
        </p:nvSpPr>
        <p:spPr bwMode="auto">
          <a:xfrm>
            <a:off x="152400" y="2601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2469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file"/>
          </p:cNvPr>
          <p:cNvPicPr>
            <a:picLocks noChangeAspect="1"/>
          </p:cNvPicPr>
          <p:nvPr/>
        </p:nvPicPr>
        <p:blipFill>
          <a:blip r:embed="rId4"/>
          <a:stretch>
            <a:fillRect/>
          </a:stretch>
        </p:blipFill>
        <p:spPr>
          <a:xfrm>
            <a:off x="1064465" y="1"/>
            <a:ext cx="10287001" cy="6858000"/>
          </a:xfrm>
          <a:prstGeom prst="rect">
            <a:avLst/>
          </a:prstGeom>
        </p:spPr>
      </p:pic>
      <p:sp>
        <p:nvSpPr>
          <p:cNvPr id="5" name="Rectangle 4"/>
          <p:cNvSpPr/>
          <p:nvPr/>
        </p:nvSpPr>
        <p:spPr>
          <a:xfrm>
            <a:off x="7103187" y="6469304"/>
            <a:ext cx="4248279" cy="388696"/>
          </a:xfrm>
          <a:prstGeom prst="rect">
            <a:avLst/>
          </a:prstGeom>
        </p:spPr>
        <p:txBody>
          <a:bodyPr wrap="none">
            <a:spAutoFit/>
          </a:bodyPr>
          <a:lstStyle/>
          <a:p>
            <a:pPr algn="just">
              <a:lnSpc>
                <a:spcPct val="107000"/>
              </a:lnSpc>
            </a:pPr>
            <a:r>
              <a:rPr lang="es-AR" b="1" dirty="0">
                <a:solidFill>
                  <a:srgbClr val="002060"/>
                </a:solidFill>
                <a:latin typeface="Century Schoolbook" panose="02040604050505020304" pitchFamily="18" charset="0"/>
                <a:ea typeface="Calibri" panose="020F0502020204030204" pitchFamily="34" charset="0"/>
                <a:cs typeface="Times New Roman" panose="02020603050405020304" pitchFamily="18" charset="0"/>
              </a:rPr>
              <a:t>HABITAT PARA LA HUMANIDAD</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043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file"/>
          </p:cNvPr>
          <p:cNvPicPr>
            <a:picLocks noChangeAspect="1"/>
          </p:cNvPicPr>
          <p:nvPr/>
        </p:nvPicPr>
        <p:blipFill>
          <a:blip r:embed="rId4"/>
          <a:stretch>
            <a:fillRect/>
          </a:stretch>
        </p:blipFill>
        <p:spPr>
          <a:xfrm>
            <a:off x="2010935" y="0"/>
            <a:ext cx="8235863" cy="6858000"/>
          </a:xfrm>
          <a:prstGeom prst="rect">
            <a:avLst/>
          </a:prstGeom>
        </p:spPr>
      </p:pic>
    </p:spTree>
    <p:extLst>
      <p:ext uri="{BB962C8B-B14F-4D97-AF65-F5344CB8AC3E}">
        <p14:creationId xmlns:p14="http://schemas.microsoft.com/office/powerpoint/2010/main" val="853837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795" r="11163"/>
          <a:stretch/>
        </p:blipFill>
        <p:spPr>
          <a:xfrm>
            <a:off x="0" y="0"/>
            <a:ext cx="4123112" cy="6868160"/>
          </a:xfrm>
          <a:prstGeom prst="rect">
            <a:avLst/>
          </a:prstGeom>
        </p:spPr>
      </p:pic>
      <p:pic>
        <p:nvPicPr>
          <p:cNvPr id="5" name="Picture 4"/>
          <p:cNvPicPr>
            <a:picLocks noChangeAspect="1"/>
          </p:cNvPicPr>
          <p:nvPr/>
        </p:nvPicPr>
        <p:blipFill rotWithShape="1">
          <a:blip r:embed="rId4"/>
          <a:srcRect l="36804" t="18807" r="35658" b="13238"/>
          <a:stretch/>
        </p:blipFill>
        <p:spPr>
          <a:xfrm>
            <a:off x="8030095" y="1093915"/>
            <a:ext cx="4161905" cy="5774246"/>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9778" r="5118"/>
          <a:stretch/>
        </p:blipFill>
        <p:spPr>
          <a:xfrm>
            <a:off x="4123112" y="-10160"/>
            <a:ext cx="3906983" cy="6868160"/>
          </a:xfrm>
          <a:prstGeom prst="rect">
            <a:avLst/>
          </a:prstGeom>
        </p:spPr>
      </p:pic>
    </p:spTree>
    <p:extLst>
      <p:ext uri="{BB962C8B-B14F-4D97-AF65-F5344CB8AC3E}">
        <p14:creationId xmlns:p14="http://schemas.microsoft.com/office/powerpoint/2010/main" val="1143476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2580" y="0"/>
            <a:ext cx="9144000" cy="685799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en-US" dirty="0" smtClean="0">
                <a:solidFill>
                  <a:srgbClr val="00B0F0"/>
                </a:solidFill>
              </a:rPr>
              <a:t/>
            </a:r>
            <a:br>
              <a:rPr lang="en-US" dirty="0" smtClean="0">
                <a:solidFill>
                  <a:srgbClr val="00B0F0"/>
                </a:solidFill>
              </a:rPr>
            </a:br>
            <a:r>
              <a:rPr lang="es-ES" altLang="en-US" dirty="0" smtClean="0">
                <a:solidFill>
                  <a:srgbClr val="00B0F0"/>
                </a:solidFill>
                <a:latin typeface="inherit"/>
              </a:rPr>
              <a:t>¿Y CÓMO RESPONDER </a:t>
            </a:r>
            <a:r>
              <a:rPr lang="es-ES" altLang="en-US" dirty="0">
                <a:solidFill>
                  <a:srgbClr val="00B0F0"/>
                </a:solidFill>
                <a:latin typeface="inherit"/>
              </a:rPr>
              <a:t>COMO </a:t>
            </a:r>
          </a:p>
          <a:p>
            <a:pPr algn="ctr" eaLnBrk="0" fontAlgn="base" hangingPunct="0">
              <a:lnSpc>
                <a:spcPct val="100000"/>
              </a:lnSpc>
              <a:spcAft>
                <a:spcPct val="0"/>
              </a:spcAft>
            </a:pPr>
            <a:r>
              <a:rPr lang="es-ES" altLang="en-US" dirty="0" smtClean="0">
                <a:solidFill>
                  <a:srgbClr val="00B0F0"/>
                </a:solidFill>
                <a:latin typeface="inherit"/>
              </a:rPr>
              <a:t>ASOCIACIÓN Y FAMILIA SALESIANA?</a:t>
            </a:r>
          </a:p>
          <a:p>
            <a:pPr lvl="0" algn="ctr" eaLnBrk="0" fontAlgn="base" hangingPunct="0">
              <a:lnSpc>
                <a:spcPct val="100000"/>
              </a:lnSpc>
              <a:spcAft>
                <a:spcPct val="0"/>
              </a:spcAft>
            </a:pPr>
            <a:r>
              <a:rPr lang="en-US" dirty="0"/>
              <a:t/>
            </a:r>
            <a:br>
              <a:rPr lang="en-US" dirty="0"/>
            </a:br>
            <a:r>
              <a:rPr lang="en-US" dirty="0"/>
              <a:t>DEJEMOS VER </a:t>
            </a:r>
            <a:r>
              <a:rPr lang="en-US" dirty="0" smtClean="0"/>
              <a:t>NUESTRA </a:t>
            </a:r>
          </a:p>
          <a:p>
            <a:pPr lvl="0" algn="ctr" eaLnBrk="0" fontAlgn="base" hangingPunct="0">
              <a:lnSpc>
                <a:spcPct val="100000"/>
              </a:lnSpc>
              <a:spcAft>
                <a:spcPct val="0"/>
              </a:spcAft>
            </a:pPr>
            <a:r>
              <a:rPr lang="es-ES" u="sng" dirty="0" smtClean="0">
                <a:solidFill>
                  <a:schemeClr val="accent6"/>
                </a:solidFill>
              </a:rPr>
              <a:t>CARTA </a:t>
            </a:r>
            <a:r>
              <a:rPr lang="es-ES" u="sng" dirty="0">
                <a:solidFill>
                  <a:schemeClr val="accent6"/>
                </a:solidFill>
              </a:rPr>
              <a:t>DE LA IDENTIDAD CARISMÁTICA de la Familia Salesiana de Don Bosco</a:t>
            </a:r>
            <a:endParaRPr lang="en-US" b="1" u="sng" dirty="0">
              <a:solidFill>
                <a:schemeClr val="accent6"/>
              </a:solidFill>
              <a:latin typeface="Antigoni Light" panose="020B0406020204020204" pitchFamily="34" charset="0"/>
            </a:endParaRPr>
          </a:p>
        </p:txBody>
      </p:sp>
      <p:sp>
        <p:nvSpPr>
          <p:cNvPr id="6" name="Rectangle 2"/>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3409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920805"/>
          </a:xfrm>
          <a:prstGeom prst="rect">
            <a:avLst/>
          </a:prstGeom>
        </p:spPr>
        <p:txBody>
          <a:bodyPr wrap="square">
            <a:spAutoFit/>
          </a:bodyPr>
          <a:lstStyle/>
          <a:p>
            <a:pPr algn="just">
              <a:lnSpc>
                <a:spcPct val="107000"/>
              </a:lnSpc>
              <a:spcBef>
                <a:spcPts val="400"/>
              </a:spcBef>
              <a:spcAft>
                <a:spcPts val="800"/>
              </a:spcAft>
            </a:pPr>
            <a:r>
              <a:rPr lang="es-ES_tradnl" sz="3600" b="1" dirty="0">
                <a:solidFill>
                  <a:srgbClr val="00B0F0"/>
                </a:solidFill>
                <a:latin typeface="Century Schoolbook" panose="02040604050505020304" pitchFamily="18" charset="0"/>
                <a:ea typeface="Calibri" panose="020F0502020204030204" pitchFamily="34" charset="0"/>
                <a:cs typeface="Times New Roman" panose="02020603050405020304" pitchFamily="18" charset="0"/>
              </a:rPr>
              <a:t>Art. 41. Metodología de colaboración</a:t>
            </a:r>
            <a:endParaRPr lang="en-US" sz="36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400"/>
              </a:spcBef>
              <a:spcAft>
                <a:spcPts val="800"/>
              </a:spcAft>
            </a:pPr>
            <a:r>
              <a:rPr lang="es-ES_tradnl" sz="3600" dirty="0">
                <a:solidFill>
                  <a:srgbClr val="FF0000"/>
                </a:solidFill>
                <a:latin typeface="Century Schoolbook" panose="02040604050505020304" pitchFamily="18" charset="0"/>
                <a:ea typeface="Calibri" panose="020F0502020204030204" pitchFamily="34" charset="0"/>
                <a:cs typeface="Times New Roman" panose="02020603050405020304" pitchFamily="18" charset="0"/>
              </a:rPr>
              <a:t>Saber colaborar no funciona sin más exige una formación que tenga presentes algunos elementos esenciales.</a:t>
            </a:r>
            <a:endPar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400"/>
              </a:spcBef>
              <a:spcAft>
                <a:spcPts val="800"/>
              </a:spcAft>
            </a:pPr>
            <a:r>
              <a:rPr lang="es-ES_tradnl" sz="3600" u="sng" dirty="0">
                <a:latin typeface="Century Schoolbook" panose="02040604050505020304" pitchFamily="18" charset="0"/>
                <a:ea typeface="Calibri" panose="020F0502020204030204" pitchFamily="34" charset="0"/>
                <a:cs typeface="Times New Roman" panose="02020603050405020304" pitchFamily="18" charset="0"/>
              </a:rPr>
              <a:t>1. Ante todo hay que educarse en la </a:t>
            </a:r>
            <a:r>
              <a:rPr lang="es-ES_tradnl" sz="3600" i="1" u="sng" dirty="0">
                <a:latin typeface="Century Schoolbook" panose="02040604050505020304" pitchFamily="18" charset="0"/>
                <a:ea typeface="Calibri" panose="020F0502020204030204" pitchFamily="34" charset="0"/>
                <a:cs typeface="Times New Roman" panose="02020603050405020304" pitchFamily="18" charset="0"/>
              </a:rPr>
              <a:t>coparticipación de un proyecto</a:t>
            </a:r>
            <a:r>
              <a:rPr lang="es-ES_tradnl" sz="3600" u="sng" dirty="0">
                <a:latin typeface="Century Schoolbook" panose="02040604050505020304" pitchFamily="18" charset="0"/>
                <a:ea typeface="Calibri" panose="020F0502020204030204" pitchFamily="34" charset="0"/>
                <a:cs typeface="Times New Roman" panose="02020603050405020304" pitchFamily="18" charset="0"/>
              </a:rPr>
              <a:t>. </a:t>
            </a:r>
            <a:r>
              <a:rPr lang="es-ES_tradnl" sz="3600" dirty="0">
                <a:latin typeface="Century Schoolbook" panose="02040604050505020304" pitchFamily="18" charset="0"/>
                <a:ea typeface="Calibri" panose="020F0502020204030204" pitchFamily="34" charset="0"/>
                <a:cs typeface="Times New Roman" panose="02020603050405020304" pitchFamily="18" charset="0"/>
              </a:rPr>
              <a:t>Toda actividad educativa y apostólica parte del </a:t>
            </a:r>
            <a:r>
              <a:rPr lang="es-ES_tradnl" sz="3600" dirty="0">
                <a:solidFill>
                  <a:schemeClr val="accent6"/>
                </a:solidFill>
                <a:latin typeface="Century Schoolbook" panose="02040604050505020304" pitchFamily="18" charset="0"/>
                <a:ea typeface="Calibri" panose="020F0502020204030204" pitchFamily="34" charset="0"/>
                <a:cs typeface="Times New Roman" panose="02020603050405020304" pitchFamily="18" charset="0"/>
              </a:rPr>
              <a:t>análisis de la situación de los propios destinatarios </a:t>
            </a:r>
            <a:r>
              <a:rPr lang="es-ES_tradnl" sz="3600" dirty="0">
                <a:latin typeface="Century Schoolbook" panose="02040604050505020304" pitchFamily="18" charset="0"/>
                <a:ea typeface="Calibri" panose="020F0502020204030204" pitchFamily="34" charset="0"/>
                <a:cs typeface="Times New Roman" panose="02020603050405020304" pitchFamily="18" charset="0"/>
              </a:rPr>
              <a:t>e intenta alcanzar determinados objetivos a breve, medio y largo plazo. Todo esto debe estudiarse y programarse </a:t>
            </a:r>
            <a:r>
              <a:rPr lang="es-ES_tradnl" sz="3600" dirty="0">
                <a:solidFill>
                  <a:schemeClr val="accent6"/>
                </a:solidFill>
                <a:latin typeface="Century Schoolbook" panose="02040604050505020304" pitchFamily="18" charset="0"/>
                <a:ea typeface="Calibri" panose="020F0502020204030204" pitchFamily="34" charset="0"/>
                <a:cs typeface="Times New Roman" panose="02020603050405020304" pitchFamily="18" charset="0"/>
              </a:rPr>
              <a:t>juntos</a:t>
            </a:r>
            <a:r>
              <a:rPr lang="es-ES_tradnl" sz="3600" dirty="0">
                <a:latin typeface="Century Schoolbook" panose="02040604050505020304" pitchFamily="18" charset="0"/>
                <a:ea typeface="Calibri" panose="020F0502020204030204" pitchFamily="34" charset="0"/>
                <a:cs typeface="Times New Roman" panose="02020603050405020304" pitchFamily="18" charset="0"/>
              </a:rPr>
              <a:t>, valorando las </a:t>
            </a:r>
            <a:r>
              <a:rPr lang="es-ES_tradnl" sz="3600" dirty="0">
                <a:solidFill>
                  <a:schemeClr val="accent6"/>
                </a:solidFill>
                <a:latin typeface="Century Schoolbook" panose="02040604050505020304" pitchFamily="18" charset="0"/>
                <a:ea typeface="Calibri" panose="020F0502020204030204" pitchFamily="34" charset="0"/>
                <a:cs typeface="Times New Roman" panose="02020603050405020304" pitchFamily="18" charset="0"/>
              </a:rPr>
              <a:t>capacidades</a:t>
            </a:r>
            <a:r>
              <a:rPr lang="es-ES_tradnl" sz="3600" dirty="0">
                <a:latin typeface="Century Schoolbook" panose="02040604050505020304" pitchFamily="18" charset="0"/>
                <a:ea typeface="Calibri" panose="020F0502020204030204" pitchFamily="34" charset="0"/>
                <a:cs typeface="Times New Roman" panose="02020603050405020304" pitchFamily="18" charset="0"/>
              </a:rPr>
              <a:t>, respetando la </a:t>
            </a:r>
            <a:r>
              <a:rPr lang="es-ES_tradnl" sz="3600" dirty="0">
                <a:solidFill>
                  <a:schemeClr val="accent6"/>
                </a:solidFill>
                <a:latin typeface="Century Schoolbook" panose="02040604050505020304" pitchFamily="18" charset="0"/>
                <a:ea typeface="Calibri" panose="020F0502020204030204" pitchFamily="34" charset="0"/>
                <a:cs typeface="Times New Roman" panose="02020603050405020304" pitchFamily="18" charset="0"/>
              </a:rPr>
              <a:t>diversidad</a:t>
            </a:r>
            <a:r>
              <a:rPr lang="es-ES_tradnl" sz="3600" dirty="0">
                <a:latin typeface="Century Schoolbook" panose="02040604050505020304" pitchFamily="18" charset="0"/>
                <a:ea typeface="Calibri" panose="020F0502020204030204" pitchFamily="34" charset="0"/>
                <a:cs typeface="Times New Roman" panose="02020603050405020304" pitchFamily="18" charset="0"/>
              </a:rPr>
              <a:t> de visión y favoreciendo la  </a:t>
            </a:r>
            <a:r>
              <a:rPr lang="es-ES_tradnl" sz="3600" dirty="0">
                <a:solidFill>
                  <a:schemeClr val="accent6"/>
                </a:solidFill>
                <a:latin typeface="Century Schoolbook" panose="02040604050505020304" pitchFamily="18" charset="0"/>
                <a:ea typeface="Calibri" panose="020F0502020204030204" pitchFamily="34" charset="0"/>
                <a:cs typeface="Times New Roman" panose="02020603050405020304" pitchFamily="18" charset="0"/>
              </a:rPr>
              <a:t>convergencia</a:t>
            </a:r>
            <a:r>
              <a:rPr lang="es-ES_tradnl" sz="3600" dirty="0">
                <a:latin typeface="Century Schoolbook" panose="02040604050505020304" pitchFamily="18" charset="0"/>
                <a:ea typeface="Calibri" panose="020F0502020204030204" pitchFamily="34"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0646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9223"/>
            <a:ext cx="12192000" cy="5989204"/>
          </a:xfrm>
          <a:prstGeom prst="rect">
            <a:avLst/>
          </a:prstGeom>
        </p:spPr>
        <p:txBody>
          <a:bodyPr wrap="square">
            <a:spAutoFit/>
          </a:bodyPr>
          <a:lstStyle/>
          <a:p>
            <a:pPr algn="just">
              <a:lnSpc>
                <a:spcPct val="107000"/>
              </a:lnSpc>
              <a:spcBef>
                <a:spcPts val="400"/>
              </a:spcBef>
              <a:spcAft>
                <a:spcPts val="800"/>
              </a:spcAft>
            </a:pPr>
            <a:r>
              <a:rPr lang="es-ES_tradnl" sz="3600" dirty="0" smtClean="0">
                <a:solidFill>
                  <a:srgbClr val="92D050"/>
                </a:solidFill>
                <a:latin typeface="Century Schoolbook" panose="02040604050505020304" pitchFamily="18" charset="0"/>
                <a:ea typeface="Calibri" panose="020F0502020204030204" pitchFamily="34" charset="0"/>
                <a:cs typeface="Times New Roman" panose="02020603050405020304" pitchFamily="18" charset="0"/>
              </a:rPr>
              <a:t>2</a:t>
            </a:r>
            <a:r>
              <a:rPr lang="es-ES_tradnl" sz="3600" dirty="0">
                <a:solidFill>
                  <a:srgbClr val="92D050"/>
                </a:solidFill>
                <a:latin typeface="Century Schoolbook" panose="02040604050505020304" pitchFamily="18" charset="0"/>
                <a:ea typeface="Calibri" panose="020F0502020204030204" pitchFamily="34" charset="0"/>
                <a:cs typeface="Times New Roman" panose="02020603050405020304" pitchFamily="18" charset="0"/>
              </a:rPr>
              <a:t>. </a:t>
            </a:r>
            <a:r>
              <a:rPr lang="es-ES_tradnl" sz="3600" u="sng" dirty="0">
                <a:solidFill>
                  <a:srgbClr val="92D050"/>
                </a:solidFill>
                <a:latin typeface="Century Schoolbook" panose="02040604050505020304" pitchFamily="18" charset="0"/>
                <a:ea typeface="Calibri" panose="020F0502020204030204" pitchFamily="34" charset="0"/>
                <a:cs typeface="Times New Roman" panose="02020603050405020304" pitchFamily="18" charset="0"/>
              </a:rPr>
              <a:t>Hay que activar, además, las lógicas de la </a:t>
            </a:r>
            <a:r>
              <a:rPr lang="es-ES_tradnl" sz="3600" i="1" u="sng" dirty="0">
                <a:solidFill>
                  <a:srgbClr val="92D050"/>
                </a:solidFill>
                <a:latin typeface="Century Schoolbook" panose="02040604050505020304" pitchFamily="18" charset="0"/>
                <a:ea typeface="Calibri" panose="020F0502020204030204" pitchFamily="34" charset="0"/>
                <a:cs typeface="Times New Roman" panose="02020603050405020304" pitchFamily="18" charset="0"/>
              </a:rPr>
              <a:t>coordinación</a:t>
            </a:r>
            <a:r>
              <a:rPr lang="es-ES_tradnl" sz="3600" dirty="0">
                <a:solidFill>
                  <a:srgbClr val="92D050"/>
                </a:solidFill>
                <a:latin typeface="Century Schoolbook" panose="02040604050505020304" pitchFamily="18" charset="0"/>
                <a:ea typeface="Calibri" panose="020F0502020204030204" pitchFamily="34" charset="0"/>
                <a:cs typeface="Times New Roman" panose="02020603050405020304" pitchFamily="18" charset="0"/>
              </a:rPr>
              <a:t>. El concurso de fuerzas diversas con vistas a una empresa no es nunca un hecho automático. Se requieren, efectivamente, algunas capacidades: </a:t>
            </a:r>
            <a:r>
              <a:rPr lang="es-ES_tradnl" sz="3600" dirty="0">
                <a:solidFill>
                  <a:schemeClr val="accent6"/>
                </a:solidFill>
                <a:latin typeface="Century Schoolbook" panose="02040604050505020304" pitchFamily="18" charset="0"/>
                <a:ea typeface="Calibri" panose="020F0502020204030204" pitchFamily="34" charset="0"/>
                <a:cs typeface="Times New Roman" panose="02020603050405020304" pitchFamily="18" charset="0"/>
              </a:rPr>
              <a:t>conocer exactamente el problema</a:t>
            </a:r>
            <a:r>
              <a:rPr lang="es-ES_tradnl" sz="3600" dirty="0">
                <a:solidFill>
                  <a:srgbClr val="92D050"/>
                </a:solidFill>
                <a:latin typeface="Century Schoolbook" panose="02040604050505020304" pitchFamily="18" charset="0"/>
                <a:ea typeface="Calibri" panose="020F0502020204030204" pitchFamily="34" charset="0"/>
                <a:cs typeface="Times New Roman" panose="02020603050405020304" pitchFamily="18" charset="0"/>
              </a:rPr>
              <a:t> que se pretende resolver, aclarar la finalidad que nos proponemos, </a:t>
            </a:r>
            <a:r>
              <a:rPr lang="es-ES_tradnl" sz="3600" dirty="0">
                <a:solidFill>
                  <a:schemeClr val="accent6"/>
                </a:solidFill>
                <a:latin typeface="Century Schoolbook" panose="02040604050505020304" pitchFamily="18" charset="0"/>
                <a:ea typeface="Calibri" panose="020F0502020204030204" pitchFamily="34" charset="0"/>
                <a:cs typeface="Times New Roman" panose="02020603050405020304" pitchFamily="18" charset="0"/>
              </a:rPr>
              <a:t>discernir con realismo las posibilidades de intervención</a:t>
            </a:r>
            <a:r>
              <a:rPr lang="es-ES_tradnl" sz="3600" dirty="0">
                <a:solidFill>
                  <a:srgbClr val="92D050"/>
                </a:solidFill>
                <a:latin typeface="Century Schoolbook" panose="02040604050505020304" pitchFamily="18" charset="0"/>
                <a:ea typeface="Calibri" panose="020F0502020204030204" pitchFamily="34" charset="0"/>
                <a:cs typeface="Times New Roman" panose="02020603050405020304" pitchFamily="18" charset="0"/>
              </a:rPr>
              <a:t>, valorar las fuerzas y los recursos disponibles, declarar honradamente las aportaciones que se pueden y se proponen dar</a:t>
            </a:r>
            <a:r>
              <a:rPr lang="es-ES_tradnl" sz="3600" dirty="0" smtClean="0">
                <a:solidFill>
                  <a:srgbClr val="92D050"/>
                </a:solidFill>
                <a:latin typeface="Century Schoolbook" panose="02040604050505020304" pitchFamily="18" charset="0"/>
                <a:ea typeface="Calibri" panose="020F0502020204030204" pitchFamily="34" charset="0"/>
                <a:cs typeface="Times New Roman" panose="02020603050405020304" pitchFamily="18" charset="0"/>
              </a:rPr>
              <a:t>.</a:t>
            </a:r>
            <a:endParaRPr lang="en-US" sz="36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6431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706464"/>
            <a:ext cx="12191999" cy="5326971"/>
          </a:xfrm>
          <a:prstGeom prst="rect">
            <a:avLst/>
          </a:prstGeom>
        </p:spPr>
        <p:txBody>
          <a:bodyPr wrap="square">
            <a:spAutoFit/>
          </a:bodyPr>
          <a:lstStyle/>
          <a:p>
            <a:pPr algn="just">
              <a:lnSpc>
                <a:spcPct val="107000"/>
              </a:lnSpc>
              <a:spcBef>
                <a:spcPts val="400"/>
              </a:spcBef>
              <a:spcAft>
                <a:spcPts val="800"/>
              </a:spcAft>
            </a:pPr>
            <a:r>
              <a:rPr lang="es-ES_tradnl" sz="4000" dirty="0" smtClean="0">
                <a:solidFill>
                  <a:srgbClr val="FFFF00"/>
                </a:solidFill>
                <a:latin typeface="Century Schoolbook" panose="02040604050505020304" pitchFamily="18" charset="0"/>
                <a:ea typeface="Calibri" panose="020F0502020204030204" pitchFamily="34" charset="0"/>
                <a:cs typeface="Times New Roman" panose="02020603050405020304" pitchFamily="18" charset="0"/>
              </a:rPr>
              <a:t>3</a:t>
            </a:r>
            <a:r>
              <a:rPr lang="es-ES_tradnl" sz="4000" dirty="0">
                <a:solidFill>
                  <a:srgbClr val="FFFF00"/>
                </a:solidFill>
                <a:latin typeface="Century Schoolbook" panose="02040604050505020304" pitchFamily="18" charset="0"/>
                <a:ea typeface="Calibri" panose="020F0502020204030204" pitchFamily="34" charset="0"/>
                <a:cs typeface="Times New Roman" panose="02020603050405020304" pitchFamily="18" charset="0"/>
              </a:rPr>
              <a:t>. </a:t>
            </a:r>
            <a:r>
              <a:rPr lang="es-ES_tradnl" sz="4000" u="sng" dirty="0">
                <a:solidFill>
                  <a:srgbClr val="FFFF00"/>
                </a:solidFill>
                <a:latin typeface="Century Schoolbook" panose="02040604050505020304" pitchFamily="18" charset="0"/>
                <a:ea typeface="Calibri" panose="020F0502020204030204" pitchFamily="34" charset="0"/>
                <a:cs typeface="Times New Roman" panose="02020603050405020304" pitchFamily="18" charset="0"/>
              </a:rPr>
              <a:t>Hay que someterse también a la lógica de la </a:t>
            </a:r>
            <a:r>
              <a:rPr lang="es-ES_tradnl" sz="4000" i="1" u="sng" dirty="0">
                <a:solidFill>
                  <a:srgbClr val="FFFF00"/>
                </a:solidFill>
                <a:latin typeface="Century Schoolbook" panose="02040604050505020304" pitchFamily="18" charset="0"/>
                <a:ea typeface="Calibri" panose="020F0502020204030204" pitchFamily="34" charset="0"/>
                <a:cs typeface="Times New Roman" panose="02020603050405020304" pitchFamily="18" charset="0"/>
              </a:rPr>
              <a:t>reciprocidad</a:t>
            </a:r>
            <a:r>
              <a:rPr lang="es-ES_tradnl" sz="4000" dirty="0">
                <a:solidFill>
                  <a:srgbClr val="FFFF00"/>
                </a:solidFill>
                <a:latin typeface="Century Schoolbook" panose="02040604050505020304" pitchFamily="18" charset="0"/>
                <a:ea typeface="Calibri" panose="020F0502020204030204" pitchFamily="34" charset="0"/>
                <a:cs typeface="Times New Roman" panose="02020603050405020304" pitchFamily="18" charset="0"/>
              </a:rPr>
              <a:t>.</a:t>
            </a:r>
            <a:r>
              <a:rPr lang="es-ES_tradnl" sz="4000" i="1" dirty="0">
                <a:solidFill>
                  <a:srgbClr val="FFFF00"/>
                </a:solidFill>
                <a:latin typeface="Century Schoolbook" panose="02040604050505020304" pitchFamily="18" charset="0"/>
                <a:ea typeface="Calibri" panose="020F0502020204030204" pitchFamily="34" charset="0"/>
                <a:cs typeface="Times New Roman" panose="02020603050405020304" pitchFamily="18" charset="0"/>
              </a:rPr>
              <a:t> </a:t>
            </a:r>
            <a:r>
              <a:rPr lang="es-ES_tradnl" sz="4000" dirty="0">
                <a:solidFill>
                  <a:srgbClr val="FFFF00"/>
                </a:solidFill>
                <a:latin typeface="Century Schoolbook" panose="02040604050505020304" pitchFamily="18" charset="0"/>
                <a:ea typeface="Calibri" panose="020F0502020204030204" pitchFamily="34" charset="0"/>
                <a:cs typeface="Times New Roman" panose="02020603050405020304" pitchFamily="18" charset="0"/>
              </a:rPr>
              <a:t>Dar y recibir no se dan nunca en un solo sentido. La reciprocidad es conciencia del don propio y del ajeno,  es reconocimiento del valor propio y del de los demás, es </a:t>
            </a:r>
            <a:r>
              <a:rPr lang="es-ES_tradnl" sz="4000" dirty="0">
                <a:solidFill>
                  <a:schemeClr val="accent6"/>
                </a:solidFill>
                <a:latin typeface="Century Schoolbook" panose="02040604050505020304" pitchFamily="18" charset="0"/>
                <a:ea typeface="Calibri" panose="020F0502020204030204" pitchFamily="34" charset="0"/>
                <a:cs typeface="Times New Roman" panose="02020603050405020304" pitchFamily="18" charset="0"/>
              </a:rPr>
              <a:t>acogida e intercambio de sensibilidad, ideas y competencias complementarias</a:t>
            </a:r>
            <a:r>
              <a:rPr lang="es-ES_tradnl" sz="4000" dirty="0">
                <a:solidFill>
                  <a:srgbClr val="FFFF00"/>
                </a:solidFill>
                <a:latin typeface="Century Schoolbook" panose="02040604050505020304" pitchFamily="18" charset="0"/>
                <a:ea typeface="Calibri" panose="020F0502020204030204" pitchFamily="34" charset="0"/>
                <a:cs typeface="Times New Roman" panose="02020603050405020304" pitchFamily="18" charset="0"/>
              </a:rPr>
              <a:t>, es ofrecimiento de prestaciones hecho con </a:t>
            </a:r>
            <a:r>
              <a:rPr lang="es-ES_tradnl" sz="4000" dirty="0">
                <a:solidFill>
                  <a:schemeClr val="accent6"/>
                </a:solidFill>
                <a:latin typeface="Century Schoolbook" panose="02040604050505020304" pitchFamily="18" charset="0"/>
                <a:ea typeface="Calibri" panose="020F0502020204030204" pitchFamily="34" charset="0"/>
                <a:cs typeface="Times New Roman" panose="02020603050405020304" pitchFamily="18" charset="0"/>
              </a:rPr>
              <a:t>generosidad y humildad</a:t>
            </a:r>
            <a:r>
              <a:rPr lang="es-ES_tradnl" sz="4000" dirty="0">
                <a:solidFill>
                  <a:srgbClr val="FFFF00"/>
                </a:solidFill>
                <a:latin typeface="Century Schoolbook" panose="02040604050505020304" pitchFamily="18" charset="0"/>
                <a:ea typeface="Calibri" panose="020F0502020204030204" pitchFamily="34" charset="0"/>
                <a:cs typeface="Times New Roman" panose="02020603050405020304" pitchFamily="18" charset="0"/>
              </a:rPr>
              <a:t>. </a:t>
            </a:r>
            <a:endParaRPr lang="en-US" sz="4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990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064" y="0"/>
            <a:ext cx="7448401" cy="1325563"/>
          </a:xfrm>
        </p:spPr>
        <p:txBody>
          <a:bodyPr/>
          <a:lstStyle/>
          <a:p>
            <a:r>
              <a:rPr lang="es-ES" dirty="0" smtClean="0"/>
              <a:t>I</a:t>
            </a:r>
            <a:r>
              <a:rPr lang="es-ES" dirty="0"/>
              <a:t>. ¿QUÉ ES </a:t>
            </a:r>
            <a:r>
              <a:rPr lang="es-ES" dirty="0" smtClean="0"/>
              <a:t>LA </a:t>
            </a:r>
            <a:r>
              <a:rPr lang="es-ES" dirty="0"/>
              <a:t>"AUTONOMÍA"?</a:t>
            </a:r>
            <a:endParaRPr lang="en-US" dirty="0">
              <a:latin typeface="Antigoni Light" panose="020B0406020204020204" pitchFamily="34" charset="0"/>
            </a:endParaRPr>
          </a:p>
        </p:txBody>
      </p:sp>
      <p:sp>
        <p:nvSpPr>
          <p:cNvPr id="3" name="Content Placeholder 2"/>
          <p:cNvSpPr>
            <a:spLocks noGrp="1"/>
          </p:cNvSpPr>
          <p:nvPr>
            <p:ph idx="1"/>
          </p:nvPr>
        </p:nvSpPr>
        <p:spPr>
          <a:xfrm>
            <a:off x="4743599" y="1920081"/>
            <a:ext cx="3381588" cy="4351338"/>
          </a:xfrm>
        </p:spPr>
        <p:txBody>
          <a:bodyPr/>
          <a:lstStyle/>
          <a:p>
            <a:pPr marL="0" indent="0">
              <a:buNone/>
            </a:pPr>
            <a:r>
              <a:rPr lang="en-US" dirty="0" smtClean="0"/>
              <a:t>LA AUTONOMÍA </a:t>
            </a:r>
            <a:r>
              <a:rPr lang="en-US" dirty="0"/>
              <a:t>ES </a:t>
            </a:r>
            <a:r>
              <a:rPr lang="en-US" dirty="0" smtClean="0"/>
              <a:t>...</a:t>
            </a:r>
          </a:p>
          <a:p>
            <a:pPr marL="0" indent="0">
              <a:buNone/>
            </a:pPr>
            <a:r>
              <a:rPr lang="en-US" dirty="0" smtClean="0"/>
              <a:t>	</a:t>
            </a:r>
            <a:br>
              <a:rPr lang="en-US" dirty="0" smtClean="0"/>
            </a:br>
            <a:r>
              <a:rPr lang="es-ES" sz="3100" dirty="0" smtClean="0">
                <a:solidFill>
                  <a:srgbClr val="92D050"/>
                </a:solidFill>
                <a:latin typeface="inherit"/>
              </a:rPr>
              <a:t>HACER UN COMPROMISO Y TOMAR RESPONSABILIDAD PERSONAL CON LA PROPIA VIDA</a:t>
            </a:r>
            <a:endParaRPr lang="es-ES" altLang="en-US" sz="3100" dirty="0" smtClean="0">
              <a:solidFill>
                <a:srgbClr val="92D050"/>
              </a:solidFill>
              <a:latin typeface="inherit"/>
            </a:endParaRPr>
          </a:p>
        </p:txBody>
      </p:sp>
      <p:sp>
        <p:nvSpPr>
          <p:cNvPr id="5" name="Rectangle 1"/>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222222"/>
                </a:solidFill>
                <a:effectLst/>
                <a:latin typeface="Roboto"/>
              </a:rPr>
              <a:t/>
            </a:r>
            <a:br>
              <a:rPr kumimoji="0" lang="en-US" altLang="en-US" sz="1000" b="0" i="0" u="none" strike="noStrike" cap="none" normalizeH="0" baseline="0" smtClean="0">
                <a:ln>
                  <a:noFill/>
                </a:ln>
                <a:solidFill>
                  <a:srgbClr val="222222"/>
                </a:solidFill>
                <a:effectLst/>
                <a:latin typeface="Roboto"/>
              </a:rPr>
            </a:br>
            <a:r>
              <a:rPr kumimoji="0" lang="en-US" altLang="en-US" sz="1000" b="0" i="0" u="none" strike="noStrike" cap="none" normalizeH="0" baseline="0" smtClean="0">
                <a:ln>
                  <a:noFill/>
                </a:ln>
                <a:solidFill>
                  <a:srgbClr val="222222"/>
                </a:solidFill>
                <a:effectLst/>
                <a:latin typeface="Roboto"/>
              </a:rPr>
              <a:t>  </a:t>
            </a:r>
            <a:r>
              <a:rPr kumimoji="0" lang="en-US" altLang="en-US" sz="1900" b="0" i="0" u="none" strike="noStrike" cap="none" normalizeH="0" baseline="0" smtClean="0">
                <a:ln>
                  <a:noFill/>
                </a:ln>
                <a:solidFill>
                  <a:srgbClr val="222222"/>
                </a:solidFill>
                <a:effectLst/>
                <a:latin typeface="Roboto"/>
              </a:rPr>
              <a:t> </a:t>
            </a:r>
            <a:r>
              <a:rPr kumimoji="0" lang="en-US" altLang="en-US" sz="1000" b="0" i="0" u="none" strike="noStrike" cap="none" normalizeH="0" baseline="0" smtClean="0">
                <a:ln>
                  <a:noFill/>
                </a:ln>
                <a:solidFill>
                  <a:srgbClr val="3C4043"/>
                </a:solidFill>
                <a:effectLst/>
                <a:latin typeface="Roboto"/>
              </a:rPr>
              <a:t>Learn to pronounce</a:t>
            </a:r>
            <a:endParaRPr kumimoji="0" lang="en-US" altLang="en-US" sz="1000" b="0" i="0" u="none" strike="noStrike" cap="none" normalizeH="0" baseline="0" smtClean="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222222"/>
              </a:solidFill>
              <a:effectLst/>
              <a:latin typeface="Roboto"/>
            </a:endParaRPr>
          </a:p>
        </p:txBody>
      </p:sp>
      <p:sp>
        <p:nvSpPr>
          <p:cNvPr id="6" name="Rectangle 3"/>
          <p:cNvSpPr>
            <a:spLocks noChangeArrowheads="1"/>
          </p:cNvSpPr>
          <p:nvPr/>
        </p:nvSpPr>
        <p:spPr bwMode="auto">
          <a:xfrm>
            <a:off x="0" y="0"/>
            <a:ext cx="0" cy="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smtClean="0">
                <a:ln>
                  <a:noFill/>
                </a:ln>
                <a:solidFill>
                  <a:srgbClr val="222222"/>
                </a:solidFill>
                <a:effectLst/>
                <a:latin typeface="inherit"/>
              </a:rPr>
              <a:t>ELIGE IR SOLO; POR FAVOR AYUDA</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AutoShape 2"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52400" y="315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AutoShape 5"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p:cNvSpPr>
            <a:spLocks noChangeAspect="1" noChangeArrowheads="1"/>
          </p:cNvSpPr>
          <p:nvPr/>
        </p:nvSpPr>
        <p:spPr bwMode="auto">
          <a:xfrm>
            <a:off x="279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3030" y="312738"/>
            <a:ext cx="4377144" cy="654526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616664" cy="6858000"/>
          </a:xfrm>
          <a:prstGeom prst="rect">
            <a:avLst/>
          </a:prstGeom>
        </p:spPr>
      </p:pic>
    </p:spTree>
    <p:extLst>
      <p:ext uri="{BB962C8B-B14F-4D97-AF65-F5344CB8AC3E}">
        <p14:creationId xmlns:p14="http://schemas.microsoft.com/office/powerpoint/2010/main" val="16674580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407884"/>
            <a:ext cx="12191999" cy="5985613"/>
          </a:xfrm>
          <a:prstGeom prst="rect">
            <a:avLst/>
          </a:prstGeom>
        </p:spPr>
        <p:txBody>
          <a:bodyPr wrap="square">
            <a:spAutoFit/>
          </a:bodyPr>
          <a:lstStyle/>
          <a:p>
            <a:pPr algn="just">
              <a:lnSpc>
                <a:spcPct val="107000"/>
              </a:lnSpc>
              <a:spcBef>
                <a:spcPts val="400"/>
              </a:spcBef>
              <a:spcAft>
                <a:spcPts val="800"/>
              </a:spcAft>
            </a:pPr>
            <a:r>
              <a:rPr lang="es-ES_tradnl" sz="4000" dirty="0" smtClean="0">
                <a:solidFill>
                  <a:schemeClr val="accent5">
                    <a:lumMod val="60000"/>
                    <a:lumOff val="40000"/>
                  </a:schemeClr>
                </a:solidFill>
                <a:latin typeface="Century Schoolbook" panose="02040604050505020304" pitchFamily="18" charset="0"/>
                <a:ea typeface="Calibri" panose="020F0502020204030204" pitchFamily="34" charset="0"/>
                <a:cs typeface="Times New Roman" panose="02020603050405020304" pitchFamily="18" charset="0"/>
              </a:rPr>
              <a:t>4</a:t>
            </a:r>
            <a:r>
              <a:rPr lang="es-ES_tradnl" sz="4000" dirty="0">
                <a:solidFill>
                  <a:schemeClr val="accent5">
                    <a:lumMod val="60000"/>
                    <a:lumOff val="40000"/>
                  </a:schemeClr>
                </a:solidFill>
                <a:latin typeface="Century Schoolbook" panose="02040604050505020304" pitchFamily="18" charset="0"/>
                <a:ea typeface="Calibri" panose="020F0502020204030204" pitchFamily="34" charset="0"/>
                <a:cs typeface="Times New Roman" panose="02020603050405020304" pitchFamily="18" charset="0"/>
              </a:rPr>
              <a:t>. </a:t>
            </a:r>
            <a:r>
              <a:rPr lang="es-ES_tradnl" sz="4000" u="sng" dirty="0">
                <a:solidFill>
                  <a:schemeClr val="accent5">
                    <a:lumMod val="60000"/>
                    <a:lumOff val="40000"/>
                  </a:schemeClr>
                </a:solidFill>
                <a:latin typeface="Century Schoolbook" panose="02040604050505020304" pitchFamily="18" charset="0"/>
                <a:ea typeface="Calibri" panose="020F0502020204030204" pitchFamily="34" charset="0"/>
                <a:cs typeface="Times New Roman" panose="02020603050405020304" pitchFamily="18" charset="0"/>
              </a:rPr>
              <a:t>Por último hay que  educarse en la </a:t>
            </a:r>
            <a:r>
              <a:rPr lang="es-ES_tradnl" sz="4000" i="1" u="sng" dirty="0">
                <a:solidFill>
                  <a:schemeClr val="accent5">
                    <a:lumMod val="60000"/>
                    <a:lumOff val="40000"/>
                  </a:schemeClr>
                </a:solidFill>
                <a:latin typeface="Century Schoolbook" panose="02040604050505020304" pitchFamily="18" charset="0"/>
                <a:ea typeface="Calibri" panose="020F0502020204030204" pitchFamily="34" charset="0"/>
                <a:cs typeface="Times New Roman" panose="02020603050405020304" pitchFamily="18" charset="0"/>
              </a:rPr>
              <a:t>responsabilidad compartida</a:t>
            </a:r>
            <a:r>
              <a:rPr lang="es-ES_tradnl" sz="4000" dirty="0">
                <a:solidFill>
                  <a:schemeClr val="accent5">
                    <a:lumMod val="60000"/>
                    <a:lumOff val="40000"/>
                  </a:schemeClr>
                </a:solidFill>
                <a:latin typeface="Century Schoolbook" panose="02040604050505020304" pitchFamily="18" charset="0"/>
                <a:ea typeface="Calibri" panose="020F0502020204030204" pitchFamily="34" charset="0"/>
                <a:cs typeface="Times New Roman" panose="02020603050405020304" pitchFamily="18" charset="0"/>
              </a:rPr>
              <a:t>. El buen resultado de la colaboración en el campo educativo y apostólico depende tanto de la </a:t>
            </a:r>
            <a:r>
              <a:rPr lang="es-ES_tradnl" sz="4000" dirty="0">
                <a:solidFill>
                  <a:schemeClr val="accent6"/>
                </a:solidFill>
                <a:latin typeface="Century Schoolbook" panose="02040604050505020304" pitchFamily="18" charset="0"/>
                <a:ea typeface="Calibri" panose="020F0502020204030204" pitchFamily="34" charset="0"/>
                <a:cs typeface="Times New Roman" panose="02020603050405020304" pitchFamily="18" charset="0"/>
              </a:rPr>
              <a:t>aceptación de una responsabilidad primaria que coordina el proyecto</a:t>
            </a:r>
            <a:r>
              <a:rPr lang="es-ES_tradnl" sz="4000" dirty="0">
                <a:solidFill>
                  <a:schemeClr val="accent5">
                    <a:lumMod val="60000"/>
                    <a:lumOff val="40000"/>
                  </a:schemeClr>
                </a:solidFill>
                <a:latin typeface="Century Schoolbook" panose="02040604050505020304" pitchFamily="18" charset="0"/>
                <a:ea typeface="Calibri" panose="020F0502020204030204" pitchFamily="34" charset="0"/>
                <a:cs typeface="Times New Roman" panose="02020603050405020304" pitchFamily="18" charset="0"/>
              </a:rPr>
              <a:t>, como del reconocimiento de </a:t>
            </a:r>
            <a:r>
              <a:rPr lang="es-ES_tradnl" sz="4000" dirty="0">
                <a:solidFill>
                  <a:schemeClr val="accent6"/>
                </a:solidFill>
                <a:latin typeface="Century Schoolbook" panose="02040604050505020304" pitchFamily="18" charset="0"/>
                <a:ea typeface="Calibri" panose="020F0502020204030204" pitchFamily="34" charset="0"/>
                <a:cs typeface="Times New Roman" panose="02020603050405020304" pitchFamily="18" charset="0"/>
              </a:rPr>
              <a:t>las responsabilidades de los demás</a:t>
            </a:r>
            <a:r>
              <a:rPr lang="es-ES_tradnl" sz="4000" dirty="0">
                <a:solidFill>
                  <a:schemeClr val="accent5">
                    <a:lumMod val="60000"/>
                    <a:lumOff val="40000"/>
                  </a:schemeClr>
                </a:solidFill>
                <a:latin typeface="Century Schoolbook" panose="02040604050505020304" pitchFamily="18" charset="0"/>
                <a:ea typeface="Calibri" panose="020F0502020204030204" pitchFamily="34" charset="0"/>
                <a:cs typeface="Times New Roman" panose="02020603050405020304" pitchFamily="18" charset="0"/>
              </a:rPr>
              <a:t>, dando lugar a todos para que </a:t>
            </a:r>
            <a:r>
              <a:rPr lang="es-ES_tradnl" sz="4000" dirty="0">
                <a:solidFill>
                  <a:schemeClr val="accent6"/>
                </a:solidFill>
                <a:latin typeface="Century Schoolbook" panose="02040604050505020304" pitchFamily="18" charset="0"/>
                <a:ea typeface="Calibri" panose="020F0502020204030204" pitchFamily="34" charset="0"/>
                <a:cs typeface="Times New Roman" panose="02020603050405020304" pitchFamily="18" charset="0"/>
              </a:rPr>
              <a:t>participen activamente </a:t>
            </a:r>
            <a:r>
              <a:rPr lang="es-ES_tradnl" sz="4000" dirty="0">
                <a:solidFill>
                  <a:schemeClr val="accent5">
                    <a:lumMod val="60000"/>
                    <a:lumOff val="40000"/>
                  </a:schemeClr>
                </a:solidFill>
                <a:latin typeface="Century Schoolbook" panose="02040604050505020304" pitchFamily="18" charset="0"/>
                <a:ea typeface="Calibri" panose="020F0502020204030204" pitchFamily="34" charset="0"/>
                <a:cs typeface="Times New Roman" panose="02020603050405020304" pitchFamily="18" charset="0"/>
              </a:rPr>
              <a:t>en el cumplimiento del proyecto común.</a:t>
            </a:r>
            <a:endParaRPr lang="en-US" sz="4000" dirty="0">
              <a:solidFill>
                <a:schemeClr val="accent5">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1545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dirty="0" smtClean="0"/>
              <a:t>BUEN TRABAJO!</a:t>
            </a:r>
            <a:endParaRPr lang="en-US" sz="8800" dirty="0"/>
          </a:p>
        </p:txBody>
      </p:sp>
      <p:grpSp>
        <p:nvGrpSpPr>
          <p:cNvPr id="12" name="Group 11"/>
          <p:cNvGrpSpPr/>
          <p:nvPr/>
        </p:nvGrpSpPr>
        <p:grpSpPr>
          <a:xfrm>
            <a:off x="6350028" y="1935097"/>
            <a:ext cx="5386667" cy="4729162"/>
            <a:chOff x="3402665" y="2340671"/>
            <a:chExt cx="5386667" cy="4729162"/>
          </a:xfrm>
        </p:grpSpPr>
        <p:pic>
          <p:nvPicPr>
            <p:cNvPr id="4" name="Picture 3"/>
            <p:cNvPicPr>
              <a:picLocks noChangeAspect="1"/>
            </p:cNvPicPr>
            <p:nvPr/>
          </p:nvPicPr>
          <p:blipFill>
            <a:blip r:embed="rId3"/>
            <a:stretch>
              <a:fillRect/>
            </a:stretch>
          </p:blipFill>
          <p:spPr>
            <a:xfrm>
              <a:off x="3791489" y="2390484"/>
              <a:ext cx="4609021" cy="4467516"/>
            </a:xfrm>
            <a:prstGeom prst="rect">
              <a:avLst/>
            </a:prstGeom>
          </p:spPr>
        </p:pic>
        <p:sp>
          <p:nvSpPr>
            <p:cNvPr id="5" name="Rectangle 4"/>
            <p:cNvSpPr/>
            <p:nvPr/>
          </p:nvSpPr>
          <p:spPr>
            <a:xfrm>
              <a:off x="3402665" y="6146503"/>
              <a:ext cx="538666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YOU DID IT TO ME</a:t>
              </a:r>
              <a:endParaRPr lang="en-US" sz="5400" b="1" cap="none" spc="0" dirty="0">
                <a:ln/>
                <a:solidFill>
                  <a:schemeClr val="accent3"/>
                </a:solidFill>
                <a:effectLst/>
              </a:endParaRPr>
            </a:p>
          </p:txBody>
        </p:sp>
        <p:sp>
          <p:nvSpPr>
            <p:cNvPr id="7" name="TextBox 6"/>
            <p:cNvSpPr txBox="1"/>
            <p:nvPr/>
          </p:nvSpPr>
          <p:spPr>
            <a:xfrm>
              <a:off x="5285005" y="2340671"/>
              <a:ext cx="910744" cy="369332"/>
            </a:xfrm>
            <a:prstGeom prst="rect">
              <a:avLst/>
            </a:prstGeom>
            <a:solidFill>
              <a:srgbClr val="002060"/>
            </a:solidFill>
          </p:spPr>
          <p:txBody>
            <a:bodyPr wrap="square" rtlCol="0">
              <a:spAutoFit/>
            </a:bodyPr>
            <a:lstStyle/>
            <a:p>
              <a:r>
                <a:rPr lang="en-US" dirty="0" smtClean="0">
                  <a:ln w="0"/>
                  <a:effectLst>
                    <a:outerShdw blurRad="38100" dist="19050" dir="2700000" algn="tl" rotWithShape="0">
                      <a:schemeClr val="dk1">
                        <a:alpha val="40000"/>
                      </a:schemeClr>
                    </a:outerShdw>
                  </a:effectLst>
                </a:rPr>
                <a:t>HICISTE</a:t>
              </a:r>
              <a:endParaRPr lang="en-US" dirty="0">
                <a:ln w="0"/>
                <a:effectLst>
                  <a:outerShdw blurRad="38100" dist="19050" dir="2700000" algn="tl" rotWithShape="0">
                    <a:schemeClr val="dk1">
                      <a:alpha val="40000"/>
                    </a:schemeClr>
                  </a:outerShdw>
                </a:effectLst>
              </a:endParaRPr>
            </a:p>
          </p:txBody>
        </p:sp>
        <p:sp>
          <p:nvSpPr>
            <p:cNvPr id="8" name="TextBox 7"/>
            <p:cNvSpPr txBox="1"/>
            <p:nvPr/>
          </p:nvSpPr>
          <p:spPr>
            <a:xfrm>
              <a:off x="4536674" y="2876205"/>
              <a:ext cx="434337" cy="369332"/>
            </a:xfrm>
            <a:prstGeom prst="rect">
              <a:avLst/>
            </a:prstGeom>
            <a:solidFill>
              <a:srgbClr val="002060"/>
            </a:solidFill>
          </p:spPr>
          <p:txBody>
            <a:bodyPr wrap="square" rtlCol="0">
              <a:spAutoFit/>
            </a:bodyPr>
            <a:lstStyle/>
            <a:p>
              <a:r>
                <a:rPr lang="en-US" dirty="0" smtClean="0">
                  <a:ln w="0"/>
                  <a:effectLst>
                    <a:outerShdw blurRad="38100" dist="19050" dir="2700000" algn="tl" rotWithShape="0">
                      <a:schemeClr val="dk1">
                        <a:alpha val="40000"/>
                      </a:schemeClr>
                    </a:outerShdw>
                  </a:effectLst>
                </a:rPr>
                <a:t>LO</a:t>
              </a:r>
              <a:endParaRPr lang="en-US" dirty="0">
                <a:ln w="0"/>
                <a:effectLst>
                  <a:outerShdw blurRad="38100" dist="19050" dir="2700000" algn="tl" rotWithShape="0">
                    <a:schemeClr val="dk1">
                      <a:alpha val="40000"/>
                    </a:schemeClr>
                  </a:outerShdw>
                </a:effectLst>
              </a:endParaRPr>
            </a:p>
          </p:txBody>
        </p:sp>
        <p:sp>
          <p:nvSpPr>
            <p:cNvPr id="9" name="TextBox 8"/>
            <p:cNvSpPr txBox="1"/>
            <p:nvPr/>
          </p:nvSpPr>
          <p:spPr>
            <a:xfrm>
              <a:off x="6565894" y="2456984"/>
              <a:ext cx="366921" cy="369332"/>
            </a:xfrm>
            <a:prstGeom prst="rect">
              <a:avLst/>
            </a:prstGeom>
            <a:solidFill>
              <a:srgbClr val="002060"/>
            </a:solidFill>
          </p:spPr>
          <p:txBody>
            <a:bodyPr wrap="square" rtlCol="0">
              <a:spAutoFit/>
            </a:bodyPr>
            <a:lstStyle/>
            <a:p>
              <a:r>
                <a:rPr lang="en-US" dirty="0" smtClean="0">
                  <a:ln w="0"/>
                  <a:effectLst>
                    <a:outerShdw blurRad="38100" dist="19050" dir="2700000" algn="tl" rotWithShape="0">
                      <a:schemeClr val="dk1">
                        <a:alpha val="40000"/>
                      </a:schemeClr>
                    </a:outerShdw>
                  </a:effectLst>
                </a:rPr>
                <a:t>A</a:t>
              </a:r>
              <a:endParaRPr lang="en-US" dirty="0">
                <a:ln w="0"/>
                <a:effectLst>
                  <a:outerShdw blurRad="38100" dist="19050" dir="2700000" algn="tl" rotWithShape="0">
                    <a:schemeClr val="dk1">
                      <a:alpha val="40000"/>
                    </a:schemeClr>
                  </a:outerShdw>
                </a:effectLst>
              </a:endParaRPr>
            </a:p>
          </p:txBody>
        </p:sp>
        <p:sp>
          <p:nvSpPr>
            <p:cNvPr id="10" name="TextBox 9"/>
            <p:cNvSpPr txBox="1"/>
            <p:nvPr/>
          </p:nvSpPr>
          <p:spPr>
            <a:xfrm>
              <a:off x="7954394" y="4325276"/>
              <a:ext cx="446116" cy="369332"/>
            </a:xfrm>
            <a:prstGeom prst="rect">
              <a:avLst/>
            </a:prstGeom>
            <a:solidFill>
              <a:srgbClr val="002060"/>
            </a:solidFill>
          </p:spPr>
          <p:txBody>
            <a:bodyPr wrap="square" rtlCol="0">
              <a:spAutoFit/>
            </a:bodyPr>
            <a:lstStyle/>
            <a:p>
              <a:r>
                <a:rPr lang="en-US" dirty="0" smtClean="0">
                  <a:ln w="0"/>
                  <a:effectLst>
                    <a:outerShdw blurRad="38100" dist="19050" dir="2700000" algn="tl" rotWithShape="0">
                      <a:schemeClr val="dk1">
                        <a:alpha val="40000"/>
                      </a:schemeClr>
                    </a:outerShdw>
                  </a:effectLst>
                </a:rPr>
                <a:t>MI</a:t>
              </a:r>
              <a:endParaRPr lang="en-US" dirty="0">
                <a:ln w="0"/>
                <a:effectLst>
                  <a:outerShdw blurRad="38100" dist="19050" dir="2700000" algn="tl" rotWithShape="0">
                    <a:schemeClr val="dk1">
                      <a:alpha val="40000"/>
                    </a:schemeClr>
                  </a:outerShdw>
                </a:effectLst>
              </a:endParaRPr>
            </a:p>
          </p:txBody>
        </p:sp>
        <p:sp>
          <p:nvSpPr>
            <p:cNvPr id="11" name="TextBox 10"/>
            <p:cNvSpPr txBox="1"/>
            <p:nvPr/>
          </p:nvSpPr>
          <p:spPr>
            <a:xfrm>
              <a:off x="3779519" y="3729319"/>
              <a:ext cx="547755" cy="378553"/>
            </a:xfrm>
            <a:prstGeom prst="rect">
              <a:avLst/>
            </a:prstGeom>
            <a:solidFill>
              <a:srgbClr val="002060"/>
            </a:solidFill>
          </p:spPr>
          <p:txBody>
            <a:bodyPr wrap="square" rtlCol="0">
              <a:spAutoFit/>
            </a:bodyPr>
            <a:lstStyle/>
            <a:p>
              <a:r>
                <a:rPr lang="en-US" dirty="0" smtClean="0">
                  <a:ln w="0"/>
                  <a:effectLst>
                    <a:outerShdw blurRad="38100" dist="19050" dir="2700000" algn="tl" rotWithShape="0">
                      <a:schemeClr val="dk1">
                        <a:alpha val="40000"/>
                      </a:schemeClr>
                    </a:outerShdw>
                  </a:effectLst>
                </a:rPr>
                <a:t>ME</a:t>
              </a:r>
              <a:endParaRPr lang="en-US" dirty="0">
                <a:ln w="0"/>
                <a:effectLst>
                  <a:outerShdw blurRad="38100" dist="19050" dir="2700000" algn="tl" rotWithShape="0">
                    <a:schemeClr val="dk1">
                      <a:alpha val="40000"/>
                    </a:schemeClr>
                  </a:outerShdw>
                </a:effectLst>
              </a:endParaRPr>
            </a:p>
          </p:txBody>
        </p:sp>
      </p:grpSp>
      <p:pic>
        <p:nvPicPr>
          <p:cNvPr id="14" name="Picture 13"/>
          <p:cNvPicPr>
            <a:picLocks noChangeAspect="1"/>
          </p:cNvPicPr>
          <p:nvPr/>
        </p:nvPicPr>
        <p:blipFill>
          <a:blip r:embed="rId4"/>
          <a:stretch>
            <a:fillRect/>
          </a:stretch>
        </p:blipFill>
        <p:spPr>
          <a:xfrm>
            <a:off x="-337757" y="2106878"/>
            <a:ext cx="3834873" cy="4194390"/>
          </a:xfrm>
          <a:prstGeom prst="rect">
            <a:avLst/>
          </a:prstGeom>
        </p:spPr>
      </p:pic>
      <p:sp>
        <p:nvSpPr>
          <p:cNvPr id="15" name="TextBox 14"/>
          <p:cNvSpPr txBox="1"/>
          <p:nvPr/>
        </p:nvSpPr>
        <p:spPr>
          <a:xfrm>
            <a:off x="166255" y="6184669"/>
            <a:ext cx="2876204" cy="461665"/>
          </a:xfrm>
          <a:prstGeom prst="rect">
            <a:avLst/>
          </a:prstGeom>
          <a:noFill/>
        </p:spPr>
        <p:txBody>
          <a:bodyPr wrap="square" rtlCol="0">
            <a:spAutoFit/>
          </a:bodyPr>
          <a:lstStyle/>
          <a:p>
            <a:pPr algn="ctr"/>
            <a:r>
              <a:rPr lang="en-US" sz="2400" b="1" dirty="0" smtClean="0"/>
              <a:t>BOSCO</a:t>
            </a:r>
            <a:endParaRPr lang="en-US" sz="2400" b="1" dirty="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7060" y="1990564"/>
            <a:ext cx="3102968" cy="4081077"/>
          </a:xfrm>
          <a:prstGeom prst="rect">
            <a:avLst/>
          </a:prstGeom>
        </p:spPr>
      </p:pic>
      <p:sp>
        <p:nvSpPr>
          <p:cNvPr id="19" name="TextBox 18"/>
          <p:cNvSpPr txBox="1"/>
          <p:nvPr/>
        </p:nvSpPr>
        <p:spPr>
          <a:xfrm>
            <a:off x="3264125" y="6184668"/>
            <a:ext cx="2876204" cy="461665"/>
          </a:xfrm>
          <a:prstGeom prst="rect">
            <a:avLst/>
          </a:prstGeom>
          <a:noFill/>
        </p:spPr>
        <p:txBody>
          <a:bodyPr wrap="square" rtlCol="0">
            <a:spAutoFit/>
          </a:bodyPr>
          <a:lstStyle/>
          <a:p>
            <a:pPr algn="ctr"/>
            <a:r>
              <a:rPr lang="en-US" sz="2400" b="1" dirty="0" smtClean="0"/>
              <a:t>MARVELLI</a:t>
            </a:r>
            <a:endParaRPr lang="en-US" sz="2400" b="1" dirty="0"/>
          </a:p>
        </p:txBody>
      </p:sp>
      <p:sp>
        <p:nvSpPr>
          <p:cNvPr id="16" name="TextBox 15"/>
          <p:cNvSpPr txBox="1"/>
          <p:nvPr/>
        </p:nvSpPr>
        <p:spPr>
          <a:xfrm>
            <a:off x="6733268" y="4341202"/>
            <a:ext cx="1436281" cy="646331"/>
          </a:xfrm>
          <a:prstGeom prst="rect">
            <a:avLst/>
          </a:prstGeom>
          <a:solidFill>
            <a:schemeClr val="accent2"/>
          </a:solidFill>
        </p:spPr>
        <p:txBody>
          <a:bodyPr wrap="square" rtlCol="0">
            <a:spAutoFit/>
          </a:bodyPr>
          <a:lstStyle/>
          <a:p>
            <a:r>
              <a:rPr lang="en-US" dirty="0" smtClean="0">
                <a:ln w="0"/>
                <a:solidFill>
                  <a:srgbClr val="FF0000"/>
                </a:solidFill>
                <a:effectLst>
                  <a:outerShdw blurRad="38100" dist="19050" dir="2700000" algn="tl" rotWithShape="0">
                    <a:schemeClr val="dk1">
                      <a:alpha val="40000"/>
                    </a:schemeClr>
                  </a:outerShdw>
                </a:effectLst>
              </a:rPr>
              <a:t>FORMACION:</a:t>
            </a:r>
          </a:p>
          <a:p>
            <a:r>
              <a:rPr lang="en-US" dirty="0" smtClean="0">
                <a:ln w="0"/>
                <a:solidFill>
                  <a:srgbClr val="FF0000"/>
                </a:solidFill>
                <a:effectLst>
                  <a:outerShdw blurRad="38100" dist="19050" dir="2700000" algn="tl" rotWithShape="0">
                    <a:schemeClr val="dk1">
                      <a:alpha val="40000"/>
                    </a:schemeClr>
                  </a:outerShdw>
                </a:effectLst>
              </a:rPr>
              <a:t>VOCACION</a:t>
            </a:r>
            <a:endParaRPr lang="en-US" dirty="0">
              <a:ln w="0"/>
              <a:solidFill>
                <a:srgbClr val="FF0000"/>
              </a:solidFill>
              <a:effectLst>
                <a:outerShdw blurRad="38100" dist="19050" dir="2700000" algn="tl" rotWithShape="0">
                  <a:schemeClr val="dk1">
                    <a:alpha val="40000"/>
                  </a:schemeClr>
                </a:outerShdw>
              </a:effectLst>
            </a:endParaRPr>
          </a:p>
        </p:txBody>
      </p:sp>
      <p:sp>
        <p:nvSpPr>
          <p:cNvPr id="17" name="TextBox 16"/>
          <p:cNvSpPr txBox="1"/>
          <p:nvPr/>
        </p:nvSpPr>
        <p:spPr>
          <a:xfrm>
            <a:off x="7436988" y="3425828"/>
            <a:ext cx="1232404" cy="923330"/>
          </a:xfrm>
          <a:prstGeom prst="rect">
            <a:avLst/>
          </a:prstGeom>
          <a:solidFill>
            <a:schemeClr val="accent2"/>
          </a:solidFill>
        </p:spPr>
        <p:txBody>
          <a:bodyPr wrap="square" rtlCol="0">
            <a:spAutoFit/>
          </a:bodyPr>
          <a:lstStyle/>
          <a:p>
            <a:r>
              <a:rPr lang="en-US" dirty="0" smtClean="0">
                <a:ln w="0"/>
                <a:solidFill>
                  <a:srgbClr val="FF0000"/>
                </a:solidFill>
                <a:effectLst>
                  <a:outerShdw blurRad="38100" dist="19050" dir="2700000" algn="tl" rotWithShape="0">
                    <a:schemeClr val="dk1">
                      <a:alpha val="40000"/>
                    </a:schemeClr>
                  </a:outerShdw>
                </a:effectLst>
              </a:rPr>
              <a:t>MISION:</a:t>
            </a:r>
          </a:p>
          <a:p>
            <a:r>
              <a:rPr lang="en-US" dirty="0" smtClean="0">
                <a:ln w="0"/>
                <a:solidFill>
                  <a:srgbClr val="FF0000"/>
                </a:solidFill>
                <a:effectLst>
                  <a:outerShdw blurRad="38100" dist="19050" dir="2700000" algn="tl" rotWithShape="0">
                    <a:schemeClr val="dk1">
                      <a:alpha val="40000"/>
                    </a:schemeClr>
                  </a:outerShdw>
                </a:effectLst>
              </a:rPr>
              <a:t>JOVENES + FAMILIAS</a:t>
            </a:r>
            <a:endParaRPr lang="en-US" dirty="0">
              <a:ln w="0"/>
              <a:solidFill>
                <a:srgbClr val="FF0000"/>
              </a:solidFill>
              <a:effectLst>
                <a:outerShdw blurRad="38100" dist="19050" dir="2700000" algn="tl" rotWithShape="0">
                  <a:schemeClr val="dk1">
                    <a:alpha val="40000"/>
                  </a:schemeClr>
                </a:outerShdw>
              </a:effectLst>
            </a:endParaRPr>
          </a:p>
        </p:txBody>
      </p:sp>
      <p:sp>
        <p:nvSpPr>
          <p:cNvPr id="20" name="TextBox 19"/>
          <p:cNvSpPr txBox="1"/>
          <p:nvPr/>
        </p:nvSpPr>
        <p:spPr>
          <a:xfrm>
            <a:off x="8080725" y="2512905"/>
            <a:ext cx="1672875" cy="923330"/>
          </a:xfrm>
          <a:prstGeom prst="rect">
            <a:avLst/>
          </a:prstGeom>
          <a:solidFill>
            <a:schemeClr val="accent2"/>
          </a:solidFill>
        </p:spPr>
        <p:txBody>
          <a:bodyPr wrap="square" rtlCol="0">
            <a:spAutoFit/>
          </a:bodyPr>
          <a:lstStyle/>
          <a:p>
            <a:r>
              <a:rPr lang="en-US" dirty="0" smtClean="0">
                <a:ln w="0"/>
                <a:solidFill>
                  <a:srgbClr val="FF0000"/>
                </a:solidFill>
                <a:effectLst>
                  <a:outerShdw blurRad="38100" dist="19050" dir="2700000" algn="tl" rotWithShape="0">
                    <a:schemeClr val="dk1">
                      <a:alpha val="40000"/>
                    </a:schemeClr>
                  </a:outerShdw>
                </a:effectLst>
              </a:rPr>
              <a:t>COMMUNION:</a:t>
            </a:r>
          </a:p>
          <a:p>
            <a:r>
              <a:rPr lang="en-US" dirty="0" smtClean="0">
                <a:ln w="0"/>
                <a:solidFill>
                  <a:srgbClr val="FF0000"/>
                </a:solidFill>
                <a:effectLst>
                  <a:outerShdw blurRad="38100" dist="19050" dir="2700000" algn="tl" rotWithShape="0">
                    <a:schemeClr val="dk1">
                      <a:alpha val="40000"/>
                    </a:schemeClr>
                  </a:outerShdw>
                </a:effectLst>
              </a:rPr>
              <a:t>CENTRO, ASO-CIACION, FS</a:t>
            </a:r>
            <a:endParaRPr lang="en-US" dirty="0">
              <a:ln w="0"/>
              <a:solidFill>
                <a:srgbClr val="FF0000"/>
              </a:solidFill>
              <a:effectLst>
                <a:outerShdw blurRad="38100" dist="19050" dir="2700000" algn="tl" rotWithShape="0">
                  <a:schemeClr val="dk1">
                    <a:alpha val="40000"/>
                  </a:schemeClr>
                </a:outerShdw>
              </a:effectLst>
            </a:endParaRPr>
          </a:p>
        </p:txBody>
      </p:sp>
      <p:sp>
        <p:nvSpPr>
          <p:cNvPr id="21" name="TextBox 20"/>
          <p:cNvSpPr txBox="1"/>
          <p:nvPr/>
        </p:nvSpPr>
        <p:spPr>
          <a:xfrm>
            <a:off x="8849974" y="3434012"/>
            <a:ext cx="1709714" cy="923330"/>
          </a:xfrm>
          <a:prstGeom prst="rect">
            <a:avLst/>
          </a:prstGeom>
          <a:solidFill>
            <a:schemeClr val="accent2"/>
          </a:solidFill>
        </p:spPr>
        <p:txBody>
          <a:bodyPr wrap="square" rtlCol="0">
            <a:spAutoFit/>
          </a:bodyPr>
          <a:lstStyle/>
          <a:p>
            <a:r>
              <a:rPr lang="en-US" dirty="0" smtClean="0">
                <a:ln w="0"/>
                <a:solidFill>
                  <a:srgbClr val="FF0000"/>
                </a:solidFill>
                <a:effectLst>
                  <a:outerShdw blurRad="38100" dist="19050" dir="2700000" algn="tl" rotWithShape="0">
                    <a:schemeClr val="dk1">
                      <a:alpha val="40000"/>
                    </a:schemeClr>
                  </a:outerShdw>
                </a:effectLst>
              </a:rPr>
              <a:t>AUTONOMIA:</a:t>
            </a:r>
          </a:p>
          <a:p>
            <a:r>
              <a:rPr lang="en-US" dirty="0" smtClean="0">
                <a:ln w="0"/>
                <a:solidFill>
                  <a:srgbClr val="FF0000"/>
                </a:solidFill>
                <a:effectLst>
                  <a:outerShdw blurRad="38100" dist="19050" dir="2700000" algn="tl" rotWithShape="0">
                    <a:schemeClr val="dk1">
                      <a:alpha val="40000"/>
                    </a:schemeClr>
                  </a:outerShdw>
                </a:effectLst>
              </a:rPr>
              <a:t>RESPONSABIL-IDAD PERSONAL</a:t>
            </a:r>
            <a:endParaRPr lang="en-US" dirty="0">
              <a:ln w="0"/>
              <a:solidFill>
                <a:srgbClr val="FF0000"/>
              </a:solidFill>
              <a:effectLst>
                <a:outerShdw blurRad="38100" dist="19050" dir="2700000" algn="tl" rotWithShape="0">
                  <a:schemeClr val="dk1">
                    <a:alpha val="40000"/>
                  </a:schemeClr>
                </a:outerShdw>
              </a:effectLst>
            </a:endParaRPr>
          </a:p>
        </p:txBody>
      </p:sp>
      <p:sp>
        <p:nvSpPr>
          <p:cNvPr id="22" name="TextBox 21"/>
          <p:cNvSpPr txBox="1"/>
          <p:nvPr/>
        </p:nvSpPr>
        <p:spPr>
          <a:xfrm>
            <a:off x="9522327" y="4380121"/>
            <a:ext cx="1825803" cy="1200329"/>
          </a:xfrm>
          <a:prstGeom prst="rect">
            <a:avLst/>
          </a:prstGeom>
          <a:solidFill>
            <a:schemeClr val="accent2"/>
          </a:solidFill>
        </p:spPr>
        <p:txBody>
          <a:bodyPr wrap="square" rtlCol="0">
            <a:spAutoFit/>
          </a:bodyPr>
          <a:lstStyle/>
          <a:p>
            <a:r>
              <a:rPr lang="en-US" dirty="0" smtClean="0">
                <a:ln w="0"/>
                <a:solidFill>
                  <a:srgbClr val="FF0000"/>
                </a:solidFill>
                <a:effectLst>
                  <a:outerShdw blurRad="38100" dist="19050" dir="2700000" algn="tl" rotWithShape="0">
                    <a:schemeClr val="dk1">
                      <a:alpha val="40000"/>
                    </a:schemeClr>
                  </a:outerShdw>
                </a:effectLst>
              </a:rPr>
              <a:t>VIDA ESPIRITUAL:</a:t>
            </a:r>
          </a:p>
          <a:p>
            <a:r>
              <a:rPr lang="en-US" dirty="0" smtClean="0">
                <a:ln w="0"/>
                <a:solidFill>
                  <a:srgbClr val="FF0000"/>
                </a:solidFill>
                <a:effectLst>
                  <a:outerShdw blurRad="38100" dist="19050" dir="2700000" algn="tl" rotWithShape="0">
                    <a:schemeClr val="dk1">
                      <a:alpha val="40000"/>
                    </a:schemeClr>
                  </a:outerShdw>
                </a:effectLst>
              </a:rPr>
              <a:t>SACRAMENTOS,</a:t>
            </a:r>
          </a:p>
          <a:p>
            <a:r>
              <a:rPr lang="en-US" dirty="0" smtClean="0">
                <a:ln w="0"/>
                <a:solidFill>
                  <a:srgbClr val="FF0000"/>
                </a:solidFill>
                <a:effectLst>
                  <a:outerShdw blurRad="38100" dist="19050" dir="2700000" algn="tl" rotWithShape="0">
                    <a:schemeClr val="dk1">
                      <a:alpha val="40000"/>
                    </a:schemeClr>
                  </a:outerShdw>
                </a:effectLst>
              </a:rPr>
              <a:t>PAPA, MARIA AUXILIADORA</a:t>
            </a:r>
            <a:endParaRPr lang="en-US" dirty="0">
              <a:ln w="0"/>
              <a:solidFill>
                <a:srgbClr val="FF0000"/>
              </a:solidFill>
              <a:effectLst>
                <a:outerShdw blurRad="38100" dist="19050" dir="2700000" algn="tl" rotWithShape="0">
                  <a:schemeClr val="dk1">
                    <a:alpha val="40000"/>
                  </a:schemeClr>
                </a:outerShdw>
              </a:effectLst>
            </a:endParaRPr>
          </a:p>
        </p:txBody>
      </p:sp>
      <p:sp>
        <p:nvSpPr>
          <p:cNvPr id="3" name="TextBox 2"/>
          <p:cNvSpPr txBox="1"/>
          <p:nvPr/>
        </p:nvSpPr>
        <p:spPr>
          <a:xfrm>
            <a:off x="7400756" y="5596711"/>
            <a:ext cx="3095645" cy="369332"/>
          </a:xfrm>
          <a:prstGeom prst="rect">
            <a:avLst/>
          </a:prstGeom>
          <a:noFill/>
        </p:spPr>
        <p:txBody>
          <a:bodyPr wrap="square" rtlCol="0">
            <a:spAutoFit/>
          </a:bodyPr>
          <a:lstStyle/>
          <a:p>
            <a:r>
              <a:rPr lang="en-US" dirty="0" smtClean="0">
                <a:solidFill>
                  <a:srgbClr val="002060"/>
                </a:solidFill>
              </a:rPr>
              <a:t>PROYECTO PERSONAL DE VIDA</a:t>
            </a:r>
            <a:endParaRPr lang="en-US" dirty="0">
              <a:solidFill>
                <a:srgbClr val="002060"/>
              </a:solidFill>
            </a:endParaRPr>
          </a:p>
        </p:txBody>
      </p:sp>
    </p:spTree>
    <p:extLst>
      <p:ext uri="{BB962C8B-B14F-4D97-AF65-F5344CB8AC3E}">
        <p14:creationId xmlns:p14="http://schemas.microsoft.com/office/powerpoint/2010/main" val="256876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II. </a:t>
            </a:r>
            <a:r>
              <a:rPr lang="es-ES" dirty="0"/>
              <a:t>¿QUÉ ES </a:t>
            </a:r>
            <a:r>
              <a:rPr lang="es-ES" dirty="0" smtClean="0"/>
              <a:t>LA “SOLIDARIDAD"?</a:t>
            </a:r>
            <a:endParaRPr lang="en-US" dirty="0">
              <a:latin typeface="Antigoni Light" panose="020B0406020204020204" pitchFamily="34" charset="0"/>
            </a:endParaRPr>
          </a:p>
        </p:txBody>
      </p:sp>
      <p:sp>
        <p:nvSpPr>
          <p:cNvPr id="3" name="Content Placeholder 2"/>
          <p:cNvSpPr>
            <a:spLocks noGrp="1"/>
          </p:cNvSpPr>
          <p:nvPr>
            <p:ph idx="1"/>
          </p:nvPr>
        </p:nvSpPr>
        <p:spPr>
          <a:xfrm>
            <a:off x="838200" y="1825625"/>
            <a:ext cx="3381588" cy="4351338"/>
          </a:xfrm>
        </p:spPr>
        <p:txBody>
          <a:bodyPr/>
          <a:lstStyle/>
          <a:p>
            <a:pPr marL="0" indent="0">
              <a:buNone/>
            </a:pPr>
            <a:r>
              <a:rPr lang="en-US" dirty="0" smtClean="0"/>
              <a:t>LA SOLIDARIDAD NO </a:t>
            </a:r>
            <a:r>
              <a:rPr lang="en-US" dirty="0"/>
              <a:t>ES </a:t>
            </a:r>
            <a:r>
              <a:rPr lang="en-US" dirty="0" smtClean="0"/>
              <a:t>...</a:t>
            </a:r>
          </a:p>
          <a:p>
            <a:pPr marL="0" lvl="0" indent="0" eaLnBrk="0" fontAlgn="base" hangingPunct="0">
              <a:lnSpc>
                <a:spcPct val="100000"/>
              </a:lnSpc>
              <a:spcBef>
                <a:spcPct val="0"/>
              </a:spcBef>
              <a:spcAft>
                <a:spcPct val="0"/>
              </a:spcAft>
              <a:buNone/>
            </a:pPr>
            <a:r>
              <a:rPr lang="en-US" dirty="0" smtClean="0"/>
              <a:t>	</a:t>
            </a:r>
            <a:br>
              <a:rPr lang="en-US" dirty="0" smtClean="0"/>
            </a:br>
            <a:r>
              <a:rPr lang="es-ES" altLang="en-US" dirty="0">
                <a:solidFill>
                  <a:srgbClr val="FF0000"/>
                </a:solidFill>
                <a:latin typeface="inherit"/>
              </a:rPr>
              <a:t>SOLO ESCRIBIR UN CHEQUE</a:t>
            </a:r>
            <a:r>
              <a:rPr lang="es-ES" altLang="en-US" sz="1200" dirty="0">
                <a:solidFill>
                  <a:srgbClr val="FF0000"/>
                </a:solidFill>
              </a:rPr>
              <a:t> </a:t>
            </a:r>
            <a:endParaRPr lang="es-ES" altLang="en-US" sz="2000" dirty="0">
              <a:solidFill>
                <a:srgbClr val="FF0000"/>
              </a:solidFill>
              <a:latin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2239" y="1690688"/>
            <a:ext cx="5167311" cy="5167311"/>
          </a:xfrm>
          <a:prstGeom prst="rect">
            <a:avLst/>
          </a:prstGeom>
        </p:spPr>
      </p:pic>
      <p:sp>
        <p:nvSpPr>
          <p:cNvPr id="5" name="Rectangle 1"/>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222222"/>
                </a:solidFill>
                <a:effectLst/>
                <a:latin typeface="Roboto"/>
              </a:rPr>
              <a:t/>
            </a:r>
            <a:br>
              <a:rPr kumimoji="0" lang="en-US" altLang="en-US" sz="1000" b="0" i="0" u="none" strike="noStrike" cap="none" normalizeH="0" baseline="0" smtClean="0">
                <a:ln>
                  <a:noFill/>
                </a:ln>
                <a:solidFill>
                  <a:srgbClr val="222222"/>
                </a:solidFill>
                <a:effectLst/>
                <a:latin typeface="Roboto"/>
              </a:rPr>
            </a:br>
            <a:r>
              <a:rPr kumimoji="0" lang="en-US" altLang="en-US" sz="1000" b="0" i="0" u="none" strike="noStrike" cap="none" normalizeH="0" baseline="0" smtClean="0">
                <a:ln>
                  <a:noFill/>
                </a:ln>
                <a:solidFill>
                  <a:srgbClr val="222222"/>
                </a:solidFill>
                <a:effectLst/>
                <a:latin typeface="Roboto"/>
              </a:rPr>
              <a:t>  </a:t>
            </a:r>
            <a:r>
              <a:rPr kumimoji="0" lang="en-US" altLang="en-US" sz="1900" b="0" i="0" u="none" strike="noStrike" cap="none" normalizeH="0" baseline="0" smtClean="0">
                <a:ln>
                  <a:noFill/>
                </a:ln>
                <a:solidFill>
                  <a:srgbClr val="222222"/>
                </a:solidFill>
                <a:effectLst/>
                <a:latin typeface="Roboto"/>
              </a:rPr>
              <a:t> </a:t>
            </a:r>
            <a:r>
              <a:rPr kumimoji="0" lang="en-US" altLang="en-US" sz="1000" b="0" i="0" u="none" strike="noStrike" cap="none" normalizeH="0" baseline="0" smtClean="0">
                <a:ln>
                  <a:noFill/>
                </a:ln>
                <a:solidFill>
                  <a:srgbClr val="3C4043"/>
                </a:solidFill>
                <a:effectLst/>
                <a:latin typeface="Roboto"/>
              </a:rPr>
              <a:t>Learn to pronounce</a:t>
            </a:r>
            <a:endParaRPr kumimoji="0" lang="en-US" altLang="en-US" sz="1000" b="0" i="0" u="none" strike="noStrike" cap="none" normalizeH="0" baseline="0" smtClean="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222222"/>
              </a:solidFill>
              <a:effectLst/>
              <a:latin typeface="Roboto"/>
            </a:endParaRPr>
          </a:p>
        </p:txBody>
      </p:sp>
      <p:sp>
        <p:nvSpPr>
          <p:cNvPr id="6" name="Rectangle 3"/>
          <p:cNvSpPr>
            <a:spLocks noChangeArrowheads="1"/>
          </p:cNvSpPr>
          <p:nvPr/>
        </p:nvSpPr>
        <p:spPr bwMode="auto">
          <a:xfrm>
            <a:off x="0" y="0"/>
            <a:ext cx="0" cy="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smtClean="0">
                <a:ln>
                  <a:noFill/>
                </a:ln>
                <a:solidFill>
                  <a:srgbClr val="222222"/>
                </a:solidFill>
                <a:effectLst/>
                <a:latin typeface="inherit"/>
              </a:rPr>
              <a:t>ELIGE IR SOLO; POR FAVOR AYUDA</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AutoShape 2"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52400" y="315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1"/>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2924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II. </a:t>
            </a:r>
            <a:r>
              <a:rPr lang="es-ES" dirty="0"/>
              <a:t>¿QUÉ ES </a:t>
            </a:r>
            <a:r>
              <a:rPr lang="es-ES" dirty="0" smtClean="0"/>
              <a:t>LA “SOLIDARIDAD"?</a:t>
            </a:r>
            <a:endParaRPr lang="en-US" dirty="0">
              <a:latin typeface="Antigoni Light" panose="020B0406020204020204" pitchFamily="34" charset="0"/>
            </a:endParaRPr>
          </a:p>
        </p:txBody>
      </p:sp>
      <p:sp>
        <p:nvSpPr>
          <p:cNvPr id="3" name="Content Placeholder 2"/>
          <p:cNvSpPr>
            <a:spLocks noGrp="1"/>
          </p:cNvSpPr>
          <p:nvPr>
            <p:ph idx="1"/>
          </p:nvPr>
        </p:nvSpPr>
        <p:spPr>
          <a:xfrm>
            <a:off x="8270132" y="2098675"/>
            <a:ext cx="3381588" cy="4351338"/>
          </a:xfrm>
        </p:spPr>
        <p:txBody>
          <a:bodyPr/>
          <a:lstStyle/>
          <a:p>
            <a:pPr marL="0" indent="0">
              <a:buNone/>
            </a:pPr>
            <a:r>
              <a:rPr lang="en-US" dirty="0" smtClean="0"/>
              <a:t>LA SOLIDARIDAD ES ...</a:t>
            </a:r>
          </a:p>
          <a:p>
            <a:pPr marL="0" lvl="0" indent="0" eaLnBrk="0" fontAlgn="base" hangingPunct="0">
              <a:lnSpc>
                <a:spcPct val="100000"/>
              </a:lnSpc>
              <a:spcBef>
                <a:spcPct val="0"/>
              </a:spcBef>
              <a:spcAft>
                <a:spcPct val="0"/>
              </a:spcAft>
              <a:buNone/>
            </a:pPr>
            <a:r>
              <a:rPr lang="en-US" dirty="0" smtClean="0"/>
              <a:t>	</a:t>
            </a:r>
            <a:r>
              <a:rPr lang="en-US" sz="3100" dirty="0" smtClean="0"/>
              <a:t/>
            </a:r>
            <a:br>
              <a:rPr lang="en-US" sz="3100" dirty="0" smtClean="0"/>
            </a:br>
            <a:r>
              <a:rPr lang="es-ES" altLang="en-US" sz="3100" dirty="0" smtClean="0">
                <a:solidFill>
                  <a:srgbClr val="92D050"/>
                </a:solidFill>
                <a:latin typeface="inherit"/>
              </a:rPr>
              <a:t>ESTAR PRESENTE Y PARTECIPAR DE FORMA HUMANA</a:t>
            </a:r>
            <a:endParaRPr lang="es-ES" altLang="en-US" sz="3100" dirty="0">
              <a:solidFill>
                <a:srgbClr val="92D050"/>
              </a:solidFill>
              <a:latin typeface="inherit"/>
            </a:endParaRPr>
          </a:p>
        </p:txBody>
      </p:sp>
      <p:sp>
        <p:nvSpPr>
          <p:cNvPr id="5" name="Rectangle 1"/>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222222"/>
                </a:solidFill>
                <a:effectLst/>
                <a:latin typeface="Roboto"/>
              </a:rPr>
              <a:t/>
            </a:r>
            <a:br>
              <a:rPr kumimoji="0" lang="en-US" altLang="en-US" sz="1000" b="0" i="0" u="none" strike="noStrike" cap="none" normalizeH="0" baseline="0" smtClean="0">
                <a:ln>
                  <a:noFill/>
                </a:ln>
                <a:solidFill>
                  <a:srgbClr val="222222"/>
                </a:solidFill>
                <a:effectLst/>
                <a:latin typeface="Roboto"/>
              </a:rPr>
            </a:br>
            <a:r>
              <a:rPr kumimoji="0" lang="en-US" altLang="en-US" sz="1000" b="0" i="0" u="none" strike="noStrike" cap="none" normalizeH="0" baseline="0" smtClean="0">
                <a:ln>
                  <a:noFill/>
                </a:ln>
                <a:solidFill>
                  <a:srgbClr val="222222"/>
                </a:solidFill>
                <a:effectLst/>
                <a:latin typeface="Roboto"/>
              </a:rPr>
              <a:t>  </a:t>
            </a:r>
            <a:r>
              <a:rPr kumimoji="0" lang="en-US" altLang="en-US" sz="1900" b="0" i="0" u="none" strike="noStrike" cap="none" normalizeH="0" baseline="0" smtClean="0">
                <a:ln>
                  <a:noFill/>
                </a:ln>
                <a:solidFill>
                  <a:srgbClr val="222222"/>
                </a:solidFill>
                <a:effectLst/>
                <a:latin typeface="Roboto"/>
              </a:rPr>
              <a:t> </a:t>
            </a:r>
            <a:r>
              <a:rPr kumimoji="0" lang="en-US" altLang="en-US" sz="1000" b="0" i="0" u="none" strike="noStrike" cap="none" normalizeH="0" baseline="0" smtClean="0">
                <a:ln>
                  <a:noFill/>
                </a:ln>
                <a:solidFill>
                  <a:srgbClr val="3C4043"/>
                </a:solidFill>
                <a:effectLst/>
                <a:latin typeface="Roboto"/>
              </a:rPr>
              <a:t>Learn to pronounce</a:t>
            </a:r>
            <a:endParaRPr kumimoji="0" lang="en-US" altLang="en-US" sz="1000" b="0" i="0" u="none" strike="noStrike" cap="none" normalizeH="0" baseline="0" smtClean="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222222"/>
              </a:solidFill>
              <a:effectLst/>
              <a:latin typeface="Roboto"/>
            </a:endParaRPr>
          </a:p>
        </p:txBody>
      </p:sp>
      <p:sp>
        <p:nvSpPr>
          <p:cNvPr id="6" name="Rectangle 3"/>
          <p:cNvSpPr>
            <a:spLocks noChangeArrowheads="1"/>
          </p:cNvSpPr>
          <p:nvPr/>
        </p:nvSpPr>
        <p:spPr bwMode="auto">
          <a:xfrm>
            <a:off x="0" y="0"/>
            <a:ext cx="0" cy="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smtClean="0">
                <a:ln>
                  <a:noFill/>
                </a:ln>
                <a:solidFill>
                  <a:srgbClr val="222222"/>
                </a:solidFill>
                <a:effectLst/>
                <a:latin typeface="inherit"/>
              </a:rPr>
              <a:t>ELIGE IR SOLO; POR FAVOR AYUDA</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AutoShape 2"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52400" y="315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2"/>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0" y="1690688"/>
            <a:ext cx="7722885" cy="5167312"/>
          </a:xfrm>
          <a:prstGeom prst="rect">
            <a:avLst/>
          </a:prstGeom>
        </p:spPr>
      </p:pic>
    </p:spTree>
    <p:extLst>
      <p:ext uri="{BB962C8B-B14F-4D97-AF65-F5344CB8AC3E}">
        <p14:creationId xmlns:p14="http://schemas.microsoft.com/office/powerpoint/2010/main" val="161040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III</a:t>
            </a:r>
            <a:r>
              <a:rPr lang="es-ES" dirty="0"/>
              <a:t>. ¿QUÉ ES </a:t>
            </a:r>
            <a:r>
              <a:rPr lang="es-ES" dirty="0" smtClean="0"/>
              <a:t>LA “CORESPONSABILIDAD"?</a:t>
            </a:r>
            <a:endParaRPr lang="en-US" dirty="0">
              <a:latin typeface="Antigoni Light" panose="020B0406020204020204" pitchFamily="34" charset="0"/>
            </a:endParaRPr>
          </a:p>
        </p:txBody>
      </p:sp>
      <p:sp>
        <p:nvSpPr>
          <p:cNvPr id="3" name="Content Placeholder 2"/>
          <p:cNvSpPr>
            <a:spLocks noGrp="1"/>
          </p:cNvSpPr>
          <p:nvPr>
            <p:ph idx="1"/>
          </p:nvPr>
        </p:nvSpPr>
        <p:spPr>
          <a:xfrm>
            <a:off x="838200" y="1825625"/>
            <a:ext cx="3381588" cy="4351338"/>
          </a:xfrm>
        </p:spPr>
        <p:txBody>
          <a:bodyPr/>
          <a:lstStyle/>
          <a:p>
            <a:pPr marL="0" indent="0">
              <a:buNone/>
            </a:pPr>
            <a:r>
              <a:rPr lang="en-US" dirty="0" smtClean="0"/>
              <a:t>LA </a:t>
            </a:r>
            <a:r>
              <a:rPr lang="es-ES" dirty="0"/>
              <a:t>CORESPONSABILIDAD</a:t>
            </a:r>
            <a:r>
              <a:rPr lang="en-US" dirty="0" smtClean="0"/>
              <a:t> NO </a:t>
            </a:r>
            <a:r>
              <a:rPr lang="en-US" dirty="0"/>
              <a:t>ES </a:t>
            </a:r>
            <a:r>
              <a:rPr lang="en-US" dirty="0" smtClean="0"/>
              <a:t>...</a:t>
            </a:r>
          </a:p>
          <a:p>
            <a:pPr marL="0" indent="0" eaLnBrk="0" fontAlgn="base" hangingPunct="0">
              <a:lnSpc>
                <a:spcPct val="100000"/>
              </a:lnSpc>
              <a:spcBef>
                <a:spcPct val="0"/>
              </a:spcBef>
              <a:spcAft>
                <a:spcPct val="0"/>
              </a:spcAft>
              <a:buNone/>
            </a:pPr>
            <a:r>
              <a:rPr lang="en-US" dirty="0" smtClean="0"/>
              <a:t>	</a:t>
            </a:r>
            <a:br>
              <a:rPr lang="en-US" dirty="0" smtClean="0"/>
            </a:br>
            <a:r>
              <a:rPr lang="es-ES" altLang="en-US" dirty="0" smtClean="0">
                <a:solidFill>
                  <a:srgbClr val="FF0000"/>
                </a:solidFill>
                <a:latin typeface="inherit"/>
              </a:rPr>
              <a:t>PIENSANDO </a:t>
            </a:r>
            <a:r>
              <a:rPr lang="es-ES" altLang="en-US" dirty="0">
                <a:solidFill>
                  <a:srgbClr val="FF0000"/>
                </a:solidFill>
                <a:latin typeface="inherit"/>
              </a:rPr>
              <a:t>QUE TIENES TODAS LAS RESPUESTAS Y TODOS DEBEN </a:t>
            </a:r>
            <a:r>
              <a:rPr lang="es-ES" altLang="en-US" dirty="0" smtClean="0">
                <a:solidFill>
                  <a:srgbClr val="FF0000"/>
                </a:solidFill>
                <a:latin typeface="inherit"/>
              </a:rPr>
              <a:t>ESCUCHARTE</a:t>
            </a:r>
            <a:endParaRPr lang="es-ES" altLang="en-US" sz="12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966" y="3545633"/>
            <a:ext cx="5283035" cy="2968394"/>
          </a:xfrm>
          <a:prstGeom prst="rect">
            <a:avLst/>
          </a:prstGeom>
        </p:spPr>
      </p:pic>
      <p:sp>
        <p:nvSpPr>
          <p:cNvPr id="5" name="Rectangle 1"/>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222222"/>
                </a:solidFill>
                <a:effectLst/>
                <a:latin typeface="Roboto"/>
              </a:rPr>
              <a:t/>
            </a:r>
            <a:br>
              <a:rPr kumimoji="0" lang="en-US" altLang="en-US" sz="1000" b="0" i="0" u="none" strike="noStrike" cap="none" normalizeH="0" baseline="0" smtClean="0">
                <a:ln>
                  <a:noFill/>
                </a:ln>
                <a:solidFill>
                  <a:srgbClr val="222222"/>
                </a:solidFill>
                <a:effectLst/>
                <a:latin typeface="Roboto"/>
              </a:rPr>
            </a:br>
            <a:r>
              <a:rPr kumimoji="0" lang="en-US" altLang="en-US" sz="1000" b="0" i="0" u="none" strike="noStrike" cap="none" normalizeH="0" baseline="0" smtClean="0">
                <a:ln>
                  <a:noFill/>
                </a:ln>
                <a:solidFill>
                  <a:srgbClr val="222222"/>
                </a:solidFill>
                <a:effectLst/>
                <a:latin typeface="Roboto"/>
              </a:rPr>
              <a:t>  </a:t>
            </a:r>
            <a:r>
              <a:rPr kumimoji="0" lang="en-US" altLang="en-US" sz="1900" b="0" i="0" u="none" strike="noStrike" cap="none" normalizeH="0" baseline="0" smtClean="0">
                <a:ln>
                  <a:noFill/>
                </a:ln>
                <a:solidFill>
                  <a:srgbClr val="222222"/>
                </a:solidFill>
                <a:effectLst/>
                <a:latin typeface="Roboto"/>
              </a:rPr>
              <a:t> </a:t>
            </a:r>
            <a:r>
              <a:rPr kumimoji="0" lang="en-US" altLang="en-US" sz="1000" b="0" i="0" u="none" strike="noStrike" cap="none" normalizeH="0" baseline="0" smtClean="0">
                <a:ln>
                  <a:noFill/>
                </a:ln>
                <a:solidFill>
                  <a:srgbClr val="3C4043"/>
                </a:solidFill>
                <a:effectLst/>
                <a:latin typeface="Roboto"/>
              </a:rPr>
              <a:t>Learn to pronounce</a:t>
            </a:r>
            <a:endParaRPr kumimoji="0" lang="en-US" altLang="en-US" sz="1000" b="0" i="0" u="none" strike="noStrike" cap="none" normalizeH="0" baseline="0" smtClean="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222222"/>
              </a:solidFill>
              <a:effectLst/>
              <a:latin typeface="Roboto"/>
            </a:endParaRPr>
          </a:p>
        </p:txBody>
      </p:sp>
      <p:sp>
        <p:nvSpPr>
          <p:cNvPr id="6" name="Rectangle 3"/>
          <p:cNvSpPr>
            <a:spLocks noChangeArrowheads="1"/>
          </p:cNvSpPr>
          <p:nvPr/>
        </p:nvSpPr>
        <p:spPr bwMode="auto">
          <a:xfrm>
            <a:off x="0" y="0"/>
            <a:ext cx="0" cy="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smtClean="0">
                <a:ln>
                  <a:noFill/>
                </a:ln>
                <a:solidFill>
                  <a:srgbClr val="222222"/>
                </a:solidFill>
                <a:effectLst/>
                <a:latin typeface="inherit"/>
              </a:rPr>
              <a:t>ELIGE IR SOLO; POR FAVOR AYUDA</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AutoShape 2"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52400" y="315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1"/>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2"/>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s-ES" altLang="en-US" b="0" i="0" u="none" strike="noStrike" cap="none" normalizeH="0" baseline="0" dirty="0" smtClean="0">
                <a:ln>
                  <a:noFill/>
                </a:ln>
                <a:solidFill>
                  <a:srgbClr val="222222"/>
                </a:solidFill>
                <a:effectLst/>
                <a:latin typeface="Roboto"/>
              </a:rPr>
              <a:t/>
            </a:r>
            <a:br>
              <a:rPr kumimoji="0" lang="es-ES" altLang="en-US" b="0" i="0" u="none" strike="noStrike" cap="none" normalizeH="0" baseline="0" dirty="0" smtClean="0">
                <a:ln>
                  <a:noFill/>
                </a:ln>
                <a:solidFill>
                  <a:srgbClr val="222222"/>
                </a:solidFill>
                <a:effectLst/>
                <a:latin typeface="Roboto"/>
              </a:rPr>
            </a:b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3366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III</a:t>
            </a:r>
            <a:r>
              <a:rPr lang="es-ES" dirty="0"/>
              <a:t>. ¿QUÉ ES </a:t>
            </a:r>
            <a:r>
              <a:rPr lang="es-ES" dirty="0" smtClean="0"/>
              <a:t>LA “SOLIDARIDAD"?</a:t>
            </a:r>
            <a:endParaRPr lang="en-US" dirty="0">
              <a:latin typeface="Antigoni Light" panose="020B0406020204020204" pitchFamily="34" charset="0"/>
            </a:endParaRPr>
          </a:p>
        </p:txBody>
      </p:sp>
      <p:sp>
        <p:nvSpPr>
          <p:cNvPr id="3" name="Content Placeholder 2"/>
          <p:cNvSpPr>
            <a:spLocks noGrp="1"/>
          </p:cNvSpPr>
          <p:nvPr>
            <p:ph idx="1"/>
          </p:nvPr>
        </p:nvSpPr>
        <p:spPr>
          <a:xfrm>
            <a:off x="8386864" y="2098675"/>
            <a:ext cx="3381588" cy="4351338"/>
          </a:xfrm>
        </p:spPr>
        <p:txBody>
          <a:bodyPr/>
          <a:lstStyle/>
          <a:p>
            <a:pPr marL="0" indent="0">
              <a:buNone/>
            </a:pPr>
            <a:r>
              <a:rPr lang="en-US" dirty="0" smtClean="0"/>
              <a:t>LA </a:t>
            </a:r>
            <a:r>
              <a:rPr lang="es-ES" dirty="0"/>
              <a:t>CORESPONSABILIDAD</a:t>
            </a:r>
            <a:r>
              <a:rPr lang="en-US" dirty="0" smtClean="0"/>
              <a:t> ES ...</a:t>
            </a:r>
          </a:p>
          <a:p>
            <a:pPr marL="0" lvl="0" indent="0" eaLnBrk="0" fontAlgn="base" hangingPunct="0">
              <a:lnSpc>
                <a:spcPct val="100000"/>
              </a:lnSpc>
              <a:spcBef>
                <a:spcPct val="0"/>
              </a:spcBef>
              <a:spcAft>
                <a:spcPct val="0"/>
              </a:spcAft>
              <a:buNone/>
            </a:pPr>
            <a:r>
              <a:rPr lang="es-ES" sz="3100" dirty="0" smtClean="0">
                <a:solidFill>
                  <a:srgbClr val="92D050"/>
                </a:solidFill>
                <a:latin typeface="inherit"/>
              </a:rPr>
              <a:t>PLANIFICAR</a:t>
            </a:r>
            <a:r>
              <a:rPr lang="es-ES" sz="3100" dirty="0">
                <a:solidFill>
                  <a:srgbClr val="92D050"/>
                </a:solidFill>
                <a:latin typeface="inherit"/>
              </a:rPr>
              <a:t>, DECIDIR Y ACTUAR COMO UNO</a:t>
            </a:r>
            <a:endParaRPr lang="es-ES" altLang="en-US" sz="3100" dirty="0">
              <a:solidFill>
                <a:srgbClr val="92D050"/>
              </a:solidFill>
              <a:latin typeface="inheri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0689"/>
            <a:ext cx="7745434" cy="5167311"/>
          </a:xfrm>
          <a:prstGeom prst="rect">
            <a:avLst/>
          </a:prstGeom>
        </p:spPr>
      </p:pic>
      <p:sp>
        <p:nvSpPr>
          <p:cNvPr id="5" name="Rectangle 1"/>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222222"/>
                </a:solidFill>
                <a:effectLst/>
                <a:latin typeface="Roboto"/>
              </a:rPr>
              <a:t/>
            </a:r>
            <a:br>
              <a:rPr kumimoji="0" lang="en-US" altLang="en-US" sz="1000" b="0" i="0" u="none" strike="noStrike" cap="none" normalizeH="0" baseline="0" smtClean="0">
                <a:ln>
                  <a:noFill/>
                </a:ln>
                <a:solidFill>
                  <a:srgbClr val="222222"/>
                </a:solidFill>
                <a:effectLst/>
                <a:latin typeface="Roboto"/>
              </a:rPr>
            </a:br>
            <a:r>
              <a:rPr kumimoji="0" lang="en-US" altLang="en-US" sz="1000" b="0" i="0" u="none" strike="noStrike" cap="none" normalizeH="0" baseline="0" smtClean="0">
                <a:ln>
                  <a:noFill/>
                </a:ln>
                <a:solidFill>
                  <a:srgbClr val="222222"/>
                </a:solidFill>
                <a:effectLst/>
                <a:latin typeface="Roboto"/>
              </a:rPr>
              <a:t>  </a:t>
            </a:r>
            <a:r>
              <a:rPr kumimoji="0" lang="en-US" altLang="en-US" sz="1900" b="0" i="0" u="none" strike="noStrike" cap="none" normalizeH="0" baseline="0" smtClean="0">
                <a:ln>
                  <a:noFill/>
                </a:ln>
                <a:solidFill>
                  <a:srgbClr val="222222"/>
                </a:solidFill>
                <a:effectLst/>
                <a:latin typeface="Roboto"/>
              </a:rPr>
              <a:t> </a:t>
            </a:r>
            <a:r>
              <a:rPr kumimoji="0" lang="en-US" altLang="en-US" sz="1000" b="0" i="0" u="none" strike="noStrike" cap="none" normalizeH="0" baseline="0" smtClean="0">
                <a:ln>
                  <a:noFill/>
                </a:ln>
                <a:solidFill>
                  <a:srgbClr val="3C4043"/>
                </a:solidFill>
                <a:effectLst/>
                <a:latin typeface="Roboto"/>
              </a:rPr>
              <a:t>Learn to pronounce</a:t>
            </a:r>
            <a:endParaRPr kumimoji="0" lang="en-US" altLang="en-US" sz="1000" b="0" i="0" u="none" strike="noStrike" cap="none" normalizeH="0" baseline="0" smtClean="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222222"/>
              </a:solidFill>
              <a:effectLst/>
              <a:latin typeface="Roboto"/>
            </a:endParaRPr>
          </a:p>
        </p:txBody>
      </p:sp>
      <p:sp>
        <p:nvSpPr>
          <p:cNvPr id="6" name="Rectangle 3"/>
          <p:cNvSpPr>
            <a:spLocks noChangeArrowheads="1"/>
          </p:cNvSpPr>
          <p:nvPr/>
        </p:nvSpPr>
        <p:spPr bwMode="auto">
          <a:xfrm>
            <a:off x="0" y="0"/>
            <a:ext cx="0" cy="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smtClean="0">
                <a:ln>
                  <a:noFill/>
                </a:ln>
                <a:solidFill>
                  <a:srgbClr val="222222"/>
                </a:solidFill>
                <a:effectLst/>
                <a:latin typeface="inherit"/>
              </a:rPr>
              <a:t>ELIGE IR SOLO; POR FAVOR AYUDA</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AutoShape 2"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52400" y="315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2"/>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7429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2580" y="0"/>
            <a:ext cx="9144000" cy="6857999"/>
          </a:xfrm>
        </p:spPr>
        <p:txBody>
          <a:bodyPr>
            <a:normAutofit fontScale="90000"/>
          </a:bodyPr>
          <a:lstStyle/>
          <a:p>
            <a:pPr>
              <a:spcBef>
                <a:spcPts val="2400"/>
              </a:spcBef>
            </a:pPr>
            <a:r>
              <a:rPr lang="es-ES" i="0" dirty="0" smtClean="0">
                <a:effectLst/>
              </a:rPr>
              <a:t>LA AUTONOMÍA EN SOLIDARIDAD Y CORESPONSABILIDAD</a:t>
            </a:r>
            <a:br>
              <a:rPr lang="es-ES" i="0" dirty="0" smtClean="0">
                <a:effectLst/>
              </a:rPr>
            </a:br>
            <a:r>
              <a:rPr lang="es-ES" dirty="0" smtClean="0"/>
              <a:t>ES COSA BUENA– MUY BUENA – </a:t>
            </a:r>
            <a:r>
              <a:rPr lang="es-ES" dirty="0"/>
              <a:t/>
            </a:r>
            <a:br>
              <a:rPr lang="es-ES" dirty="0"/>
            </a:br>
            <a:r>
              <a:rPr lang="es-ES" dirty="0"/>
              <a:t>PERO PUEDEN HACERSE PURAMENTE A NIVEL </a:t>
            </a:r>
            <a:r>
              <a:rPr lang="es-ES" dirty="0" smtClean="0"/>
              <a:t>HUMANO</a:t>
            </a:r>
            <a:r>
              <a:rPr lang="es-ES" dirty="0"/>
              <a:t>. </a:t>
            </a:r>
            <a:br>
              <a:rPr lang="es-ES" dirty="0"/>
            </a:br>
            <a:r>
              <a:rPr lang="es-ES" i="1" dirty="0">
                <a:solidFill>
                  <a:srgbClr val="FF0000"/>
                </a:solidFill>
              </a:rPr>
              <a:t>ESO, SIN EMBARGO, NO SERÍA SUFICIENTEMENTE BUENO PARA UN </a:t>
            </a:r>
            <a:r>
              <a:rPr lang="es-ES" i="1" dirty="0" smtClean="0">
                <a:solidFill>
                  <a:srgbClr val="FF0000"/>
                </a:solidFill>
              </a:rPr>
              <a:t>CRISTIANO</a:t>
            </a:r>
            <a:endParaRPr lang="en-US" b="1" dirty="0">
              <a:solidFill>
                <a:srgbClr val="FF0000"/>
              </a:solidFill>
              <a:latin typeface="Antigoni Light" panose="020B0406020204020204" pitchFamily="34" charset="0"/>
            </a:endParaRPr>
          </a:p>
        </p:txBody>
      </p:sp>
    </p:spTree>
    <p:extLst>
      <p:ext uri="{BB962C8B-B14F-4D97-AF65-F5344CB8AC3E}">
        <p14:creationId xmlns:p14="http://schemas.microsoft.com/office/powerpoint/2010/main" val="25671439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827</TotalTime>
  <Words>5818</Words>
  <Application>Microsoft Office PowerPoint</Application>
  <PresentationFormat>Widescreen</PresentationFormat>
  <Paragraphs>318</Paragraphs>
  <Slides>41</Slides>
  <Notes>41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Antigoni Light</vt:lpstr>
      <vt:lpstr>Arial</vt:lpstr>
      <vt:lpstr>Calibri</vt:lpstr>
      <vt:lpstr>Calibri Light</vt:lpstr>
      <vt:lpstr>Century Schoolbook</vt:lpstr>
      <vt:lpstr>CommercialScript BT</vt:lpstr>
      <vt:lpstr>Informal Roman</vt:lpstr>
      <vt:lpstr>inherit</vt:lpstr>
      <vt:lpstr>Roboto</vt:lpstr>
      <vt:lpstr>Symbol</vt:lpstr>
      <vt:lpstr>Times New Roman</vt:lpstr>
      <vt:lpstr>Wingdings</vt:lpstr>
      <vt:lpstr>Office Theme</vt:lpstr>
      <vt:lpstr>AUTONOMÍA EN SOLIDARIDAD Y CORESPONSABILIDAD</vt:lpstr>
      <vt:lpstr>PowerPoint Presentation</vt:lpstr>
      <vt:lpstr>I. ¿QUÉ ES   LA "AUTONOMÍA"?</vt:lpstr>
      <vt:lpstr>I. ¿QUÉ ES LA "AUTONOMÍA"?</vt:lpstr>
      <vt:lpstr>II. ¿QUÉ ES LA “SOLIDARIDAD"?</vt:lpstr>
      <vt:lpstr>II. ¿QUÉ ES LA “SOLIDARIDAD"?</vt:lpstr>
      <vt:lpstr>III. ¿QUÉ ES LA “CORESPONSABILIDAD"?</vt:lpstr>
      <vt:lpstr>III. ¿QUÉ ES LA “SOLIDARIDAD"?</vt:lpstr>
      <vt:lpstr>LA AUTONOMÍA EN SOLIDARIDAD Y CORESPONSABILIDAD ES COSA BUENA– MUY BUENA –  PERO PUEDEN HACERSE PURAMENTE A NIVEL HUMANO.  ESO, SIN EMBARGO, NO SERÍA SUFICIENTEMENTE BUENO PARA UN CRISTIANO</vt:lpstr>
      <vt:lpstr>IV. CONOSCEMOS EL MAYOR EJEMPLO DE AUTONOMÍA EN SOLIDARIDAD Y CORESPONSABILIDAD DE TODOS LOS TIEMPOS… Y ESTO CAMBIA TODO</vt:lpstr>
      <vt:lpstr>VIVIMOS NUESTRA AUTONOMÍA EN SOLIDARIDAD Y CORESPONSABILIDAD</vt:lpstr>
      <vt:lpstr> HACEMOS OBRAS DE MISERICORDIA EN EL NOMBRE DEL SEÑOR PARA NUESTROS HERMANOS Y HERMANAS COMO DON BOSCO QUERÍA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AUTONOMÍA EN SOLIDARIDAD Y CORESPONSABILIDAD</vt:lpstr>
      <vt:lpstr>PowerPoint Presentation</vt:lpstr>
      <vt:lpstr>PowerPoint Presentation</vt:lpstr>
      <vt:lpstr>EJEMPLOS DE CÓMO RESPONDER A NUESTRO DESAFÍO DE PRIORIDAD NUMERO UNO: ‘Caminar junto con los jóvenes hacia una nueva sociedad más cristiana y más humana que, en muchas ocasiones, está marcada por la falta de sentido de la vida, la dignidad humana, la crisis de la familia y de sus valores.’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BUEN TRABAJO!</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Not Social Workers; We Are Family</dc:title>
  <dc:creator>Sr. Denise Sickinger, FMA</dc:creator>
  <cp:lastModifiedBy>Sr. Denise Sickinger, FMA</cp:lastModifiedBy>
  <cp:revision>114</cp:revision>
  <dcterms:created xsi:type="dcterms:W3CDTF">2019-10-04T15:23:10Z</dcterms:created>
  <dcterms:modified xsi:type="dcterms:W3CDTF">2019-10-13T14:15:26Z</dcterms:modified>
</cp:coreProperties>
</file>