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7" r:id="rId2"/>
    <p:sldMasterId id="2147483700" r:id="rId3"/>
    <p:sldMasterId id="2147483780" r:id="rId4"/>
  </p:sldMasterIdLst>
  <p:notesMasterIdLst>
    <p:notesMasterId r:id="rId22"/>
  </p:notesMasterIdLst>
  <p:sldIdLst>
    <p:sldId id="256" r:id="rId5"/>
    <p:sldId id="257" r:id="rId6"/>
    <p:sldId id="265" r:id="rId7"/>
    <p:sldId id="267" r:id="rId8"/>
    <p:sldId id="298" r:id="rId9"/>
    <p:sldId id="269" r:id="rId10"/>
    <p:sldId id="270" r:id="rId11"/>
    <p:sldId id="294" r:id="rId12"/>
    <p:sldId id="288" r:id="rId13"/>
    <p:sldId id="273" r:id="rId14"/>
    <p:sldId id="295" r:id="rId15"/>
    <p:sldId id="274" r:id="rId16"/>
    <p:sldId id="289" r:id="rId17"/>
    <p:sldId id="291" r:id="rId18"/>
    <p:sldId id="293" r:id="rId19"/>
    <p:sldId id="292"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3E2"/>
    <a:srgbClr val="06CA06"/>
    <a:srgbClr val="EE7D00"/>
    <a:srgbClr val="009999"/>
    <a:srgbClr val="FF9E1D"/>
    <a:srgbClr val="D68B1C"/>
    <a:srgbClr val="FFFFFF"/>
    <a:srgbClr val="51656F"/>
    <a:srgbClr val="171717"/>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49" autoAdjust="0"/>
    <p:restoredTop sz="82741" autoAdjust="0"/>
  </p:normalViewPr>
  <p:slideViewPr>
    <p:cSldViewPr>
      <p:cViewPr varScale="1">
        <p:scale>
          <a:sx n="96" d="100"/>
          <a:sy n="96" d="100"/>
        </p:scale>
        <p:origin x="-206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6C9376-45C9-47E6-B7BA-5B32DAB5157C}" type="datetimeFigureOut">
              <a:rPr lang="it-IT" smtClean="0"/>
              <a:t>08/10/2019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98F8B4-1218-4184-9570-329D59DC3F53}" type="slidenum">
              <a:rPr lang="it-IT" smtClean="0"/>
              <a:t>‹Nº›</a:t>
            </a:fld>
            <a:endParaRPr lang="it-IT"/>
          </a:p>
        </p:txBody>
      </p:sp>
    </p:spTree>
    <p:extLst>
      <p:ext uri="{BB962C8B-B14F-4D97-AF65-F5344CB8AC3E}">
        <p14:creationId xmlns:p14="http://schemas.microsoft.com/office/powerpoint/2010/main" val="4100997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E98F8B4-1218-4184-9570-329D59DC3F53}" type="slidenum">
              <a:rPr lang="it-IT" smtClean="0"/>
              <a:t>1</a:t>
            </a:fld>
            <a:endParaRPr lang="it-IT"/>
          </a:p>
        </p:txBody>
      </p:sp>
    </p:spTree>
    <p:extLst>
      <p:ext uri="{BB962C8B-B14F-4D97-AF65-F5344CB8AC3E}">
        <p14:creationId xmlns:p14="http://schemas.microsoft.com/office/powerpoint/2010/main" val="1287328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dirty="0"/>
              <a:t>La adecuación del estilo de la ruta inicial puede hacer la diferencia. La experiencia de la vida humana, cristiana y salesiana son ingredientes fundamentales del componente doctrinal. La presencia cercana (tanto humana como espiritual) del Centro local y de la Asociación también le brinda al aspirante ese valioso apoyo en esta fase del itinerario de maduración.</a:t>
            </a:r>
            <a:endParaRPr lang="it-IT" dirty="0"/>
          </a:p>
        </p:txBody>
      </p:sp>
      <p:sp>
        <p:nvSpPr>
          <p:cNvPr id="4" name="Segnaposto numero diapositiva 3"/>
          <p:cNvSpPr>
            <a:spLocks noGrp="1"/>
          </p:cNvSpPr>
          <p:nvPr>
            <p:ph type="sldNum" sz="quarter" idx="10"/>
          </p:nvPr>
        </p:nvSpPr>
        <p:spPr/>
        <p:txBody>
          <a:bodyPr/>
          <a:lstStyle/>
          <a:p>
            <a:fld id="{DE98F8B4-1218-4184-9570-329D59DC3F53}" type="slidenum">
              <a:rPr lang="it-IT" smtClean="0"/>
              <a:t>12</a:t>
            </a:fld>
            <a:endParaRPr lang="it-IT"/>
          </a:p>
        </p:txBody>
      </p:sp>
    </p:spTree>
    <p:extLst>
      <p:ext uri="{BB962C8B-B14F-4D97-AF65-F5344CB8AC3E}">
        <p14:creationId xmlns:p14="http://schemas.microsoft.com/office/powerpoint/2010/main" val="655554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dirty="0"/>
              <a:t>Todos son componentes de caminar juntos con una persona, de compartir una parte importante del camino con ella. La experiencia es edificante para el candidato, pero es igualmente para el formador, llamado a realizar este servicio con un espíritu de caridad, sin pretensiones ni expectativas. </a:t>
            </a:r>
          </a:p>
          <a:p>
            <a:r>
              <a:rPr lang="es-ES" dirty="0"/>
              <a:t>Ser un cooperador también permitirá al formador poner en práctica sus características salesianas de inventiva, ingenio, incansable, a lo que deberá recurrir constantemente para acompañar adecuadamente al candidato.</a:t>
            </a:r>
            <a:endParaRPr lang="it-IT" dirty="0"/>
          </a:p>
        </p:txBody>
      </p:sp>
      <p:sp>
        <p:nvSpPr>
          <p:cNvPr id="4" name="Segnaposto numero diapositiva 3"/>
          <p:cNvSpPr>
            <a:spLocks noGrp="1"/>
          </p:cNvSpPr>
          <p:nvPr>
            <p:ph type="sldNum" sz="quarter" idx="10"/>
          </p:nvPr>
        </p:nvSpPr>
        <p:spPr/>
        <p:txBody>
          <a:bodyPr/>
          <a:lstStyle/>
          <a:p>
            <a:fld id="{DE98F8B4-1218-4184-9570-329D59DC3F53}" type="slidenum">
              <a:rPr lang="it-IT" smtClean="0"/>
              <a:t>13</a:t>
            </a:fld>
            <a:endParaRPr lang="it-IT"/>
          </a:p>
        </p:txBody>
      </p:sp>
    </p:spTree>
    <p:extLst>
      <p:ext uri="{BB962C8B-B14F-4D97-AF65-F5344CB8AC3E}">
        <p14:creationId xmlns:p14="http://schemas.microsoft.com/office/powerpoint/2010/main" val="318555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dirty="0"/>
              <a:t>De todo esto podemos esperar legítimamente una respuesta positiva del aspirante, que podrá captar, en el servicio recibido, el amor de Dios y de Don Bosco, al que al menos podrá responder con fraternidad y compromiso en las realidades sociales y en los círculos salesianos para favor de los jóvenes.</a:t>
            </a:r>
            <a:endParaRPr lang="it-IT" dirty="0"/>
          </a:p>
        </p:txBody>
      </p:sp>
      <p:sp>
        <p:nvSpPr>
          <p:cNvPr id="4" name="Segnaposto numero diapositiva 3"/>
          <p:cNvSpPr>
            <a:spLocks noGrp="1"/>
          </p:cNvSpPr>
          <p:nvPr>
            <p:ph type="sldNum" sz="quarter" idx="10"/>
          </p:nvPr>
        </p:nvSpPr>
        <p:spPr/>
        <p:txBody>
          <a:bodyPr/>
          <a:lstStyle/>
          <a:p>
            <a:fld id="{DE98F8B4-1218-4184-9570-329D59DC3F53}" type="slidenum">
              <a:rPr lang="it-IT" smtClean="0"/>
              <a:t>14</a:t>
            </a:fld>
            <a:endParaRPr lang="it-IT"/>
          </a:p>
        </p:txBody>
      </p:sp>
    </p:spTree>
    <p:extLst>
      <p:ext uri="{BB962C8B-B14F-4D97-AF65-F5344CB8AC3E}">
        <p14:creationId xmlns:p14="http://schemas.microsoft.com/office/powerpoint/2010/main" val="825385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Es durante la formación inicial que el aspirante aprende a elaborar su proyecto personal para ponerlo en práctica durante su vida. El aspecto de diseño de un proceso formativo (y su verificación periódica) son los componentes clave para garantizar el resultado final.</a:t>
            </a:r>
            <a:endParaRPr lang="it-IT" dirty="0"/>
          </a:p>
        </p:txBody>
      </p:sp>
      <p:sp>
        <p:nvSpPr>
          <p:cNvPr id="4" name="Segnaposto numero diapositiva 3"/>
          <p:cNvSpPr>
            <a:spLocks noGrp="1"/>
          </p:cNvSpPr>
          <p:nvPr>
            <p:ph type="sldNum" sz="quarter" idx="10"/>
          </p:nvPr>
        </p:nvSpPr>
        <p:spPr/>
        <p:txBody>
          <a:bodyPr/>
          <a:lstStyle/>
          <a:p>
            <a:fld id="{DE98F8B4-1218-4184-9570-329D59DC3F53}" type="slidenum">
              <a:rPr lang="it-IT" smtClean="0"/>
              <a:t>15</a:t>
            </a:fld>
            <a:endParaRPr lang="it-IT"/>
          </a:p>
        </p:txBody>
      </p:sp>
    </p:spTree>
    <p:extLst>
      <p:ext uri="{BB962C8B-B14F-4D97-AF65-F5344CB8AC3E}">
        <p14:creationId xmlns:p14="http://schemas.microsoft.com/office/powerpoint/2010/main" val="3294753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dirty="0"/>
              <a:t>La formación inicial es un proceso que, después de las fases iniciales del conocimiento salesiano y asociativo, implica la fase de acoger la vocación del cooperador salesiano, a través de experiencias significativas que tocan, además de la mente, el corazón y la conciencia de la persona.</a:t>
            </a:r>
            <a:endParaRPr lang="it-IT" dirty="0"/>
          </a:p>
        </p:txBody>
      </p:sp>
      <p:sp>
        <p:nvSpPr>
          <p:cNvPr id="4" name="Segnaposto numero diapositiva 3"/>
          <p:cNvSpPr>
            <a:spLocks noGrp="1"/>
          </p:cNvSpPr>
          <p:nvPr>
            <p:ph type="sldNum" sz="quarter" idx="10"/>
          </p:nvPr>
        </p:nvSpPr>
        <p:spPr/>
        <p:txBody>
          <a:bodyPr/>
          <a:lstStyle/>
          <a:p>
            <a:fld id="{DE98F8B4-1218-4184-9570-329D59DC3F53}" type="slidenum">
              <a:rPr lang="it-IT" smtClean="0"/>
              <a:t>16</a:t>
            </a:fld>
            <a:endParaRPr lang="it-IT"/>
          </a:p>
        </p:txBody>
      </p:sp>
    </p:spTree>
    <p:extLst>
      <p:ext uri="{BB962C8B-B14F-4D97-AF65-F5344CB8AC3E}">
        <p14:creationId xmlns:p14="http://schemas.microsoft.com/office/powerpoint/2010/main" val="2469475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dirty="0"/>
              <a:t>El proceso de ingreso a la Asociación incluye una serie de actos formales que van desde explicar los motivos, pasar por la evaluación de los responsables locales y concluir con la ratificación de la solicitud de admisión a nivel provincial. Quien esté llamado a expresar un juicio de idoneidad debe poder evaluar al candidato sobre la base de múltiples indicadores (madurez, seriedad, moralidad, espiritualidad, </a:t>
            </a:r>
            <a:r>
              <a:rPr lang="es-ES" dirty="0" err="1"/>
              <a:t>salesianidad</a:t>
            </a:r>
            <a:r>
              <a:rPr lang="es-ES"/>
              <a:t>, </a:t>
            </a:r>
            <a:r>
              <a:rPr lang="es-ES" dirty="0"/>
              <a:t>compromiso, compartir, pertenencia ...) que el aspirante habrá expresado en el camino y quién debe </a:t>
            </a:r>
            <a:r>
              <a:rPr lang="es-ES"/>
              <a:t>siempre tener </a:t>
            </a:r>
            <a:r>
              <a:rPr lang="es-ES" dirty="0"/>
              <a:t>en cuenta en la caridad, sin olvidar el sentido de responsabilidad propio de un consejo local o provincial.</a:t>
            </a:r>
            <a:endParaRPr lang="it-IT" dirty="0"/>
          </a:p>
        </p:txBody>
      </p:sp>
      <p:sp>
        <p:nvSpPr>
          <p:cNvPr id="4" name="Segnaposto numero diapositiva 3"/>
          <p:cNvSpPr>
            <a:spLocks noGrp="1"/>
          </p:cNvSpPr>
          <p:nvPr>
            <p:ph type="sldNum" sz="quarter" idx="10"/>
          </p:nvPr>
        </p:nvSpPr>
        <p:spPr/>
        <p:txBody>
          <a:bodyPr/>
          <a:lstStyle/>
          <a:p>
            <a:fld id="{DE98F8B4-1218-4184-9570-329D59DC3F53}" type="slidenum">
              <a:rPr lang="it-IT" smtClean="0"/>
              <a:t>17</a:t>
            </a:fld>
            <a:endParaRPr lang="it-IT"/>
          </a:p>
        </p:txBody>
      </p:sp>
    </p:spTree>
    <p:extLst>
      <p:ext uri="{BB962C8B-B14F-4D97-AF65-F5344CB8AC3E}">
        <p14:creationId xmlns:p14="http://schemas.microsoft.com/office/powerpoint/2010/main" val="1592882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Questa slide, che può sembrare atipica, in realtà vuole far passare chiaro il messaggio di quale sia lo scopo di questo intervento, quello cioè di far riprendere in mano ai vari livelli associativi</a:t>
            </a:r>
            <a:r>
              <a:rPr lang="it-IT" baseline="0" dirty="0"/>
              <a:t> il significato e l’importanza che riveste la formazione per la vita delle persone e della stessa Associazione.</a:t>
            </a:r>
          </a:p>
          <a:p>
            <a:r>
              <a:rPr lang="it-IT" baseline="0" dirty="0"/>
              <a:t>Ma, oltre all’aspetto organizzativo che compete agli organismi che ci guidano, vuole essere uno stimolo per </a:t>
            </a:r>
            <a:r>
              <a:rPr lang="it-IT" b="1" baseline="0" dirty="0"/>
              <a:t>ciascun Cooperatore </a:t>
            </a:r>
            <a:r>
              <a:rPr lang="it-IT" baseline="0" dirty="0"/>
              <a:t>a metterci del suo per mantenere adeguata la propria </a:t>
            </a:r>
            <a:r>
              <a:rPr lang="it-IT" b="1" baseline="0" dirty="0"/>
              <a:t>formazione</a:t>
            </a:r>
            <a:r>
              <a:rPr lang="it-IT" baseline="0" dirty="0"/>
              <a:t>.</a:t>
            </a:r>
            <a:endParaRPr lang="it-IT" dirty="0"/>
          </a:p>
        </p:txBody>
      </p:sp>
      <p:sp>
        <p:nvSpPr>
          <p:cNvPr id="4" name="Segnaposto numero diapositiva 3"/>
          <p:cNvSpPr>
            <a:spLocks noGrp="1"/>
          </p:cNvSpPr>
          <p:nvPr>
            <p:ph type="sldNum" sz="quarter" idx="10"/>
          </p:nvPr>
        </p:nvSpPr>
        <p:spPr/>
        <p:txBody>
          <a:bodyPr/>
          <a:lstStyle/>
          <a:p>
            <a:fld id="{DE98F8B4-1218-4184-9570-329D59DC3F53}" type="slidenum">
              <a:rPr lang="it-IT" smtClean="0"/>
              <a:t>2</a:t>
            </a:fld>
            <a:endParaRPr lang="it-IT"/>
          </a:p>
        </p:txBody>
      </p:sp>
    </p:spTree>
    <p:extLst>
      <p:ext uri="{BB962C8B-B14F-4D97-AF65-F5344CB8AC3E}">
        <p14:creationId xmlns:p14="http://schemas.microsoft.com/office/powerpoint/2010/main" val="176280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dirty="0"/>
              <a:t>El término "formación" encarna el significado de un trabajo sobre uno mismo, dirigido a una acción. La</a:t>
            </a:r>
            <a:r>
              <a:rPr lang="es-ES" baseline="0" dirty="0"/>
              <a:t> formación</a:t>
            </a:r>
            <a:r>
              <a:rPr lang="es-ES" dirty="0"/>
              <a:t> debe estar orientada y debe producir movimiento, dinamismo, gestos concretos en respuesta a las necesidades de las realidades en las que vivimos. La educación no es lectura y cultura como un fin en sí mismo.</a:t>
            </a:r>
          </a:p>
          <a:p>
            <a:r>
              <a:rPr lang="es-ES" dirty="0"/>
              <a:t>En esta presentación trataremos los dos tipos de formación típicos de los Cooperadores Salesianos: el inicial y el permanente, para los cuales una planificación y revisión continuas son fundamentales.</a:t>
            </a:r>
            <a:endParaRPr lang="it-IT" dirty="0"/>
          </a:p>
        </p:txBody>
      </p:sp>
      <p:sp>
        <p:nvSpPr>
          <p:cNvPr id="4" name="Segnaposto numero diapositiva 3"/>
          <p:cNvSpPr>
            <a:spLocks noGrp="1"/>
          </p:cNvSpPr>
          <p:nvPr>
            <p:ph type="sldNum" sz="quarter" idx="10"/>
          </p:nvPr>
        </p:nvSpPr>
        <p:spPr/>
        <p:txBody>
          <a:bodyPr/>
          <a:lstStyle/>
          <a:p>
            <a:fld id="{DE98F8B4-1218-4184-9570-329D59DC3F53}" type="slidenum">
              <a:rPr lang="it-IT" smtClean="0"/>
              <a:t>3</a:t>
            </a:fld>
            <a:endParaRPr lang="it-IT"/>
          </a:p>
        </p:txBody>
      </p:sp>
    </p:spTree>
    <p:extLst>
      <p:ext uri="{BB962C8B-B14F-4D97-AF65-F5344CB8AC3E}">
        <p14:creationId xmlns:p14="http://schemas.microsoft.com/office/powerpoint/2010/main" val="1403830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dirty="0"/>
              <a:t>En cada uno de nosotros, el Espíritu Santo ha puesto una semilla de vocación, que debe ser descubierta y hecha crecer. Además de la formación institucional (contenidos, teoría), se debe construir un itinerario adecuado para la persona, que representa un regalo precioso para que el formador descubra y cultive.</a:t>
            </a:r>
            <a:endParaRPr lang="it-IT" dirty="0"/>
          </a:p>
        </p:txBody>
      </p:sp>
      <p:sp>
        <p:nvSpPr>
          <p:cNvPr id="4" name="Segnaposto numero diapositiva 3"/>
          <p:cNvSpPr>
            <a:spLocks noGrp="1"/>
          </p:cNvSpPr>
          <p:nvPr>
            <p:ph type="sldNum" sz="quarter" idx="10"/>
          </p:nvPr>
        </p:nvSpPr>
        <p:spPr/>
        <p:txBody>
          <a:bodyPr/>
          <a:lstStyle/>
          <a:p>
            <a:fld id="{DE98F8B4-1218-4184-9570-329D59DC3F53}" type="slidenum">
              <a:rPr lang="it-IT" smtClean="0"/>
              <a:t>6</a:t>
            </a:fld>
            <a:endParaRPr lang="it-IT"/>
          </a:p>
        </p:txBody>
      </p:sp>
    </p:spTree>
    <p:extLst>
      <p:ext uri="{BB962C8B-B14F-4D97-AF65-F5344CB8AC3E}">
        <p14:creationId xmlns:p14="http://schemas.microsoft.com/office/powerpoint/2010/main" val="1844918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dirty="0"/>
              <a:t>Unirse a la Asociación no se trata de adquirir méritos; no es el reconocimiento por la dedicación o fidelidad a la Iglesia local, ni por la simpatía hacia el sacerdote o la hermana. La persona debe poder verificar y responder a su llamada; entender si esta propuesta corresponde a lo que Dios ha pensado para ella. En esta confusión que reina en el mundo de hoy, dentro y fuera de la Iglesia, necesitamos cada vez más claridad de identidad y personas que vivan principios cristianos sólidos como para indicar inequívocamente el camino hacia la santidad.</a:t>
            </a:r>
            <a:endParaRPr lang="it-IT" dirty="0"/>
          </a:p>
        </p:txBody>
      </p:sp>
      <p:sp>
        <p:nvSpPr>
          <p:cNvPr id="4" name="Segnaposto numero diapositiva 3"/>
          <p:cNvSpPr>
            <a:spLocks noGrp="1"/>
          </p:cNvSpPr>
          <p:nvPr>
            <p:ph type="sldNum" sz="quarter" idx="10"/>
          </p:nvPr>
        </p:nvSpPr>
        <p:spPr/>
        <p:txBody>
          <a:bodyPr/>
          <a:lstStyle/>
          <a:p>
            <a:fld id="{DE98F8B4-1218-4184-9570-329D59DC3F53}" type="slidenum">
              <a:rPr lang="it-IT" smtClean="0"/>
              <a:t>7</a:t>
            </a:fld>
            <a:endParaRPr lang="it-IT"/>
          </a:p>
        </p:txBody>
      </p:sp>
    </p:spTree>
    <p:extLst>
      <p:ext uri="{BB962C8B-B14F-4D97-AF65-F5344CB8AC3E}">
        <p14:creationId xmlns:p14="http://schemas.microsoft.com/office/powerpoint/2010/main" val="4238894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dirty="0"/>
              <a:t>El crecimiento y la continuidad de la Asociación de Cooperadores Salesianos es una necesidad sentida no solo por los propios Cooperadores, sino por toda la Familia Salesiana. Diría que incluso es un deber, con respecto a Don Bosco y a la extraordinaria actualidad de su carisma. </a:t>
            </a:r>
          </a:p>
          <a:p>
            <a:r>
              <a:rPr lang="es-ES" dirty="0"/>
              <a:t>Además de estos listados, también podemos imaginar a otros destinatarios: trabajadores pastorales familiares, familiares de miembros de otras ramas de la Familia Salesiana (SDB, FMA, SSCC, ...), sacerdotes diocesanos sensibles a la misión salesiana, ex religiosos salesianos.</a:t>
            </a:r>
            <a:endParaRPr lang="it-IT" dirty="0"/>
          </a:p>
        </p:txBody>
      </p:sp>
      <p:sp>
        <p:nvSpPr>
          <p:cNvPr id="4" name="Segnaposto numero diapositiva 3"/>
          <p:cNvSpPr>
            <a:spLocks noGrp="1"/>
          </p:cNvSpPr>
          <p:nvPr>
            <p:ph type="sldNum" sz="quarter" idx="10"/>
          </p:nvPr>
        </p:nvSpPr>
        <p:spPr/>
        <p:txBody>
          <a:bodyPr/>
          <a:lstStyle/>
          <a:p>
            <a:fld id="{DE98F8B4-1218-4184-9570-329D59DC3F53}" type="slidenum">
              <a:rPr lang="it-IT" smtClean="0"/>
              <a:t>8</a:t>
            </a:fld>
            <a:endParaRPr lang="it-IT"/>
          </a:p>
        </p:txBody>
      </p:sp>
    </p:spTree>
    <p:extLst>
      <p:ext uri="{BB962C8B-B14F-4D97-AF65-F5344CB8AC3E}">
        <p14:creationId xmlns:p14="http://schemas.microsoft.com/office/powerpoint/2010/main" val="908810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dirty="0"/>
              <a:t>Incluso si la presentación de la figura del Cooperador puede tener lugar durante una reunión de grupo, la propuesta como tal debe ser individual. En el discernimiento, debemos dejar de lado nuestros deseos o aspiraciones y dejar que el Espíritu actúe en nosotros.</a:t>
            </a:r>
          </a:p>
          <a:p>
            <a:r>
              <a:rPr lang="es-ES" dirty="0"/>
              <a:t> Nunca debe haber ninguna presión sobre la persona; sin embargo, esto debe ser ayudado a proceder de manera seria y constante para fines de verificación. La formación inicial es aún más efectiva si se vive dentro de un grupo, gracias al intercambio mutuo de experiencias y estímulos entre los aspirantes. Sin embargo, esto no significa que, si esto no es posible, un viaje personal realizado junto con los Cooperadores del Centro local sea igualmente efectivo.</a:t>
            </a:r>
            <a:endParaRPr lang="it-IT" dirty="0"/>
          </a:p>
        </p:txBody>
      </p:sp>
      <p:sp>
        <p:nvSpPr>
          <p:cNvPr id="4" name="Segnaposto numero diapositiva 3"/>
          <p:cNvSpPr>
            <a:spLocks noGrp="1"/>
          </p:cNvSpPr>
          <p:nvPr>
            <p:ph type="sldNum" sz="quarter" idx="10"/>
          </p:nvPr>
        </p:nvSpPr>
        <p:spPr/>
        <p:txBody>
          <a:bodyPr/>
          <a:lstStyle/>
          <a:p>
            <a:fld id="{DE98F8B4-1218-4184-9570-329D59DC3F53}" type="slidenum">
              <a:rPr lang="it-IT" smtClean="0"/>
              <a:t>9</a:t>
            </a:fld>
            <a:endParaRPr lang="it-IT"/>
          </a:p>
        </p:txBody>
      </p:sp>
    </p:spTree>
    <p:extLst>
      <p:ext uri="{BB962C8B-B14F-4D97-AF65-F5344CB8AC3E}">
        <p14:creationId xmlns:p14="http://schemas.microsoft.com/office/powerpoint/2010/main" val="908810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dirty="0"/>
              <a:t>Además de los contenidos temáticos previstos dentro de las tres dimensiones humanas, cristianas y salesianas (que representan los fundamentos del conocimiento), también se requieren otros contenidos más operativos, que juntos constituyen las líneas fundamentales del viaje formativo del aspirante, para construir los cuatro pilares de conocimiento, saber hacer, saber ser y saber vivir en comunión. </a:t>
            </a:r>
          </a:p>
          <a:p>
            <a:r>
              <a:rPr lang="es-ES" dirty="0"/>
              <a:t>Sin entrar en detalles (ver el Anexo 1 del documento de capacitación), es  </a:t>
            </a:r>
            <a:r>
              <a:rPr lang="es-ES" dirty="0" err="1"/>
              <a:t>inportante</a:t>
            </a:r>
            <a:r>
              <a:rPr lang="es-ES" dirty="0"/>
              <a:t> enfatizar cuán preciosa es la oportunidad de ayudar a una persona a encontrar su propio camino y cuán apropiado es salir de los estilos mentales habituales y construir toda la propuesta a medida. del candidato.</a:t>
            </a:r>
            <a:endParaRPr lang="it-IT" dirty="0"/>
          </a:p>
        </p:txBody>
      </p:sp>
      <p:sp>
        <p:nvSpPr>
          <p:cNvPr id="4" name="Segnaposto numero diapositiva 3"/>
          <p:cNvSpPr>
            <a:spLocks noGrp="1"/>
          </p:cNvSpPr>
          <p:nvPr>
            <p:ph type="sldNum" sz="quarter" idx="10"/>
          </p:nvPr>
        </p:nvSpPr>
        <p:spPr/>
        <p:txBody>
          <a:bodyPr/>
          <a:lstStyle/>
          <a:p>
            <a:fld id="{DE98F8B4-1218-4184-9570-329D59DC3F53}" type="slidenum">
              <a:rPr lang="it-IT" smtClean="0"/>
              <a:t>10</a:t>
            </a:fld>
            <a:endParaRPr lang="it-IT"/>
          </a:p>
        </p:txBody>
      </p:sp>
    </p:spTree>
    <p:extLst>
      <p:ext uri="{BB962C8B-B14F-4D97-AF65-F5344CB8AC3E}">
        <p14:creationId xmlns:p14="http://schemas.microsoft.com/office/powerpoint/2010/main" val="3686165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_tradnl" sz="1200" b="0" i="0" kern="1200" dirty="0">
                <a:solidFill>
                  <a:schemeClr val="tx1"/>
                </a:solidFill>
                <a:effectLst/>
                <a:latin typeface="+mn-lt"/>
                <a:ea typeface="+mn-ea"/>
                <a:cs typeface="+mn-cs"/>
              </a:rPr>
              <a:t>Cuanto más se dé cuenta la persona de la gran oportunidad que se le propone para verificar su propia vocación, más dócil será con el Espíritu y podrá captar en este viaje los signos de crecimiento personal, de membresía y pertenencia salesiana, así como la posibilidad de discernir y planificar la vida de uno en armonía con la voluntad de Dios, para convertirse en un regalo para los demás.</a:t>
            </a:r>
          </a:p>
        </p:txBody>
      </p:sp>
      <p:sp>
        <p:nvSpPr>
          <p:cNvPr id="4" name="Segnaposto numero diapositiva 3"/>
          <p:cNvSpPr>
            <a:spLocks noGrp="1"/>
          </p:cNvSpPr>
          <p:nvPr>
            <p:ph type="sldNum" sz="quarter" idx="10"/>
          </p:nvPr>
        </p:nvSpPr>
        <p:spPr/>
        <p:txBody>
          <a:bodyPr/>
          <a:lstStyle/>
          <a:p>
            <a:fld id="{DE98F8B4-1218-4184-9570-329D59DC3F53}" type="slidenum">
              <a:rPr lang="it-IT" smtClean="0"/>
              <a:t>11</a:t>
            </a:fld>
            <a:endParaRPr lang="it-IT"/>
          </a:p>
        </p:txBody>
      </p:sp>
    </p:spTree>
    <p:extLst>
      <p:ext uri="{BB962C8B-B14F-4D97-AF65-F5344CB8AC3E}">
        <p14:creationId xmlns:p14="http://schemas.microsoft.com/office/powerpoint/2010/main" val="3686165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1670" y="5566870"/>
            <a:ext cx="7940660" cy="610820"/>
          </a:xfrm>
        </p:spPr>
        <p:txBody>
          <a:bodyPr>
            <a:normAutofit/>
          </a:bodyPr>
          <a:lstStyle>
            <a:lvl1pPr marL="0" indent="0" algn="ctr">
              <a:buNone/>
              <a:defRPr sz="28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itolo 6"/>
          <p:cNvSpPr>
            <a:spLocks noGrp="1"/>
          </p:cNvSpPr>
          <p:nvPr>
            <p:ph type="title"/>
          </p:nvPr>
        </p:nvSpPr>
        <p:spPr/>
        <p:txBody>
          <a:bodyPr/>
          <a:lstStyle/>
          <a:p>
            <a:r>
              <a:rPr lang="it-IT"/>
              <a:t>Fare clic per modificare lo stile del titolo</a:t>
            </a:r>
          </a:p>
        </p:txBody>
      </p:sp>
      <p:sp>
        <p:nvSpPr>
          <p:cNvPr id="8" name="Segnaposto data 7"/>
          <p:cNvSpPr>
            <a:spLocks noGrp="1"/>
          </p:cNvSpPr>
          <p:nvPr>
            <p:ph type="dt" sz="half" idx="10"/>
          </p:nvPr>
        </p:nvSpPr>
        <p:spPr/>
        <p:txBody>
          <a:bodyPr/>
          <a:lstStyle/>
          <a:p>
            <a:r>
              <a:rPr lang="it-IT"/>
              <a:t>23/04/2017</a:t>
            </a:r>
            <a:endParaRPr lang="en-US"/>
          </a:p>
        </p:txBody>
      </p:sp>
      <p:sp>
        <p:nvSpPr>
          <p:cNvPr id="9" name="Segnaposto piè di pagina 8"/>
          <p:cNvSpPr>
            <a:spLocks noGrp="1"/>
          </p:cNvSpPr>
          <p:nvPr>
            <p:ph type="ftr" sz="quarter" idx="11"/>
          </p:nvPr>
        </p:nvSpPr>
        <p:spPr/>
        <p:txBody>
          <a:bodyPr/>
          <a:lstStyle/>
          <a:p>
            <a:endParaRPr lang="en-US"/>
          </a:p>
        </p:txBody>
      </p:sp>
      <p:sp>
        <p:nvSpPr>
          <p:cNvPr id="10" name="Segnaposto numero diapositiva 9"/>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2538751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it-IT"/>
              <a:t>23/04/2017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477607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it-IT"/>
              <a:t>23/04/2017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4286657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it-IT"/>
              <a:t>23/04/2017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893609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4375" y="4650640"/>
            <a:ext cx="7772400" cy="859205"/>
          </a:xfrm>
          <a:effectLst>
            <a:outerShdw blurRad="50800" dist="38100" dir="2700000" algn="tl" rotWithShape="0">
              <a:prstClr val="black">
                <a:alpha val="40000"/>
              </a:prstClr>
            </a:outerShdw>
          </a:effectLst>
        </p:spPr>
        <p:txBody>
          <a:bodyPr>
            <a:normAutofit/>
          </a:bodyPr>
          <a:lstStyle>
            <a:lvl1pPr algn="ctr">
              <a:defRPr sz="3600">
                <a:solidFill>
                  <a:srgbClr val="FF9E1D"/>
                </a:solidFill>
              </a:defRPr>
            </a:lvl1pPr>
          </a:lstStyle>
          <a:p>
            <a:r>
              <a:rPr lang="en-US" dirty="0"/>
              <a:t>Click to edit Master title style</a:t>
            </a:r>
          </a:p>
        </p:txBody>
      </p:sp>
      <p:sp>
        <p:nvSpPr>
          <p:cNvPr id="3" name="Subtitle 2"/>
          <p:cNvSpPr>
            <a:spLocks noGrp="1"/>
          </p:cNvSpPr>
          <p:nvPr>
            <p:ph type="subTitle" idx="1"/>
          </p:nvPr>
        </p:nvSpPr>
        <p:spPr>
          <a:xfrm>
            <a:off x="1378005" y="5566870"/>
            <a:ext cx="6400800" cy="835455"/>
          </a:xfrm>
        </p:spPr>
        <p:txBody>
          <a:bodyPr>
            <a:normAutofit/>
          </a:bodyPr>
          <a:lstStyle>
            <a:lvl1pPr marL="0" indent="0" algn="ctr">
              <a:buNone/>
              <a:defRPr sz="28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431030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30"/>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457200" y="2512770"/>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38452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1544" y="374900"/>
            <a:ext cx="7016195"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1831545" y="1544098"/>
            <a:ext cx="7016195" cy="4275740"/>
          </a:xfrm>
        </p:spPr>
        <p:txBody>
          <a:bodyPr/>
          <a:lstStyle>
            <a:lvl1pPr>
              <a:defRPr sz="28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696885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990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532405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17065"/>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Text Placeholder 2"/>
          <p:cNvSpPr>
            <a:spLocks noGrp="1"/>
          </p:cNvSpPr>
          <p:nvPr>
            <p:ph type="body" idx="1"/>
          </p:nvPr>
        </p:nvSpPr>
        <p:spPr>
          <a:xfrm>
            <a:off x="448965" y="2341022"/>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970885"/>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2341022"/>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970885"/>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86544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61603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610820"/>
          </a:xfrm>
          <a:effectLst>
            <a:outerShdw blurRad="50800" dist="38100" dir="2700000" algn="tl" rotWithShape="0">
              <a:prstClr val="black">
                <a:alpha val="56000"/>
              </a:prstClr>
            </a:outerShdw>
          </a:effectLst>
        </p:spPr>
        <p:txBody>
          <a:bodyPr>
            <a:normAutofit/>
          </a:bodyPr>
          <a:lstStyle>
            <a:lvl1pPr algn="l">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48965" y="2054655"/>
            <a:ext cx="8229600" cy="4123035"/>
          </a:xfrm>
        </p:spPr>
        <p:txBody>
          <a:bodyPr/>
          <a:lstStyle>
            <a:lvl1pPr>
              <a:defRPr sz="2800">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it-IT"/>
              <a:t>23/04/2017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B7B32-6C30-492F-B5DA-2A03F6932C86}" type="slidenum">
              <a:rPr lang="en-US" smtClean="0"/>
              <a:t>‹Nº›</a:t>
            </a:fld>
            <a:endParaRPr lang="en-US"/>
          </a:p>
        </p:txBody>
      </p:sp>
    </p:spTree>
    <p:extLst>
      <p:ext uri="{BB962C8B-B14F-4D97-AF65-F5344CB8AC3E}">
        <p14:creationId xmlns:p14="http://schemas.microsoft.com/office/powerpoint/2010/main" val="1664471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1407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503805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865711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56820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13951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4375" y="4650640"/>
            <a:ext cx="7772400" cy="859205"/>
          </a:xfrm>
          <a:effectLst>
            <a:outerShdw blurRad="50800" dist="38100" dir="2700000" algn="tl" rotWithShape="0">
              <a:prstClr val="black">
                <a:alpha val="40000"/>
              </a:prstClr>
            </a:outerShdw>
          </a:effectLst>
        </p:spPr>
        <p:txBody>
          <a:bodyPr>
            <a:normAutofit/>
          </a:bodyPr>
          <a:lstStyle>
            <a:lvl1pPr algn="ctr">
              <a:defRPr sz="3600">
                <a:solidFill>
                  <a:srgbClr val="FF9E1D"/>
                </a:solidFill>
              </a:defRPr>
            </a:lvl1pPr>
          </a:lstStyle>
          <a:p>
            <a:r>
              <a:rPr lang="en-US" dirty="0"/>
              <a:t>Click to edit Master title style</a:t>
            </a:r>
          </a:p>
        </p:txBody>
      </p:sp>
      <p:sp>
        <p:nvSpPr>
          <p:cNvPr id="3" name="Subtitle 2"/>
          <p:cNvSpPr>
            <a:spLocks noGrp="1"/>
          </p:cNvSpPr>
          <p:nvPr>
            <p:ph type="subTitle" idx="1"/>
          </p:nvPr>
        </p:nvSpPr>
        <p:spPr>
          <a:xfrm>
            <a:off x="1378005" y="5566870"/>
            <a:ext cx="6400800" cy="835455"/>
          </a:xfrm>
        </p:spPr>
        <p:txBody>
          <a:bodyPr>
            <a:normAutofit/>
          </a:bodyPr>
          <a:lstStyle>
            <a:lvl1pPr marL="0" indent="0" algn="ctr">
              <a:buNone/>
              <a:defRPr sz="28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08727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30"/>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457200" y="2512770"/>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740304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1544" y="374900"/>
            <a:ext cx="7016195"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1831545" y="1544098"/>
            <a:ext cx="7016195" cy="4275740"/>
          </a:xfrm>
        </p:spPr>
        <p:txBody>
          <a:bodyPr/>
          <a:lstStyle>
            <a:lvl1pPr>
              <a:defRPr sz="28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340821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72166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54768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1" y="374900"/>
            <a:ext cx="6719018" cy="868839"/>
          </a:xfrm>
          <a:effectLst>
            <a:outerShdw blurRad="50800" dist="38100" dir="2700000" algn="tl" rotWithShape="0">
              <a:prstClr val="black">
                <a:alpha val="60000"/>
              </a:prstClr>
            </a:outerShdw>
          </a:effectLst>
        </p:spPr>
        <p:txBody>
          <a:bodyPr>
            <a:normAutofit/>
          </a:bodyPr>
          <a:lstStyle>
            <a:lvl1pPr algn="l">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823312" y="1138425"/>
            <a:ext cx="6719018" cy="5039265"/>
          </a:xfrm>
        </p:spPr>
        <p:txBody>
          <a:bodyPr/>
          <a:lstStyle>
            <a:lvl1pPr>
              <a:defRPr sz="2800">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it-IT"/>
              <a:t>23/04/2017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1629391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17065"/>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Text Placeholder 2"/>
          <p:cNvSpPr>
            <a:spLocks noGrp="1"/>
          </p:cNvSpPr>
          <p:nvPr>
            <p:ph type="body" idx="1"/>
          </p:nvPr>
        </p:nvSpPr>
        <p:spPr>
          <a:xfrm>
            <a:off x="448965" y="2341022"/>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970885"/>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2341022"/>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970885"/>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14101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861771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89552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39396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3569868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32262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44826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1670" y="5566870"/>
            <a:ext cx="7940660" cy="610820"/>
          </a:xfrm>
        </p:spPr>
        <p:txBody>
          <a:bodyPr>
            <a:normAutofit/>
          </a:bodyPr>
          <a:lstStyle>
            <a:lvl1pPr marL="0" indent="0" algn="ctr">
              <a:buNone/>
              <a:defRPr sz="28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itolo 6"/>
          <p:cNvSpPr>
            <a:spLocks noGrp="1"/>
          </p:cNvSpPr>
          <p:nvPr>
            <p:ph type="title"/>
          </p:nvPr>
        </p:nvSpPr>
        <p:spPr/>
        <p:txBody>
          <a:bodyPr/>
          <a:lstStyle/>
          <a:p>
            <a:r>
              <a:rPr lang="it-IT"/>
              <a:t>Fare clic per modificare lo stile del titolo</a:t>
            </a:r>
          </a:p>
        </p:txBody>
      </p:sp>
      <p:sp>
        <p:nvSpPr>
          <p:cNvPr id="8" name="Segnaposto data 7"/>
          <p:cNvSpPr>
            <a:spLocks noGrp="1"/>
          </p:cNvSpPr>
          <p:nvPr>
            <p:ph type="dt" sz="half" idx="10"/>
          </p:nvPr>
        </p:nvSpPr>
        <p:spPr/>
        <p:txBody>
          <a:bodyPr/>
          <a:lstStyle/>
          <a:p>
            <a:r>
              <a:rPr lang="it-IT">
                <a:solidFill>
                  <a:prstClr val="black">
                    <a:tint val="75000"/>
                  </a:prstClr>
                </a:solidFill>
              </a:rPr>
              <a:t>23/04/2017</a:t>
            </a:r>
            <a:endParaRPr lang="en-US">
              <a:solidFill>
                <a:prstClr val="black">
                  <a:tint val="75000"/>
                </a:prstClr>
              </a:solidFill>
            </a:endParaRPr>
          </a:p>
        </p:txBody>
      </p:sp>
      <p:sp>
        <p:nvSpPr>
          <p:cNvPr id="9" name="Segnaposto piè di pagina 8"/>
          <p:cNvSpPr>
            <a:spLocks noGrp="1"/>
          </p:cNvSpPr>
          <p:nvPr>
            <p:ph type="ftr" sz="quarter" idx="11"/>
          </p:nvPr>
        </p:nvSpPr>
        <p:spPr/>
        <p:txBody>
          <a:bodyPr/>
          <a:lstStyle/>
          <a:p>
            <a:endParaRPr lang="en-US">
              <a:solidFill>
                <a:prstClr val="black">
                  <a:tint val="75000"/>
                </a:prstClr>
              </a:solidFill>
            </a:endParaRPr>
          </a:p>
        </p:txBody>
      </p:sp>
      <p:sp>
        <p:nvSpPr>
          <p:cNvPr id="10" name="Segnaposto numero diapositiva 9"/>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34327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610820"/>
          </a:xfrm>
          <a:effectLst>
            <a:outerShdw blurRad="50800" dist="38100" dir="2700000" algn="tl" rotWithShape="0">
              <a:prstClr val="black">
                <a:alpha val="56000"/>
              </a:prstClr>
            </a:outerShdw>
          </a:effectLst>
        </p:spPr>
        <p:txBody>
          <a:bodyPr>
            <a:normAutofit/>
          </a:bodyPr>
          <a:lstStyle>
            <a:lvl1pPr algn="l">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48965" y="2054655"/>
            <a:ext cx="8229600" cy="4123035"/>
          </a:xfrm>
        </p:spPr>
        <p:txBody>
          <a:bodyPr/>
          <a:lstStyle>
            <a:lvl1pPr>
              <a:defRPr sz="2800">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it-IT">
                <a:solidFill>
                  <a:prstClr val="black">
                    <a:tint val="75000"/>
                  </a:prstClr>
                </a:solidFill>
              </a:rPr>
              <a:t>23/04/2017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EB7B32-6C30-492F-B5DA-2A03F6932C86}"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731847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1" y="374900"/>
            <a:ext cx="6719018" cy="868839"/>
          </a:xfrm>
          <a:effectLst>
            <a:outerShdw blurRad="50800" dist="38100" dir="2700000" algn="tl" rotWithShape="0">
              <a:prstClr val="black">
                <a:alpha val="60000"/>
              </a:prstClr>
            </a:outerShdw>
          </a:effectLst>
        </p:spPr>
        <p:txBody>
          <a:bodyPr>
            <a:normAutofit/>
          </a:bodyPr>
          <a:lstStyle>
            <a:lvl1pPr algn="l">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823312" y="1138425"/>
            <a:ext cx="6719018" cy="5039265"/>
          </a:xfrm>
        </p:spPr>
        <p:txBody>
          <a:bodyPr/>
          <a:lstStyle>
            <a:lvl1pPr>
              <a:defRPr sz="2800">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it-IT">
                <a:solidFill>
                  <a:prstClr val="black">
                    <a:tint val="75000"/>
                  </a:prstClr>
                </a:solidFill>
              </a:rPr>
              <a:t>23/04/2017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450386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it-IT"/>
              <a:t>23/04/2017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8634415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it-IT">
                <a:solidFill>
                  <a:prstClr val="black">
                    <a:tint val="75000"/>
                  </a:prstClr>
                </a:solidFill>
              </a:rPr>
              <a:t>23/04/2017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1983863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it-IT">
                <a:solidFill>
                  <a:prstClr val="black">
                    <a:tint val="75000"/>
                  </a:prstClr>
                </a:solidFill>
              </a:rPr>
              <a:t>23/04/2017</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909171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532180"/>
          </a:xfrm>
          <a:effectLst>
            <a:outerShdw blurRad="50800" dist="38100" dir="2700000" algn="tl" rotWithShape="0">
              <a:prstClr val="black">
                <a:alpha val="60000"/>
              </a:prstClr>
            </a:outerShdw>
          </a:effectLst>
        </p:spPr>
        <p:txBody>
          <a:bodyPr>
            <a:normAutofit/>
          </a:bodyPr>
          <a:lstStyle>
            <a:lvl1pPr algn="l">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48965" y="2054655"/>
            <a:ext cx="4040188" cy="639762"/>
          </a:xfrm>
        </p:spPr>
        <p:txBody>
          <a:bodyPr anchor="b"/>
          <a:lstStyle>
            <a:lvl1pPr marL="0" indent="0">
              <a:buNone/>
              <a:defRPr sz="2400" b="1">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684518"/>
            <a:ext cx="4040188" cy="3035058"/>
          </a:xfrm>
        </p:spPr>
        <p:txBody>
          <a:bodyPr/>
          <a:lstStyle>
            <a:lvl1pPr>
              <a:defRPr sz="2400">
                <a:solidFill>
                  <a:schemeClr val="bg1">
                    <a:lumMod val="75000"/>
                  </a:schemeClr>
                </a:solidFill>
              </a:defRPr>
            </a:lvl1pPr>
            <a:lvl2pPr>
              <a:defRPr sz="2000">
                <a:solidFill>
                  <a:schemeClr val="bg1">
                    <a:lumMod val="75000"/>
                  </a:schemeClr>
                </a:solidFill>
              </a:defRPr>
            </a:lvl2pPr>
            <a:lvl3pPr>
              <a:defRPr sz="1800">
                <a:solidFill>
                  <a:schemeClr val="bg1">
                    <a:lumMod val="75000"/>
                  </a:schemeClr>
                </a:solidFill>
              </a:defRPr>
            </a:lvl3pPr>
            <a:lvl4pPr>
              <a:defRPr sz="1600">
                <a:solidFill>
                  <a:schemeClr val="bg1">
                    <a:lumMod val="75000"/>
                  </a:schemeClr>
                </a:solidFill>
              </a:defRPr>
            </a:lvl4pPr>
            <a:lvl5pPr>
              <a:defRPr sz="1600">
                <a:solidFill>
                  <a:schemeClr val="bg1">
                    <a:lumMod val="7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2054655"/>
            <a:ext cx="4041775" cy="639762"/>
          </a:xfrm>
        </p:spPr>
        <p:txBody>
          <a:bodyPr anchor="b"/>
          <a:lstStyle>
            <a:lvl1pPr marL="0" indent="0">
              <a:buNone/>
              <a:defRPr sz="2400" b="1">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684518"/>
            <a:ext cx="4041775" cy="3035058"/>
          </a:xfrm>
        </p:spPr>
        <p:txBody>
          <a:bodyPr/>
          <a:lstStyle>
            <a:lvl1pPr>
              <a:defRPr sz="2400">
                <a:solidFill>
                  <a:schemeClr val="bg1">
                    <a:lumMod val="75000"/>
                  </a:schemeClr>
                </a:solidFill>
              </a:defRPr>
            </a:lvl1pPr>
            <a:lvl2pPr>
              <a:defRPr sz="2000">
                <a:solidFill>
                  <a:schemeClr val="bg1">
                    <a:lumMod val="75000"/>
                  </a:schemeClr>
                </a:solidFill>
              </a:defRPr>
            </a:lvl2pPr>
            <a:lvl3pPr>
              <a:defRPr sz="1800">
                <a:solidFill>
                  <a:schemeClr val="bg1">
                    <a:lumMod val="75000"/>
                  </a:schemeClr>
                </a:solidFill>
              </a:defRPr>
            </a:lvl3pPr>
            <a:lvl4pPr>
              <a:defRPr sz="1600">
                <a:solidFill>
                  <a:schemeClr val="bg1">
                    <a:lumMod val="75000"/>
                  </a:schemeClr>
                </a:solidFill>
              </a:defRPr>
            </a:lvl4pPr>
            <a:lvl5pPr>
              <a:defRPr sz="1600">
                <a:solidFill>
                  <a:schemeClr val="bg1">
                    <a:lumMod val="7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it-IT">
                <a:solidFill>
                  <a:prstClr val="black">
                    <a:tint val="75000"/>
                  </a:prstClr>
                </a:solidFill>
              </a:rPr>
              <a:t>23/04/2017</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56930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it-IT">
                <a:solidFill>
                  <a:prstClr val="black">
                    <a:tint val="75000"/>
                  </a:prstClr>
                </a:solidFill>
              </a:rPr>
              <a:t>23/04/2017</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08985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a:solidFill>
                  <a:prstClr val="black">
                    <a:tint val="75000"/>
                  </a:prstClr>
                </a:solidFill>
              </a:rPr>
              <a:t>23/04/2017</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575372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it-IT">
                <a:solidFill>
                  <a:prstClr val="black">
                    <a:tint val="75000"/>
                  </a:prstClr>
                </a:solidFill>
              </a:rPr>
              <a:t>23/04/2017</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273680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it-IT">
                <a:solidFill>
                  <a:prstClr val="black">
                    <a:tint val="75000"/>
                  </a:prstClr>
                </a:solidFill>
              </a:rPr>
              <a:t>23/04/2017</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001966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it-IT">
                <a:solidFill>
                  <a:prstClr val="black">
                    <a:tint val="75000"/>
                  </a:prstClr>
                </a:solidFill>
              </a:rPr>
              <a:t>23/04/2017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57575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it-IT">
                <a:solidFill>
                  <a:prstClr val="black">
                    <a:tint val="75000"/>
                  </a:prstClr>
                </a:solidFill>
              </a:rPr>
              <a:t>23/04/2017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6846197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it-IT"/>
              <a:t>23/04/2017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556791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532180"/>
          </a:xfrm>
          <a:effectLst>
            <a:outerShdw blurRad="50800" dist="38100" dir="2700000" algn="tl" rotWithShape="0">
              <a:prstClr val="black">
                <a:alpha val="60000"/>
              </a:prstClr>
            </a:outerShdw>
          </a:effectLst>
        </p:spPr>
        <p:txBody>
          <a:bodyPr>
            <a:normAutofit/>
          </a:bodyPr>
          <a:lstStyle>
            <a:lvl1pPr algn="l">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48965" y="2054655"/>
            <a:ext cx="4040188" cy="639762"/>
          </a:xfrm>
        </p:spPr>
        <p:txBody>
          <a:bodyPr anchor="b"/>
          <a:lstStyle>
            <a:lvl1pPr marL="0" indent="0">
              <a:buNone/>
              <a:defRPr sz="2400" b="1">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684518"/>
            <a:ext cx="4040188" cy="3035058"/>
          </a:xfrm>
        </p:spPr>
        <p:txBody>
          <a:bodyPr/>
          <a:lstStyle>
            <a:lvl1pPr>
              <a:defRPr sz="2400">
                <a:solidFill>
                  <a:schemeClr val="bg1">
                    <a:lumMod val="75000"/>
                  </a:schemeClr>
                </a:solidFill>
              </a:defRPr>
            </a:lvl1pPr>
            <a:lvl2pPr>
              <a:defRPr sz="2000">
                <a:solidFill>
                  <a:schemeClr val="bg1">
                    <a:lumMod val="75000"/>
                  </a:schemeClr>
                </a:solidFill>
              </a:defRPr>
            </a:lvl2pPr>
            <a:lvl3pPr>
              <a:defRPr sz="1800">
                <a:solidFill>
                  <a:schemeClr val="bg1">
                    <a:lumMod val="75000"/>
                  </a:schemeClr>
                </a:solidFill>
              </a:defRPr>
            </a:lvl3pPr>
            <a:lvl4pPr>
              <a:defRPr sz="1600">
                <a:solidFill>
                  <a:schemeClr val="bg1">
                    <a:lumMod val="75000"/>
                  </a:schemeClr>
                </a:solidFill>
              </a:defRPr>
            </a:lvl4pPr>
            <a:lvl5pPr>
              <a:defRPr sz="1600">
                <a:solidFill>
                  <a:schemeClr val="bg1">
                    <a:lumMod val="7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2054655"/>
            <a:ext cx="4041775" cy="639762"/>
          </a:xfrm>
        </p:spPr>
        <p:txBody>
          <a:bodyPr anchor="b"/>
          <a:lstStyle>
            <a:lvl1pPr marL="0" indent="0">
              <a:buNone/>
              <a:defRPr sz="2400" b="1">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684518"/>
            <a:ext cx="4041775" cy="3035058"/>
          </a:xfrm>
        </p:spPr>
        <p:txBody>
          <a:bodyPr/>
          <a:lstStyle>
            <a:lvl1pPr>
              <a:defRPr sz="2400">
                <a:solidFill>
                  <a:schemeClr val="bg1">
                    <a:lumMod val="75000"/>
                  </a:schemeClr>
                </a:solidFill>
              </a:defRPr>
            </a:lvl1pPr>
            <a:lvl2pPr>
              <a:defRPr sz="2000">
                <a:solidFill>
                  <a:schemeClr val="bg1">
                    <a:lumMod val="75000"/>
                  </a:schemeClr>
                </a:solidFill>
              </a:defRPr>
            </a:lvl2pPr>
            <a:lvl3pPr>
              <a:defRPr sz="1800">
                <a:solidFill>
                  <a:schemeClr val="bg1">
                    <a:lumMod val="75000"/>
                  </a:schemeClr>
                </a:solidFill>
              </a:defRPr>
            </a:lvl3pPr>
            <a:lvl4pPr>
              <a:defRPr sz="1600">
                <a:solidFill>
                  <a:schemeClr val="bg1">
                    <a:lumMod val="75000"/>
                  </a:schemeClr>
                </a:solidFill>
              </a:defRPr>
            </a:lvl4pPr>
            <a:lvl5pPr>
              <a:defRPr sz="1600">
                <a:solidFill>
                  <a:schemeClr val="bg1">
                    <a:lumMod val="7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it-IT"/>
              <a:t>23/04/2017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41229119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it-IT"/>
              <a:t>23/04/2017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0297731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a:t>23/04/2017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4251864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it-IT"/>
              <a:t>23/04/2017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174452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a:t>23/04/2017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‹Nº›</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24197364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70802608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a:solidFill>
                  <a:prstClr val="black">
                    <a:tint val="75000"/>
                  </a:prstClr>
                </a:solidFill>
              </a:rPr>
              <a:t>23/04/2017</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2902717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6260" y="4345231"/>
            <a:ext cx="8551480" cy="916230"/>
          </a:xfrm>
          <a:effectLst>
            <a:outerShdw blurRad="50800" dist="38100" dir="2700000" algn="tl" rotWithShape="0">
              <a:prstClr val="black">
                <a:alpha val="63000"/>
              </a:prstClr>
            </a:outerShdw>
          </a:effectLst>
        </p:spPr>
        <p:txBody>
          <a:bodyPr>
            <a:normAutofit/>
          </a:bodyPr>
          <a:lstStyle/>
          <a:p>
            <a:r>
              <a:rPr lang="es-MX" dirty="0" err="1"/>
              <a:t>Stages</a:t>
            </a:r>
            <a:r>
              <a:rPr lang="es-MX" dirty="0"/>
              <a:t> </a:t>
            </a:r>
            <a:r>
              <a:rPr lang="es-MX" dirty="0" err="1"/>
              <a:t>of</a:t>
            </a:r>
            <a:r>
              <a:rPr lang="es-MX" dirty="0"/>
              <a:t> </a:t>
            </a:r>
            <a:r>
              <a:rPr lang="es-MX" dirty="0" err="1"/>
              <a:t>formation</a:t>
            </a:r>
            <a:endParaRPr lang="es-MX" sz="4400" dirty="0"/>
          </a:p>
        </p:txBody>
      </p:sp>
      <p:sp>
        <p:nvSpPr>
          <p:cNvPr id="4" name="Subtitle 2"/>
          <p:cNvSpPr txBox="1">
            <a:spLocks/>
          </p:cNvSpPr>
          <p:nvPr/>
        </p:nvSpPr>
        <p:spPr>
          <a:xfrm>
            <a:off x="296260" y="222195"/>
            <a:ext cx="8551480" cy="106893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bg1">
                    <a:lumMod val="6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solidFill>
                  <a:schemeClr val="bg1">
                    <a:lumMod val="85000"/>
                  </a:schemeClr>
                </a:solidFill>
              </a:rPr>
              <a:t>GUIDELINES AND INDICATIONS FOR THE </a:t>
            </a:r>
            <a:br>
              <a:rPr lang="en-US" dirty="0">
                <a:solidFill>
                  <a:schemeClr val="bg1">
                    <a:lumMod val="85000"/>
                  </a:schemeClr>
                </a:solidFill>
              </a:rPr>
            </a:br>
            <a:r>
              <a:rPr lang="en-US" dirty="0">
                <a:solidFill>
                  <a:schemeClr val="bg1">
                    <a:lumMod val="85000"/>
                  </a:schemeClr>
                </a:solidFill>
              </a:rPr>
              <a:t>FORMATION OF A SALESIAN COOPERATOR</a:t>
            </a:r>
          </a:p>
        </p:txBody>
      </p:sp>
      <p:pic>
        <p:nvPicPr>
          <p:cNvPr id="8" name="Immagin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5516" y="152636"/>
            <a:ext cx="719328" cy="822960"/>
          </a:xfrm>
          <a:prstGeom prst="rect">
            <a:avLst/>
          </a:prstGeom>
          <a:effectLst>
            <a:outerShdw blurRad="50800" dist="38100" dir="2700000" algn="tl" rotWithShape="0">
              <a:prstClr val="black">
                <a:alpha val="40000"/>
              </a:prstClr>
            </a:outerShdw>
          </a:effectLst>
        </p:spPr>
      </p:pic>
      <p:sp>
        <p:nvSpPr>
          <p:cNvPr id="12" name="Rettangolo 11"/>
          <p:cNvSpPr/>
          <p:nvPr/>
        </p:nvSpPr>
        <p:spPr>
          <a:xfrm>
            <a:off x="8539788" y="6605972"/>
            <a:ext cx="604212" cy="252028"/>
          </a:xfrm>
          <a:prstGeom prst="rect">
            <a:avLst/>
          </a:prstGeom>
          <a:solidFill>
            <a:srgbClr val="17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outVertical)">
                                      <p:cBhvr>
                                        <p:cTn id="7" dur="1500"/>
                                        <p:tgtEl>
                                          <p:spTgt spid="4">
                                            <p:txEl>
                                              <p:pRg st="0" end="0"/>
                                            </p:txEl>
                                          </p:spTgt>
                                        </p:tgtEl>
                                      </p:cBhvr>
                                    </p:animEffect>
                                  </p:childTnLst>
                                </p:cTn>
                              </p:par>
                            </p:childTnLst>
                          </p:cTn>
                        </p:par>
                        <p:par>
                          <p:cTn id="8" fill="hold">
                            <p:stCondLst>
                              <p:cond delay="2500"/>
                            </p:stCondLst>
                            <p:childTnLst>
                              <p:par>
                                <p:cTn id="9" presetID="16" presetClass="entr" presetSubtype="37"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823311" y="374900"/>
            <a:ext cx="6719018" cy="868839"/>
          </a:xfrm>
        </p:spPr>
        <p:txBody>
          <a:bodyPr/>
          <a:lstStyle/>
          <a:p>
            <a:r>
              <a:rPr lang="en-US" dirty="0">
                <a:effectLst>
                  <a:outerShdw blurRad="50800" dist="38100" dir="2700000" algn="tl" rotWithShape="0">
                    <a:prstClr val="black">
                      <a:alpha val="40000"/>
                    </a:prstClr>
                  </a:outerShdw>
                </a:effectLst>
              </a:rPr>
              <a:t>Formative plan /</a:t>
            </a:r>
            <a:r>
              <a:rPr lang="en-US" sz="2800" dirty="0">
                <a:effectLst>
                  <a:outerShdw blurRad="50800" dist="38100" dir="2700000" algn="tl" rotWithShape="0">
                    <a:prstClr val="black">
                      <a:alpha val="40000"/>
                    </a:prstClr>
                  </a:outerShdw>
                </a:effectLst>
              </a:rPr>
              <a:t>1</a:t>
            </a:r>
            <a:endParaRPr lang="en-US" dirty="0">
              <a:effectLst>
                <a:outerShdw blurRad="50800" dist="38100" dir="2700000" algn="tl" rotWithShape="0">
                  <a:prstClr val="black">
                    <a:alpha val="40000"/>
                  </a:prstClr>
                </a:outerShdw>
              </a:effectLst>
            </a:endParaRPr>
          </a:p>
        </p:txBody>
      </p:sp>
      <p:sp>
        <p:nvSpPr>
          <p:cNvPr id="14" name="Segnaposto numero diapositiva 5"/>
          <p:cNvSpPr>
            <a:spLocks noGrp="1"/>
          </p:cNvSpPr>
          <p:nvPr>
            <p:ph type="sldNum" sz="quarter" idx="12"/>
          </p:nvPr>
        </p:nvSpPr>
        <p:spPr>
          <a:xfrm>
            <a:off x="6553200" y="6376243"/>
            <a:ext cx="2133600" cy="365125"/>
          </a:xfrm>
        </p:spPr>
        <p:txBody>
          <a:bodyPr/>
          <a:lstStyle/>
          <a:p>
            <a:fld id="{8AEB7B32-6C30-492F-B5DA-2A03F6932C86}" type="slidenum">
              <a:rPr lang="en-US" smtClean="0">
                <a:solidFill>
                  <a:prstClr val="black">
                    <a:tint val="75000"/>
                  </a:prstClr>
                </a:solidFill>
              </a:rPr>
              <a:pPr/>
              <a:t>10</a:t>
            </a:fld>
            <a:endParaRPr lang="en-US">
              <a:solidFill>
                <a:prstClr val="black">
                  <a:tint val="75000"/>
                </a:prstClr>
              </a:solidFill>
            </a:endParaRPr>
          </a:p>
        </p:txBody>
      </p:sp>
      <p:grpSp>
        <p:nvGrpSpPr>
          <p:cNvPr id="5" name="Gruppo 4"/>
          <p:cNvGrpSpPr/>
          <p:nvPr/>
        </p:nvGrpSpPr>
        <p:grpSpPr>
          <a:xfrm>
            <a:off x="2753184" y="5258087"/>
            <a:ext cx="6402222" cy="1591293"/>
            <a:chOff x="2753184" y="5047013"/>
            <a:chExt cx="6402222" cy="1591293"/>
          </a:xfrm>
        </p:grpSpPr>
        <p:pic>
          <p:nvPicPr>
            <p:cNvPr id="2"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t="9460" b="11003"/>
            <a:stretch/>
          </p:blipFill>
          <p:spPr>
            <a:xfrm>
              <a:off x="2753185" y="5047013"/>
              <a:ext cx="6402221" cy="1591293"/>
            </a:xfrm>
            <a:prstGeom prst="rect">
              <a:avLst/>
            </a:prstGeom>
            <a:gradFill>
              <a:gsLst>
                <a:gs pos="25000">
                  <a:schemeClr val="bg1"/>
                </a:gs>
                <a:gs pos="100000">
                  <a:schemeClr val="accent1">
                    <a:tint val="23500"/>
                    <a:satMod val="160000"/>
                  </a:schemeClr>
                </a:gs>
              </a:gsLst>
              <a:lin ang="5400000" scaled="0"/>
            </a:gradFill>
          </p:spPr>
        </p:pic>
        <p:sp>
          <p:nvSpPr>
            <p:cNvPr id="3" name="Rettangolo 2"/>
            <p:cNvSpPr/>
            <p:nvPr/>
          </p:nvSpPr>
          <p:spPr>
            <a:xfrm>
              <a:off x="2753184" y="5047013"/>
              <a:ext cx="3201111" cy="1591293"/>
            </a:xfrm>
            <a:prstGeom prst="rect">
              <a:avLst/>
            </a:prstGeom>
            <a:gradFill flip="none" rotWithShape="1">
              <a:gsLst>
                <a:gs pos="0">
                  <a:schemeClr val="bg1"/>
                </a:gs>
                <a:gs pos="97000">
                  <a:srgbClr val="FF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9" name="Content Placeholder 4"/>
          <p:cNvSpPr>
            <a:spLocks noGrp="1"/>
          </p:cNvSpPr>
          <p:nvPr>
            <p:ph idx="1"/>
          </p:nvPr>
        </p:nvSpPr>
        <p:spPr>
          <a:xfrm>
            <a:off x="1823312" y="1138425"/>
            <a:ext cx="6817140" cy="5039265"/>
          </a:xfrm>
        </p:spPr>
        <p:txBody>
          <a:bodyPr>
            <a:normAutofit lnSpcReduction="10000"/>
          </a:bodyPr>
          <a:lstStyle/>
          <a:p>
            <a:pPr marL="0" indent="0">
              <a:buNone/>
            </a:pPr>
            <a:r>
              <a:rPr lang="en-US" dirty="0">
                <a:effectLst>
                  <a:outerShdw blurRad="50800" dist="38100" dir="2700000" algn="tl" rotWithShape="0">
                    <a:prstClr val="black">
                      <a:alpha val="40000"/>
                    </a:prstClr>
                  </a:outerShdw>
                </a:effectLst>
              </a:rPr>
              <a:t>Covering and respecting all the fundamental themes of the </a:t>
            </a:r>
            <a:r>
              <a:rPr lang="en-US" dirty="0">
                <a:solidFill>
                  <a:srgbClr val="EE7D00"/>
                </a:solidFill>
                <a:effectLst>
                  <a:outerShdw blurRad="50800" dist="38100" dir="2700000" algn="tl" rotWithShape="0">
                    <a:prstClr val="black">
                      <a:alpha val="40000"/>
                    </a:prstClr>
                  </a:outerShdw>
                </a:effectLst>
              </a:rPr>
              <a:t>Human, Christian and Salesian </a:t>
            </a:r>
            <a:r>
              <a:rPr lang="en-US" dirty="0">
                <a:effectLst>
                  <a:outerShdw blurRad="50800" dist="38100" dir="2700000" algn="tl" rotWithShape="0">
                    <a:prstClr val="black">
                      <a:alpha val="40000"/>
                    </a:prstClr>
                  </a:outerShdw>
                </a:effectLst>
              </a:rPr>
              <a:t>dimensions, the person in charge of the formation has the task of adapting the process according to the profile of the aspirant…</a:t>
            </a:r>
          </a:p>
          <a:p>
            <a:pPr>
              <a:spcBef>
                <a:spcPts val="0"/>
              </a:spcBef>
              <a:buClr>
                <a:srgbClr val="EE7D00"/>
              </a:buClr>
            </a:pPr>
            <a:r>
              <a:rPr lang="en-US" dirty="0">
                <a:effectLst>
                  <a:outerShdw blurRad="50800" dist="38100" dir="2700000" algn="tl" rotWithShape="0">
                    <a:prstClr val="black">
                      <a:alpha val="40000"/>
                    </a:prstClr>
                  </a:outerShdw>
                </a:effectLst>
              </a:rPr>
              <a:t>Through the knowledge of the person;</a:t>
            </a:r>
          </a:p>
          <a:p>
            <a:pPr>
              <a:spcBef>
                <a:spcPts val="0"/>
              </a:spcBef>
              <a:buClr>
                <a:srgbClr val="EE7D00"/>
              </a:buClr>
            </a:pPr>
            <a:r>
              <a:rPr lang="en-US" dirty="0">
                <a:effectLst>
                  <a:outerShdw blurRad="50800" dist="38100" dir="2700000" algn="tl" rotWithShape="0">
                    <a:prstClr val="black">
                      <a:alpha val="40000"/>
                    </a:prstClr>
                  </a:outerShdw>
                </a:effectLst>
              </a:rPr>
              <a:t>Avoiding replicating repetitive schemes;</a:t>
            </a:r>
          </a:p>
          <a:p>
            <a:pPr>
              <a:spcBef>
                <a:spcPts val="0"/>
              </a:spcBef>
              <a:buClr>
                <a:srgbClr val="EE7D00"/>
              </a:buClr>
            </a:pPr>
            <a:r>
              <a:rPr lang="en-US" dirty="0">
                <a:effectLst>
                  <a:outerShdw blurRad="50800" dist="38100" dir="2700000" algn="tl" rotWithShape="0">
                    <a:prstClr val="black">
                      <a:alpha val="40000"/>
                    </a:prstClr>
                  </a:outerShdw>
                </a:effectLst>
              </a:rPr>
              <a:t>Adapting everything to the reality of the territory;</a:t>
            </a:r>
          </a:p>
          <a:p>
            <a:pPr>
              <a:spcBef>
                <a:spcPts val="0"/>
              </a:spcBef>
              <a:buClr>
                <a:srgbClr val="EE7D00"/>
              </a:buClr>
            </a:pPr>
            <a:r>
              <a:rPr lang="en-US" dirty="0">
                <a:effectLst>
                  <a:outerShdw blurRad="50800" dist="38100" dir="2700000" algn="tl" rotWithShape="0">
                    <a:prstClr val="black">
                      <a:alpha val="40000"/>
                    </a:prstClr>
                  </a:outerShdw>
                </a:effectLst>
              </a:rPr>
              <a:t>Taking advantage of the uniqueness of the opportunity offered.</a:t>
            </a:r>
          </a:p>
        </p:txBody>
      </p:sp>
      <p:sp>
        <p:nvSpPr>
          <p:cNvPr id="10" name="Title 3"/>
          <p:cNvSpPr txBox="1">
            <a:spLocks/>
          </p:cNvSpPr>
          <p:nvPr/>
        </p:nvSpPr>
        <p:spPr>
          <a:xfrm rot="16200000">
            <a:off x="-2796374" y="2859144"/>
            <a:ext cx="6483102" cy="764813"/>
          </a:xfrm>
          <a:prstGeom prst="rect">
            <a:avLst/>
          </a:prstGeom>
          <a:effectLst>
            <a:outerShdw blurRad="50800" dist="38100" dir="2700000" algn="tl" rotWithShape="0">
              <a:prstClr val="black">
                <a:alpha val="60000"/>
              </a:prstClr>
            </a:outerShdw>
          </a:effectLst>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2800" dirty="0" err="1">
                <a:solidFill>
                  <a:srgbClr val="FFFFFF"/>
                </a:solidFill>
              </a:rPr>
              <a:t>Form</a:t>
            </a:r>
            <a:r>
              <a:rPr lang="en-US" sz="2800" dirty="0" err="1">
                <a:solidFill>
                  <a:srgbClr val="FF9E1D"/>
                </a:solidFill>
              </a:rPr>
              <a:t>ación</a:t>
            </a:r>
            <a:r>
              <a:rPr lang="en-US" sz="2800" dirty="0">
                <a:solidFill>
                  <a:srgbClr val="FF9E1D"/>
                </a:solidFill>
              </a:rPr>
              <a:t> </a:t>
            </a:r>
            <a:r>
              <a:rPr lang="en-US" sz="2800" dirty="0" err="1">
                <a:solidFill>
                  <a:srgbClr val="FFFFFF"/>
                </a:solidFill>
              </a:rPr>
              <a:t>inicial</a:t>
            </a:r>
            <a:endParaRPr lang="en-US" sz="2800" dirty="0">
              <a:solidFill>
                <a:srgbClr val="FFFFFF"/>
              </a:solidFill>
            </a:endParaRPr>
          </a:p>
        </p:txBody>
      </p:sp>
    </p:spTree>
    <p:extLst>
      <p:ext uri="{BB962C8B-B14F-4D97-AF65-F5344CB8AC3E}">
        <p14:creationId xmlns:p14="http://schemas.microsoft.com/office/powerpoint/2010/main" val="332640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000"/>
                                        <p:tgtEl>
                                          <p:spTgt spid="9">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50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2000"/>
                                        <p:tgtEl>
                                          <p:spTgt spid="9">
                                            <p:txEl>
                                              <p:pRg st="1" end="1"/>
                                            </p:txEl>
                                          </p:spTgt>
                                        </p:tgtEl>
                                      </p:cBhvr>
                                    </p:animEffect>
                                  </p:childTnLst>
                                </p:cTn>
                              </p:par>
                            </p:childTnLst>
                          </p:cTn>
                        </p:par>
                        <p:par>
                          <p:cTn id="16" fill="hold">
                            <p:stCondLst>
                              <p:cond delay="6500"/>
                            </p:stCondLst>
                            <p:childTnLst>
                              <p:par>
                                <p:cTn id="17" presetID="10" presetClass="entr" presetSubtype="0" fill="hold" grpId="0" nodeType="afterEffect">
                                  <p:stCondLst>
                                    <p:cond delay="50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2000"/>
                                        <p:tgtEl>
                                          <p:spTgt spid="9">
                                            <p:txEl>
                                              <p:pRg st="2" end="2"/>
                                            </p:txEl>
                                          </p:spTgt>
                                        </p:tgtEl>
                                      </p:cBhvr>
                                    </p:animEffect>
                                  </p:childTnLst>
                                </p:cTn>
                              </p:par>
                            </p:childTnLst>
                          </p:cTn>
                        </p:par>
                        <p:par>
                          <p:cTn id="20" fill="hold">
                            <p:stCondLst>
                              <p:cond delay="9000"/>
                            </p:stCondLst>
                            <p:childTnLst>
                              <p:par>
                                <p:cTn id="21" presetID="10" presetClass="entr" presetSubtype="0" fill="hold" grpId="0" nodeType="afterEffect">
                                  <p:stCondLst>
                                    <p:cond delay="50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2000"/>
                                        <p:tgtEl>
                                          <p:spTgt spid="9">
                                            <p:txEl>
                                              <p:pRg st="3" end="3"/>
                                            </p:txEl>
                                          </p:spTgt>
                                        </p:tgtEl>
                                      </p:cBhvr>
                                    </p:animEffect>
                                  </p:childTnLst>
                                </p:cTn>
                              </p:par>
                            </p:childTnLst>
                          </p:cTn>
                        </p:par>
                        <p:par>
                          <p:cTn id="24" fill="hold">
                            <p:stCondLst>
                              <p:cond delay="11500"/>
                            </p:stCondLst>
                            <p:childTnLst>
                              <p:par>
                                <p:cTn id="25" presetID="10" presetClass="entr" presetSubtype="0" fill="hold" grpId="0" nodeType="afterEffect">
                                  <p:stCondLst>
                                    <p:cond delay="50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par>
                          <p:cTn id="28" fill="hold">
                            <p:stCondLst>
                              <p:cond delay="14000"/>
                            </p:stCondLst>
                            <p:childTnLst>
                              <p:par>
                                <p:cTn id="29" presetID="10" presetClass="entr" presetSubtype="0" fill="hold" nodeType="afterEffect">
                                  <p:stCondLst>
                                    <p:cond delay="5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823311" y="374900"/>
            <a:ext cx="6719018" cy="868839"/>
          </a:xfrm>
        </p:spPr>
        <p:txBody>
          <a:bodyPr/>
          <a:lstStyle/>
          <a:p>
            <a:r>
              <a:rPr lang="en-US" dirty="0">
                <a:effectLst>
                  <a:outerShdw blurRad="50800" dist="38100" dir="2700000" algn="tl" rotWithShape="0">
                    <a:prstClr val="black">
                      <a:alpha val="40000"/>
                    </a:prstClr>
                  </a:outerShdw>
                </a:effectLst>
              </a:rPr>
              <a:t> Formative plan /</a:t>
            </a:r>
            <a:r>
              <a:rPr lang="en-US" sz="2800" dirty="0">
                <a:effectLst>
                  <a:outerShdw blurRad="50800" dist="38100" dir="2700000" algn="tl" rotWithShape="0">
                    <a:prstClr val="black">
                      <a:alpha val="40000"/>
                    </a:prstClr>
                  </a:outerShdw>
                </a:effectLst>
              </a:rPr>
              <a:t>2</a:t>
            </a:r>
            <a:endParaRPr lang="en-US" dirty="0">
              <a:effectLst>
                <a:outerShdw blurRad="50800" dist="38100" dir="2700000" algn="tl" rotWithShape="0">
                  <a:prstClr val="black">
                    <a:alpha val="40000"/>
                  </a:prstClr>
                </a:outerShdw>
              </a:effectLst>
            </a:endParaRPr>
          </a:p>
        </p:txBody>
      </p:sp>
      <p:sp>
        <p:nvSpPr>
          <p:cNvPr id="14" name="Segnaposto numero diapositiva 5"/>
          <p:cNvSpPr>
            <a:spLocks noGrp="1"/>
          </p:cNvSpPr>
          <p:nvPr>
            <p:ph type="sldNum" sz="quarter" idx="12"/>
          </p:nvPr>
        </p:nvSpPr>
        <p:spPr>
          <a:xfrm>
            <a:off x="6553200" y="6376243"/>
            <a:ext cx="2133600" cy="365125"/>
          </a:xfrm>
        </p:spPr>
        <p:txBody>
          <a:bodyPr/>
          <a:lstStyle/>
          <a:p>
            <a:fld id="{8AEB7B32-6C30-492F-B5DA-2A03F6932C86}" type="slidenum">
              <a:rPr lang="en-US" smtClean="0">
                <a:solidFill>
                  <a:prstClr val="black">
                    <a:tint val="75000"/>
                  </a:prstClr>
                </a:solidFill>
              </a:rPr>
              <a:pPr/>
              <a:t>11</a:t>
            </a:fld>
            <a:endParaRPr lang="en-US">
              <a:solidFill>
                <a:prstClr val="black">
                  <a:tint val="75000"/>
                </a:prstClr>
              </a:solidFill>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4689581"/>
            <a:ext cx="4850412" cy="2168419"/>
          </a:xfrm>
          <a:prstGeom prst="rect">
            <a:avLst/>
          </a:prstGeom>
        </p:spPr>
      </p:pic>
      <p:sp>
        <p:nvSpPr>
          <p:cNvPr id="9" name="Content Placeholder 4"/>
          <p:cNvSpPr>
            <a:spLocks noGrp="1"/>
          </p:cNvSpPr>
          <p:nvPr>
            <p:ph idx="1"/>
          </p:nvPr>
        </p:nvSpPr>
        <p:spPr>
          <a:xfrm>
            <a:off x="1823312" y="1138425"/>
            <a:ext cx="6997160" cy="5039265"/>
          </a:xfrm>
        </p:spPr>
        <p:txBody>
          <a:bodyPr>
            <a:normAutofit/>
          </a:bodyPr>
          <a:lstStyle/>
          <a:p>
            <a:pPr marL="0" indent="0">
              <a:buNone/>
            </a:pPr>
            <a:r>
              <a:rPr lang="en-US" dirty="0">
                <a:effectLst>
                  <a:outerShdw blurRad="50800" dist="38100" dir="2700000" algn="tl" rotWithShape="0">
                    <a:prstClr val="black">
                      <a:alpha val="40000"/>
                    </a:prstClr>
                  </a:outerShdw>
                </a:effectLst>
              </a:rPr>
              <a:t>All this will facilitate the aspirant…</a:t>
            </a:r>
          </a:p>
          <a:p>
            <a:pPr>
              <a:spcBef>
                <a:spcPts val="0"/>
              </a:spcBef>
              <a:buClr>
                <a:srgbClr val="EE7D00"/>
              </a:buClr>
            </a:pPr>
            <a:r>
              <a:rPr lang="en-US" dirty="0">
                <a:effectLst>
                  <a:outerShdw blurRad="50800" dist="38100" dir="2700000" algn="tl" rotWithShape="0">
                    <a:prstClr val="black">
                      <a:alpha val="40000"/>
                    </a:prstClr>
                  </a:outerShdw>
                </a:effectLst>
              </a:rPr>
              <a:t>Welcome the proposal as a precious opportunity;</a:t>
            </a:r>
          </a:p>
          <a:p>
            <a:pPr>
              <a:spcBef>
                <a:spcPts val="0"/>
              </a:spcBef>
              <a:buClr>
                <a:srgbClr val="EE7D00"/>
              </a:buClr>
            </a:pPr>
            <a:r>
              <a:rPr lang="en-US" dirty="0">
                <a:effectLst>
                  <a:outerShdw blurRad="50800" dist="38100" dir="2700000" algn="tl" rotWithShape="0">
                    <a:prstClr val="black">
                      <a:alpha val="40000"/>
                    </a:prstClr>
                  </a:outerShdw>
                </a:effectLst>
              </a:rPr>
              <a:t>Work on membership in the Association;</a:t>
            </a:r>
          </a:p>
          <a:p>
            <a:pPr>
              <a:spcBef>
                <a:spcPts val="0"/>
              </a:spcBef>
              <a:buClr>
                <a:srgbClr val="EE7D00"/>
              </a:buClr>
            </a:pPr>
            <a:r>
              <a:rPr lang="en-US" dirty="0">
                <a:effectLst>
                  <a:outerShdw blurRad="50800" dist="38100" dir="2700000" algn="tl" rotWithShape="0">
                    <a:prstClr val="black">
                      <a:alpha val="40000"/>
                    </a:prstClr>
                  </a:outerShdw>
                </a:effectLst>
              </a:rPr>
              <a:t>Feeling part of the Salesian Family;</a:t>
            </a:r>
          </a:p>
          <a:p>
            <a:pPr>
              <a:spcBef>
                <a:spcPts val="0"/>
              </a:spcBef>
              <a:buClr>
                <a:srgbClr val="EE7D00"/>
              </a:buClr>
            </a:pPr>
            <a:r>
              <a:rPr lang="en-US" dirty="0">
                <a:effectLst>
                  <a:outerShdw blurRad="50800" dist="38100" dir="2700000" algn="tl" rotWithShape="0">
                    <a:prstClr val="black">
                      <a:alpha val="40000"/>
                    </a:prstClr>
                  </a:outerShdw>
                </a:effectLst>
              </a:rPr>
              <a:t>Live a permanent way of growth;</a:t>
            </a:r>
          </a:p>
          <a:p>
            <a:pPr>
              <a:spcBef>
                <a:spcPts val="0"/>
              </a:spcBef>
              <a:buClr>
                <a:srgbClr val="EE7D00"/>
              </a:buClr>
            </a:pPr>
            <a:r>
              <a:rPr lang="en-US" dirty="0">
                <a:effectLst>
                  <a:outerShdw blurRad="50800" dist="38100" dir="2700000" algn="tl" rotWithShape="0">
                    <a:prstClr val="black">
                      <a:alpha val="40000"/>
                    </a:prstClr>
                  </a:outerShdw>
                </a:effectLst>
              </a:rPr>
              <a:t>Mature in faith and charity;</a:t>
            </a:r>
          </a:p>
          <a:p>
            <a:pPr>
              <a:spcBef>
                <a:spcPts val="0"/>
              </a:spcBef>
              <a:buClr>
                <a:srgbClr val="EE7D00"/>
              </a:buClr>
            </a:pPr>
            <a:r>
              <a:rPr lang="en-US" dirty="0">
                <a:effectLst>
                  <a:outerShdw blurRad="50800" dist="38100" dir="2700000" algn="tl" rotWithShape="0">
                    <a:prstClr val="black">
                      <a:alpha val="40000"/>
                    </a:prstClr>
                  </a:outerShdw>
                </a:effectLst>
              </a:rPr>
              <a:t>Engage in the profession itself, in the family and in the apostolate;</a:t>
            </a:r>
          </a:p>
          <a:p>
            <a:pPr>
              <a:spcBef>
                <a:spcPts val="0"/>
              </a:spcBef>
              <a:buClr>
                <a:srgbClr val="EE7D00"/>
              </a:buClr>
            </a:pPr>
            <a:r>
              <a:rPr lang="en-US" dirty="0">
                <a:effectLst>
                  <a:outerShdw blurRad="50800" dist="38100" dir="2700000" algn="tl" rotWithShape="0">
                    <a:prstClr val="black">
                      <a:alpha val="40000"/>
                    </a:prstClr>
                  </a:outerShdw>
                </a:effectLst>
              </a:rPr>
              <a:t>Walk towards</a:t>
            </a:r>
          </a:p>
          <a:p>
            <a:pPr marL="0" indent="0">
              <a:spcBef>
                <a:spcPts val="0"/>
              </a:spcBef>
              <a:buClr>
                <a:srgbClr val="EE7D00"/>
              </a:buClr>
              <a:buNone/>
            </a:pPr>
            <a:r>
              <a:rPr lang="en-US" dirty="0">
                <a:effectLst>
                  <a:outerShdw blurRad="50800" dist="38100" dir="2700000" algn="tl" rotWithShape="0">
                    <a:prstClr val="black">
                      <a:alpha val="40000"/>
                    </a:prstClr>
                  </a:outerShdw>
                </a:effectLst>
              </a:rPr>
              <a:t>     holiness</a:t>
            </a:r>
          </a:p>
        </p:txBody>
      </p:sp>
      <p:sp>
        <p:nvSpPr>
          <p:cNvPr id="8" name="Title 3"/>
          <p:cNvSpPr txBox="1">
            <a:spLocks/>
          </p:cNvSpPr>
          <p:nvPr/>
        </p:nvSpPr>
        <p:spPr>
          <a:xfrm rot="16200000">
            <a:off x="-2796374" y="2859144"/>
            <a:ext cx="6483102" cy="764813"/>
          </a:xfrm>
          <a:prstGeom prst="rect">
            <a:avLst/>
          </a:prstGeom>
          <a:effectLst>
            <a:outerShdw blurRad="50800" dist="38100" dir="2700000" algn="tl" rotWithShape="0">
              <a:prstClr val="black">
                <a:alpha val="60000"/>
              </a:prstClr>
            </a:outerShdw>
          </a:effectLst>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2800" dirty="0" err="1">
                <a:solidFill>
                  <a:srgbClr val="FFFFFF"/>
                </a:solidFill>
              </a:rPr>
              <a:t>Form</a:t>
            </a:r>
            <a:r>
              <a:rPr lang="en-US" sz="2800" dirty="0" err="1">
                <a:solidFill>
                  <a:srgbClr val="FF9E1D"/>
                </a:solidFill>
              </a:rPr>
              <a:t>ación</a:t>
            </a:r>
            <a:r>
              <a:rPr lang="en-US" sz="2800" dirty="0">
                <a:solidFill>
                  <a:srgbClr val="FF9E1D"/>
                </a:solidFill>
              </a:rPr>
              <a:t> </a:t>
            </a:r>
            <a:r>
              <a:rPr lang="en-US" sz="2800" dirty="0" err="1">
                <a:solidFill>
                  <a:srgbClr val="FFFFFF"/>
                </a:solidFill>
              </a:rPr>
              <a:t>inicial</a:t>
            </a:r>
            <a:endParaRPr lang="en-US" sz="2800" dirty="0">
              <a:solidFill>
                <a:srgbClr val="FFFFFF"/>
              </a:solidFill>
            </a:endParaRPr>
          </a:p>
        </p:txBody>
      </p:sp>
    </p:spTree>
    <p:extLst>
      <p:ext uri="{BB962C8B-B14F-4D97-AF65-F5344CB8AC3E}">
        <p14:creationId xmlns:p14="http://schemas.microsoft.com/office/powerpoint/2010/main" val="191761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000"/>
                                        <p:tgtEl>
                                          <p:spTgt spid="9">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50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2000"/>
                                        <p:tgtEl>
                                          <p:spTgt spid="9">
                                            <p:txEl>
                                              <p:pRg st="1" end="1"/>
                                            </p:txEl>
                                          </p:spTgt>
                                        </p:tgtEl>
                                      </p:cBhvr>
                                    </p:animEffect>
                                  </p:childTnLst>
                                </p:cTn>
                              </p:par>
                            </p:childTnLst>
                          </p:cTn>
                        </p:par>
                        <p:par>
                          <p:cTn id="16" fill="hold">
                            <p:stCondLst>
                              <p:cond delay="6500"/>
                            </p:stCondLst>
                            <p:childTnLst>
                              <p:par>
                                <p:cTn id="17" presetID="10" presetClass="entr" presetSubtype="0" fill="hold" grpId="0" nodeType="afterEffect">
                                  <p:stCondLst>
                                    <p:cond delay="50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2000"/>
                                        <p:tgtEl>
                                          <p:spTgt spid="9">
                                            <p:txEl>
                                              <p:pRg st="2" end="2"/>
                                            </p:txEl>
                                          </p:spTgt>
                                        </p:tgtEl>
                                      </p:cBhvr>
                                    </p:animEffect>
                                  </p:childTnLst>
                                </p:cTn>
                              </p:par>
                            </p:childTnLst>
                          </p:cTn>
                        </p:par>
                        <p:par>
                          <p:cTn id="20" fill="hold">
                            <p:stCondLst>
                              <p:cond delay="9000"/>
                            </p:stCondLst>
                            <p:childTnLst>
                              <p:par>
                                <p:cTn id="21" presetID="10" presetClass="entr" presetSubtype="0" fill="hold" grpId="0" nodeType="afterEffect">
                                  <p:stCondLst>
                                    <p:cond delay="50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2000"/>
                                        <p:tgtEl>
                                          <p:spTgt spid="9">
                                            <p:txEl>
                                              <p:pRg st="3" end="3"/>
                                            </p:txEl>
                                          </p:spTgt>
                                        </p:tgtEl>
                                      </p:cBhvr>
                                    </p:animEffect>
                                  </p:childTnLst>
                                </p:cTn>
                              </p:par>
                            </p:childTnLst>
                          </p:cTn>
                        </p:par>
                        <p:par>
                          <p:cTn id="24" fill="hold">
                            <p:stCondLst>
                              <p:cond delay="11500"/>
                            </p:stCondLst>
                            <p:childTnLst>
                              <p:par>
                                <p:cTn id="25" presetID="10" presetClass="entr" presetSubtype="0" fill="hold" grpId="0" nodeType="afterEffect">
                                  <p:stCondLst>
                                    <p:cond delay="50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par>
                          <p:cTn id="28" fill="hold">
                            <p:stCondLst>
                              <p:cond delay="14000"/>
                            </p:stCondLst>
                            <p:childTnLst>
                              <p:par>
                                <p:cTn id="29" presetID="10" presetClass="entr" presetSubtype="0" fill="hold" grpId="0" nodeType="afterEffect">
                                  <p:stCondLst>
                                    <p:cond delay="50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fade">
                                      <p:cBhvr>
                                        <p:cTn id="31" dur="2000"/>
                                        <p:tgtEl>
                                          <p:spTgt spid="9">
                                            <p:txEl>
                                              <p:pRg st="5" end="5"/>
                                            </p:txEl>
                                          </p:spTgt>
                                        </p:tgtEl>
                                      </p:cBhvr>
                                    </p:animEffect>
                                  </p:childTnLst>
                                </p:cTn>
                              </p:par>
                            </p:childTnLst>
                          </p:cTn>
                        </p:par>
                        <p:par>
                          <p:cTn id="32" fill="hold">
                            <p:stCondLst>
                              <p:cond delay="16500"/>
                            </p:stCondLst>
                            <p:childTnLst>
                              <p:par>
                                <p:cTn id="33" presetID="10" presetClass="entr" presetSubtype="0" fill="hold" grpId="0" nodeType="afterEffect">
                                  <p:stCondLst>
                                    <p:cond delay="50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2000"/>
                                        <p:tgtEl>
                                          <p:spTgt spid="9">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500"/>
                                  </p:stCondLst>
                                  <p:childTnLst>
                                    <p:set>
                                      <p:cBhvr>
                                        <p:cTn id="39" dur="1" fill="hold">
                                          <p:stCondLst>
                                            <p:cond delay="0"/>
                                          </p:stCondLst>
                                        </p:cTn>
                                        <p:tgtEl>
                                          <p:spTgt spid="9">
                                            <p:txEl>
                                              <p:pRg st="7" end="7"/>
                                            </p:txEl>
                                          </p:spTgt>
                                        </p:tgtEl>
                                        <p:attrNameLst>
                                          <p:attrName>style.visibility</p:attrName>
                                        </p:attrNameLst>
                                      </p:cBhvr>
                                      <p:to>
                                        <p:strVal val="visible"/>
                                      </p:to>
                                    </p:set>
                                    <p:animEffect transition="in" filter="fade">
                                      <p:cBhvr>
                                        <p:cTn id="40" dur="2000"/>
                                        <p:tgtEl>
                                          <p:spTgt spid="9">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500"/>
                                  </p:stCondLst>
                                  <p:childTnLst>
                                    <p:set>
                                      <p:cBhvr>
                                        <p:cTn id="44" dur="1" fill="hold">
                                          <p:stCondLst>
                                            <p:cond delay="0"/>
                                          </p:stCondLst>
                                        </p:cTn>
                                        <p:tgtEl>
                                          <p:spTgt spid="9">
                                            <p:txEl>
                                              <p:pRg st="8" end="8"/>
                                            </p:txEl>
                                          </p:spTgt>
                                        </p:tgtEl>
                                        <p:attrNameLst>
                                          <p:attrName>style.visibility</p:attrName>
                                        </p:attrNameLst>
                                      </p:cBhvr>
                                      <p:to>
                                        <p:strVal val="visible"/>
                                      </p:to>
                                    </p:set>
                                    <p:animEffect transition="in" filter="fade">
                                      <p:cBhvr>
                                        <p:cTn id="45" dur="2000"/>
                                        <p:tgtEl>
                                          <p:spTgt spid="9">
                                            <p:txEl>
                                              <p:pRg st="8" end="8"/>
                                            </p:txEl>
                                          </p:spTgt>
                                        </p:tgtEl>
                                      </p:cBhvr>
                                    </p:animEffect>
                                  </p:childTnLst>
                                </p:cTn>
                              </p:par>
                            </p:childTnLst>
                          </p:cTn>
                        </p:par>
                        <p:par>
                          <p:cTn id="46" fill="hold">
                            <p:stCondLst>
                              <p:cond delay="2500"/>
                            </p:stCondLst>
                            <p:childTnLst>
                              <p:par>
                                <p:cTn id="47" presetID="53" presetClass="entr" presetSubtype="16" fill="hold" nodeType="afterEffect">
                                  <p:stCondLst>
                                    <p:cond delay="100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Effect transition="in" filter="fade">
                                      <p:cBhvr>
                                        <p:cTn id="5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823311" y="374900"/>
            <a:ext cx="6719018" cy="868839"/>
          </a:xfrm>
        </p:spPr>
        <p:txBody>
          <a:bodyPr/>
          <a:lstStyle/>
          <a:p>
            <a:r>
              <a:rPr lang="en-US" dirty="0">
                <a:effectLst>
                  <a:outerShdw blurRad="50800" dist="38100" dir="2700000" algn="tl" rotWithShape="0">
                    <a:prstClr val="black">
                      <a:alpha val="40000"/>
                    </a:prstClr>
                  </a:outerShdw>
                </a:effectLst>
              </a:rPr>
              <a:t>Formation methodology /</a:t>
            </a:r>
            <a:r>
              <a:rPr lang="en-US" sz="2800" dirty="0">
                <a:effectLst>
                  <a:outerShdw blurRad="50800" dist="38100" dir="2700000" algn="tl" rotWithShape="0">
                    <a:prstClr val="black">
                      <a:alpha val="40000"/>
                    </a:prstClr>
                  </a:outerShdw>
                </a:effectLst>
              </a:rPr>
              <a:t>1</a:t>
            </a:r>
            <a:endParaRPr lang="en-US" dirty="0">
              <a:effectLst>
                <a:outerShdw blurRad="50800" dist="38100" dir="2700000" algn="tl" rotWithShape="0">
                  <a:prstClr val="black">
                    <a:alpha val="40000"/>
                  </a:prstClr>
                </a:outerShdw>
              </a:effectLst>
            </a:endParaRPr>
          </a:p>
        </p:txBody>
      </p:sp>
      <p:sp>
        <p:nvSpPr>
          <p:cNvPr id="14" name="Segnaposto numero diapositiva 5"/>
          <p:cNvSpPr>
            <a:spLocks noGrp="1"/>
          </p:cNvSpPr>
          <p:nvPr>
            <p:ph type="sldNum" sz="quarter" idx="12"/>
          </p:nvPr>
        </p:nvSpPr>
        <p:spPr>
          <a:xfrm>
            <a:off x="6553200" y="6376243"/>
            <a:ext cx="2133600" cy="365125"/>
          </a:xfrm>
        </p:spPr>
        <p:txBody>
          <a:bodyPr/>
          <a:lstStyle/>
          <a:p>
            <a:fld id="{8AEB7B32-6C30-492F-B5DA-2A03F6932C86}" type="slidenum">
              <a:rPr lang="en-US" smtClean="0">
                <a:solidFill>
                  <a:prstClr val="black">
                    <a:tint val="75000"/>
                  </a:prstClr>
                </a:solidFill>
              </a:rPr>
              <a:pPr/>
              <a:t>12</a:t>
            </a:fld>
            <a:endParaRPr lang="en-US">
              <a:solidFill>
                <a:prstClr val="black">
                  <a:tint val="75000"/>
                </a:prstClr>
              </a:solidFill>
            </a:endParaRPr>
          </a:p>
        </p:txBody>
      </p:sp>
      <p:sp>
        <p:nvSpPr>
          <p:cNvPr id="9" name="Content Placeholder 4"/>
          <p:cNvSpPr>
            <a:spLocks noGrp="1"/>
          </p:cNvSpPr>
          <p:nvPr>
            <p:ph idx="1"/>
          </p:nvPr>
        </p:nvSpPr>
        <p:spPr>
          <a:xfrm>
            <a:off x="1823312" y="1138425"/>
            <a:ext cx="6997160" cy="5039265"/>
          </a:xfrm>
        </p:spPr>
        <p:txBody>
          <a:bodyPr/>
          <a:lstStyle/>
          <a:p>
            <a:pPr marL="0" indent="0">
              <a:buNone/>
            </a:pPr>
            <a:r>
              <a:rPr lang="en-US" dirty="0">
                <a:solidFill>
                  <a:schemeClr val="tx1"/>
                </a:solidFill>
                <a:effectLst>
                  <a:outerShdw blurRad="50800" dist="38100" dir="2700000" algn="tl" rotWithShape="0">
                    <a:prstClr val="black">
                      <a:alpha val="40000"/>
                    </a:prstClr>
                  </a:outerShdw>
                </a:effectLst>
              </a:rPr>
              <a:t>The person in charge of formation, through the knowledge of various </a:t>
            </a:r>
            <a:r>
              <a:rPr lang="en-US" dirty="0">
                <a:solidFill>
                  <a:srgbClr val="EE7D00"/>
                </a:solidFill>
                <a:effectLst>
                  <a:outerShdw blurRad="50800" dist="38100" dir="2700000" algn="tl" rotWithShape="0">
                    <a:prstClr val="black">
                      <a:alpha val="40000"/>
                    </a:prstClr>
                  </a:outerShdw>
                </a:effectLst>
              </a:rPr>
              <a:t>group dynamics, </a:t>
            </a:r>
            <a:r>
              <a:rPr lang="en-US" dirty="0">
                <a:solidFill>
                  <a:schemeClr val="tx1"/>
                </a:solidFill>
                <a:effectLst>
                  <a:outerShdw blurRad="50800" dist="38100" dir="2700000" algn="tl" rotWithShape="0">
                    <a:prstClr val="black">
                      <a:alpha val="40000"/>
                    </a:prstClr>
                  </a:outerShdw>
                </a:effectLst>
              </a:rPr>
              <a:t>can make the way deep and attractive.</a:t>
            </a:r>
            <a:endParaRPr lang="en-US" dirty="0">
              <a:effectLst>
                <a:outerShdw blurRad="50800" dist="38100" dir="2700000" algn="tl" rotWithShape="0">
                  <a:prstClr val="black">
                    <a:alpha val="40000"/>
                  </a:prstClr>
                </a:outerShdw>
              </a:effectLst>
            </a:endParaRPr>
          </a:p>
          <a:p>
            <a:pPr marL="0" indent="0">
              <a:buNone/>
            </a:pPr>
            <a:r>
              <a:rPr lang="en-US" dirty="0">
                <a:effectLst>
                  <a:outerShdw blurRad="50800" dist="38100" dir="2700000" algn="tl" rotWithShape="0">
                    <a:prstClr val="black">
                      <a:alpha val="40000"/>
                    </a:prstClr>
                  </a:outerShdw>
                </a:effectLst>
              </a:rPr>
              <a:t>The Association and in particular the Centre, are important to </a:t>
            </a:r>
            <a:r>
              <a:rPr lang="en-US" dirty="0">
                <a:solidFill>
                  <a:srgbClr val="EE7D00"/>
                </a:solidFill>
                <a:effectLst>
                  <a:outerShdw blurRad="50800" dist="38100" dir="2700000" algn="tl" rotWithShape="0">
                    <a:prstClr val="black">
                      <a:alpha val="40000"/>
                    </a:prstClr>
                  </a:outerShdw>
                </a:effectLst>
              </a:rPr>
              <a:t>support and accompany </a:t>
            </a:r>
            <a:r>
              <a:rPr lang="en-US" dirty="0">
                <a:effectLst>
                  <a:outerShdw blurRad="50800" dist="38100" dir="2700000" algn="tl" rotWithShape="0">
                    <a:prstClr val="black">
                      <a:alpha val="40000"/>
                    </a:prstClr>
                  </a:outerShdw>
                </a:effectLst>
              </a:rPr>
              <a:t>those who begin the journey, through a relationship of communion and communication.</a:t>
            </a:r>
          </a:p>
        </p:txBody>
      </p:sp>
      <p:pic>
        <p:nvPicPr>
          <p:cNvPr id="2" name="Immagine 1"/>
          <p:cNvPicPr>
            <a:picLocks noChangeAspect="1"/>
          </p:cNvPicPr>
          <p:nvPr/>
        </p:nvPicPr>
        <p:blipFill rotWithShape="1">
          <a:blip r:embed="rId3">
            <a:extLst>
              <a:ext uri="{28A0092B-C50C-407E-A947-70E740481C1C}">
                <a14:useLocalDpi xmlns:a14="http://schemas.microsoft.com/office/drawing/2010/main" val="0"/>
              </a:ext>
            </a:extLst>
          </a:blip>
          <a:srcRect t="16597" b="30831"/>
          <a:stretch/>
        </p:blipFill>
        <p:spPr>
          <a:xfrm>
            <a:off x="3527884" y="4669808"/>
            <a:ext cx="4311842" cy="1888997"/>
          </a:xfrm>
          <a:prstGeom prst="rect">
            <a:avLst/>
          </a:prstGeom>
        </p:spPr>
      </p:pic>
      <p:sp>
        <p:nvSpPr>
          <p:cNvPr id="8" name="Title 3"/>
          <p:cNvSpPr txBox="1">
            <a:spLocks/>
          </p:cNvSpPr>
          <p:nvPr/>
        </p:nvSpPr>
        <p:spPr>
          <a:xfrm rot="16200000">
            <a:off x="-2796374" y="2859144"/>
            <a:ext cx="6483102" cy="764813"/>
          </a:xfrm>
          <a:prstGeom prst="rect">
            <a:avLst/>
          </a:prstGeom>
          <a:effectLst>
            <a:outerShdw blurRad="50800" dist="38100" dir="2700000" algn="tl" rotWithShape="0">
              <a:prstClr val="black">
                <a:alpha val="60000"/>
              </a:prstClr>
            </a:outerShdw>
          </a:effectLst>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2800" dirty="0" err="1">
                <a:solidFill>
                  <a:srgbClr val="FFFFFF"/>
                </a:solidFill>
              </a:rPr>
              <a:t>Form</a:t>
            </a:r>
            <a:r>
              <a:rPr lang="en-US" sz="2800" dirty="0" err="1">
                <a:solidFill>
                  <a:srgbClr val="FF9E1D"/>
                </a:solidFill>
              </a:rPr>
              <a:t>ación</a:t>
            </a:r>
            <a:r>
              <a:rPr lang="en-US" sz="2800" dirty="0">
                <a:solidFill>
                  <a:srgbClr val="FF9E1D"/>
                </a:solidFill>
              </a:rPr>
              <a:t> </a:t>
            </a:r>
            <a:r>
              <a:rPr lang="en-US" sz="2800" dirty="0" err="1">
                <a:solidFill>
                  <a:srgbClr val="FFFFFF"/>
                </a:solidFill>
              </a:rPr>
              <a:t>inicial</a:t>
            </a:r>
            <a:endParaRPr lang="en-US" sz="2800" dirty="0">
              <a:solidFill>
                <a:srgbClr val="FFFFFF"/>
              </a:solidFill>
            </a:endParaRPr>
          </a:p>
        </p:txBody>
      </p:sp>
    </p:spTree>
    <p:extLst>
      <p:ext uri="{BB962C8B-B14F-4D97-AF65-F5344CB8AC3E}">
        <p14:creationId xmlns:p14="http://schemas.microsoft.com/office/powerpoint/2010/main" val="29499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50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1500"/>
                                        <p:tgtEl>
                                          <p:spTgt spid="9">
                                            <p:txEl>
                                              <p:pRg st="1" end="1"/>
                                            </p:txEl>
                                          </p:spTgt>
                                        </p:tgtEl>
                                      </p:cBhvr>
                                    </p:animEffect>
                                  </p:childTnLst>
                                </p:cTn>
                              </p:par>
                            </p:childTnLst>
                          </p:cTn>
                        </p:par>
                        <p:par>
                          <p:cTn id="17" fill="hold">
                            <p:stCondLst>
                              <p:cond delay="2000"/>
                            </p:stCondLst>
                            <p:childTnLst>
                              <p:par>
                                <p:cTn id="18" presetID="14" presetClass="entr" presetSubtype="10" fill="hold" nodeType="afterEffect">
                                  <p:stCondLst>
                                    <p:cond delay="300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823311" y="374900"/>
            <a:ext cx="6719018" cy="868839"/>
          </a:xfrm>
        </p:spPr>
        <p:txBody>
          <a:bodyPr>
            <a:normAutofit/>
          </a:bodyPr>
          <a:lstStyle/>
          <a:p>
            <a:r>
              <a:rPr lang="en-US" dirty="0">
                <a:effectLst>
                  <a:outerShdw blurRad="50800" dist="38100" dir="2700000" algn="tl" rotWithShape="0">
                    <a:prstClr val="black">
                      <a:alpha val="40000"/>
                    </a:prstClr>
                  </a:outerShdw>
                </a:effectLst>
              </a:rPr>
              <a:t> Formation methodology/</a:t>
            </a:r>
            <a:r>
              <a:rPr lang="en-US" sz="2800" dirty="0">
                <a:effectLst>
                  <a:outerShdw blurRad="50800" dist="38100" dir="2700000" algn="tl" rotWithShape="0">
                    <a:prstClr val="black">
                      <a:alpha val="40000"/>
                    </a:prstClr>
                  </a:outerShdw>
                </a:effectLst>
              </a:rPr>
              <a:t>2</a:t>
            </a:r>
            <a:endParaRPr lang="en-US" dirty="0">
              <a:effectLst>
                <a:outerShdw blurRad="50800" dist="38100" dir="2700000" algn="tl" rotWithShape="0">
                  <a:prstClr val="black">
                    <a:alpha val="40000"/>
                  </a:prstClr>
                </a:outerShdw>
              </a:effectLst>
            </a:endParaRPr>
          </a:p>
        </p:txBody>
      </p:sp>
      <p:sp>
        <p:nvSpPr>
          <p:cNvPr id="14" name="Segnaposto numero diapositiva 5"/>
          <p:cNvSpPr>
            <a:spLocks noGrp="1"/>
          </p:cNvSpPr>
          <p:nvPr>
            <p:ph type="sldNum" sz="quarter" idx="12"/>
          </p:nvPr>
        </p:nvSpPr>
        <p:spPr>
          <a:xfrm>
            <a:off x="6553200" y="6376243"/>
            <a:ext cx="2133600" cy="365125"/>
          </a:xfrm>
        </p:spPr>
        <p:txBody>
          <a:bodyPr/>
          <a:lstStyle/>
          <a:p>
            <a:fld id="{8AEB7B32-6C30-492F-B5DA-2A03F6932C86}" type="slidenum">
              <a:rPr lang="en-US" smtClean="0">
                <a:solidFill>
                  <a:prstClr val="black">
                    <a:tint val="75000"/>
                  </a:prstClr>
                </a:solidFill>
              </a:rPr>
              <a:pPr/>
              <a:t>13</a:t>
            </a:fld>
            <a:endParaRPr lang="en-US">
              <a:solidFill>
                <a:prstClr val="black">
                  <a:tint val="75000"/>
                </a:prstClr>
              </a:solidFill>
            </a:endParaRPr>
          </a:p>
        </p:txBody>
      </p:sp>
      <p:sp>
        <p:nvSpPr>
          <p:cNvPr id="9" name="Content Placeholder 4"/>
          <p:cNvSpPr>
            <a:spLocks noGrp="1"/>
          </p:cNvSpPr>
          <p:nvPr>
            <p:ph idx="1"/>
          </p:nvPr>
        </p:nvSpPr>
        <p:spPr>
          <a:xfrm>
            <a:off x="1823312" y="1138425"/>
            <a:ext cx="6719018" cy="5039265"/>
          </a:xfrm>
        </p:spPr>
        <p:txBody>
          <a:bodyPr/>
          <a:lstStyle/>
          <a:p>
            <a:pPr marL="0" indent="0">
              <a:buNone/>
            </a:pPr>
            <a:r>
              <a:rPr lang="en-US" dirty="0">
                <a:effectLst>
                  <a:outerShdw blurRad="50800" dist="38100" dir="2700000" algn="tl" rotWithShape="0">
                    <a:prstClr val="black">
                      <a:alpha val="40000"/>
                    </a:prstClr>
                  </a:outerShdw>
                </a:effectLst>
              </a:rPr>
              <a:t>The accompaniment process implies:</a:t>
            </a:r>
          </a:p>
          <a:p>
            <a:pPr>
              <a:spcBef>
                <a:spcPts val="0"/>
              </a:spcBef>
              <a:buClr>
                <a:srgbClr val="EE7D00"/>
              </a:buClr>
            </a:pPr>
            <a:r>
              <a:rPr lang="en-US" dirty="0">
                <a:effectLst>
                  <a:outerShdw blurRad="50800" dist="38100" dir="2700000" algn="tl" rotWithShape="0">
                    <a:prstClr val="black">
                      <a:alpha val="40000"/>
                    </a:prstClr>
                  </a:outerShdw>
                </a:effectLst>
              </a:rPr>
              <a:t>Listening ability;</a:t>
            </a:r>
          </a:p>
          <a:p>
            <a:pPr>
              <a:spcBef>
                <a:spcPts val="0"/>
              </a:spcBef>
              <a:buClr>
                <a:srgbClr val="EE7D00"/>
              </a:buClr>
            </a:pPr>
            <a:r>
              <a:rPr lang="en-US" dirty="0">
                <a:effectLst>
                  <a:outerShdw blurRad="50800" dist="38100" dir="2700000" algn="tl" rotWithShape="0">
                    <a:prstClr val="black">
                      <a:alpha val="40000"/>
                    </a:prstClr>
                  </a:outerShdw>
                </a:effectLst>
              </a:rPr>
              <a:t>Respect for the rhythm of the process;</a:t>
            </a:r>
          </a:p>
          <a:p>
            <a:pPr>
              <a:spcBef>
                <a:spcPts val="0"/>
              </a:spcBef>
              <a:buClr>
                <a:srgbClr val="EE7D00"/>
              </a:buClr>
            </a:pPr>
            <a:r>
              <a:rPr lang="en-US" dirty="0">
                <a:effectLst>
                  <a:outerShdw blurRad="50800" dist="38100" dir="2700000" algn="tl" rotWithShape="0">
                    <a:prstClr val="black">
                      <a:alpha val="40000"/>
                    </a:prstClr>
                  </a:outerShdw>
                </a:effectLst>
              </a:rPr>
              <a:t>Reciprocal trust;</a:t>
            </a:r>
          </a:p>
          <a:p>
            <a:pPr>
              <a:spcBef>
                <a:spcPts val="0"/>
              </a:spcBef>
              <a:buClr>
                <a:srgbClr val="EE7D00"/>
              </a:buClr>
            </a:pPr>
            <a:r>
              <a:rPr lang="en-US" dirty="0">
                <a:effectLst>
                  <a:outerShdw blurRad="50800" dist="38100" dir="2700000" algn="tl" rotWithShape="0">
                    <a:prstClr val="black">
                      <a:alpha val="40000"/>
                    </a:prstClr>
                  </a:outerShdw>
                </a:effectLst>
              </a:rPr>
              <a:t>Creativity and adaptation;</a:t>
            </a:r>
          </a:p>
          <a:p>
            <a:pPr>
              <a:spcBef>
                <a:spcPts val="0"/>
              </a:spcBef>
              <a:buClr>
                <a:srgbClr val="EE7D00"/>
              </a:buClr>
            </a:pPr>
            <a:r>
              <a:rPr lang="en-US" dirty="0">
                <a:effectLst>
                  <a:outerShdw blurRad="50800" dist="38100" dir="2700000" algn="tl" rotWithShape="0">
                    <a:prstClr val="black">
                      <a:alpha val="40000"/>
                    </a:prstClr>
                  </a:outerShdw>
                </a:effectLst>
              </a:rPr>
              <a:t>Involvement and participation;</a:t>
            </a:r>
          </a:p>
          <a:p>
            <a:pPr>
              <a:spcBef>
                <a:spcPts val="0"/>
              </a:spcBef>
              <a:buClr>
                <a:srgbClr val="EE7D00"/>
              </a:buClr>
            </a:pPr>
            <a:r>
              <a:rPr lang="en-US" dirty="0">
                <a:effectLst>
                  <a:outerShdw blurRad="50800" dist="38100" dir="2700000" algn="tl" rotWithShape="0">
                    <a:prstClr val="black">
                      <a:alpha val="40000"/>
                    </a:prstClr>
                  </a:outerShdw>
                </a:effectLst>
              </a:rPr>
              <a:t>Awareness of the sense of belonging;</a:t>
            </a:r>
          </a:p>
          <a:p>
            <a:pPr>
              <a:spcBef>
                <a:spcPts val="0"/>
              </a:spcBef>
              <a:buClr>
                <a:srgbClr val="EE7D00"/>
              </a:buClr>
            </a:pPr>
            <a:r>
              <a:rPr lang="en-US" dirty="0">
                <a:effectLst>
                  <a:outerShdw blurRad="50800" dist="38100" dir="2700000" algn="tl" rotWithShape="0">
                    <a:prstClr val="black">
                      <a:alpha val="40000"/>
                    </a:prstClr>
                  </a:outerShdw>
                </a:effectLst>
              </a:rPr>
              <a:t>Sensitivity to the various levels of the Associativity.</a:t>
            </a:r>
          </a:p>
        </p:txBody>
      </p:sp>
      <p:pic>
        <p:nvPicPr>
          <p:cNvPr id="2" name="Immagine 1"/>
          <p:cNvPicPr>
            <a:picLocks noChangeAspect="1"/>
          </p:cNvPicPr>
          <p:nvPr/>
        </p:nvPicPr>
        <p:blipFill rotWithShape="1">
          <a:blip r:embed="rId3">
            <a:extLst>
              <a:ext uri="{28A0092B-C50C-407E-A947-70E740481C1C}">
                <a14:useLocalDpi xmlns:a14="http://schemas.microsoft.com/office/drawing/2010/main" val="0"/>
              </a:ext>
            </a:extLst>
          </a:blip>
          <a:srcRect l="3650" t="24292" b="29297"/>
          <a:stretch/>
        </p:blipFill>
        <p:spPr>
          <a:xfrm>
            <a:off x="1979711" y="5078218"/>
            <a:ext cx="7172383" cy="1774987"/>
          </a:xfrm>
          <a:prstGeom prst="rect">
            <a:avLst/>
          </a:prstGeom>
        </p:spPr>
      </p:pic>
      <p:sp>
        <p:nvSpPr>
          <p:cNvPr id="8" name="Title 3"/>
          <p:cNvSpPr txBox="1">
            <a:spLocks/>
          </p:cNvSpPr>
          <p:nvPr/>
        </p:nvSpPr>
        <p:spPr>
          <a:xfrm rot="16200000">
            <a:off x="-2796374" y="2859144"/>
            <a:ext cx="6483102" cy="764813"/>
          </a:xfrm>
          <a:prstGeom prst="rect">
            <a:avLst/>
          </a:prstGeom>
          <a:effectLst>
            <a:outerShdw blurRad="50800" dist="38100" dir="2700000" algn="tl" rotWithShape="0">
              <a:prstClr val="black">
                <a:alpha val="60000"/>
              </a:prstClr>
            </a:outerShdw>
          </a:effectLst>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2800" dirty="0" err="1">
                <a:solidFill>
                  <a:srgbClr val="FFFFFF"/>
                </a:solidFill>
              </a:rPr>
              <a:t>Form</a:t>
            </a:r>
            <a:r>
              <a:rPr lang="en-US" sz="2800" dirty="0" err="1">
                <a:solidFill>
                  <a:srgbClr val="FF9E1D"/>
                </a:solidFill>
              </a:rPr>
              <a:t>ación</a:t>
            </a:r>
            <a:r>
              <a:rPr lang="en-US" sz="2800" dirty="0">
                <a:solidFill>
                  <a:srgbClr val="FF9E1D"/>
                </a:solidFill>
              </a:rPr>
              <a:t> </a:t>
            </a:r>
            <a:r>
              <a:rPr lang="en-US" sz="2800" dirty="0" err="1">
                <a:solidFill>
                  <a:srgbClr val="FFFFFF"/>
                </a:solidFill>
              </a:rPr>
              <a:t>inicial</a:t>
            </a:r>
            <a:endParaRPr lang="en-US" sz="2800" dirty="0">
              <a:solidFill>
                <a:srgbClr val="FFFFFF"/>
              </a:solidFill>
            </a:endParaRPr>
          </a:p>
        </p:txBody>
      </p:sp>
    </p:spTree>
    <p:extLst>
      <p:ext uri="{BB962C8B-B14F-4D97-AF65-F5344CB8AC3E}">
        <p14:creationId xmlns:p14="http://schemas.microsoft.com/office/powerpoint/2010/main" val="58769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000"/>
                                        <p:tgtEl>
                                          <p:spTgt spid="9">
                                            <p:txEl>
                                              <p:pRg st="1" end="1"/>
                                            </p:txEl>
                                          </p:spTgt>
                                        </p:tgtEl>
                                      </p:cBhvr>
                                    </p:animEffect>
                                  </p:childTnLst>
                                </p:cTn>
                              </p:par>
                            </p:childTnLst>
                          </p:cTn>
                        </p:par>
                        <p:par>
                          <p:cTn id="16" fill="hold">
                            <p:stCondLst>
                              <p:cond delay="4500"/>
                            </p:stCondLst>
                            <p:childTnLst>
                              <p:par>
                                <p:cTn id="17" presetID="10" presetClass="entr" presetSubtype="0" fill="hold" grpId="0" nodeType="afterEffect">
                                  <p:stCondLst>
                                    <p:cond delay="50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childTnLst>
                                </p:cTn>
                              </p:par>
                            </p:childTnLst>
                          </p:cTn>
                        </p:par>
                        <p:par>
                          <p:cTn id="20" fill="hold">
                            <p:stCondLst>
                              <p:cond delay="6000"/>
                            </p:stCondLst>
                            <p:childTnLst>
                              <p:par>
                                <p:cTn id="21" presetID="10" presetClass="entr" presetSubtype="0" fill="hold" grpId="0" nodeType="afterEffect">
                                  <p:stCondLst>
                                    <p:cond delay="50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1000"/>
                                        <p:tgtEl>
                                          <p:spTgt spid="9">
                                            <p:txEl>
                                              <p:pRg st="3" end="3"/>
                                            </p:txEl>
                                          </p:spTgt>
                                        </p:tgtEl>
                                      </p:cBhvr>
                                    </p:animEffect>
                                  </p:childTnLst>
                                </p:cTn>
                              </p:par>
                            </p:childTnLst>
                          </p:cTn>
                        </p:par>
                        <p:par>
                          <p:cTn id="24" fill="hold">
                            <p:stCondLst>
                              <p:cond delay="7500"/>
                            </p:stCondLst>
                            <p:childTnLst>
                              <p:par>
                                <p:cTn id="25" presetID="10" presetClass="entr" presetSubtype="0" fill="hold" grpId="0" nodeType="afterEffect">
                                  <p:stCondLst>
                                    <p:cond delay="50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childTnLst>
                                </p:cTn>
                              </p:par>
                            </p:childTnLst>
                          </p:cTn>
                        </p:par>
                        <p:par>
                          <p:cTn id="28" fill="hold">
                            <p:stCondLst>
                              <p:cond delay="9000"/>
                            </p:stCondLst>
                            <p:childTnLst>
                              <p:par>
                                <p:cTn id="29" presetID="10" presetClass="entr" presetSubtype="0" fill="hold" grpId="0" nodeType="afterEffect">
                                  <p:stCondLst>
                                    <p:cond delay="50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fade">
                                      <p:cBhvr>
                                        <p:cTn id="31" dur="1000"/>
                                        <p:tgtEl>
                                          <p:spTgt spid="9">
                                            <p:txEl>
                                              <p:pRg st="5" end="5"/>
                                            </p:txEl>
                                          </p:spTgt>
                                        </p:tgtEl>
                                      </p:cBhvr>
                                    </p:animEffect>
                                  </p:childTnLst>
                                </p:cTn>
                              </p:par>
                            </p:childTnLst>
                          </p:cTn>
                        </p:par>
                        <p:par>
                          <p:cTn id="32" fill="hold">
                            <p:stCondLst>
                              <p:cond delay="10500"/>
                            </p:stCondLst>
                            <p:childTnLst>
                              <p:par>
                                <p:cTn id="33" presetID="10" presetClass="entr" presetSubtype="0" fill="hold" grpId="0" nodeType="afterEffect">
                                  <p:stCondLst>
                                    <p:cond delay="50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1000"/>
                                        <p:tgtEl>
                                          <p:spTgt spid="9">
                                            <p:txEl>
                                              <p:pRg st="6" end="6"/>
                                            </p:txEl>
                                          </p:spTgt>
                                        </p:tgtEl>
                                      </p:cBhvr>
                                    </p:animEffect>
                                  </p:childTnLst>
                                </p:cTn>
                              </p:par>
                            </p:childTnLst>
                          </p:cTn>
                        </p:par>
                        <p:par>
                          <p:cTn id="36" fill="hold">
                            <p:stCondLst>
                              <p:cond delay="12000"/>
                            </p:stCondLst>
                            <p:childTnLst>
                              <p:par>
                                <p:cTn id="37" presetID="10" presetClass="entr" presetSubtype="0" fill="hold" grpId="0" nodeType="afterEffect">
                                  <p:stCondLst>
                                    <p:cond delay="500"/>
                                  </p:stCondLst>
                                  <p:childTnLst>
                                    <p:set>
                                      <p:cBhvr>
                                        <p:cTn id="38" dur="1" fill="hold">
                                          <p:stCondLst>
                                            <p:cond delay="0"/>
                                          </p:stCondLst>
                                        </p:cTn>
                                        <p:tgtEl>
                                          <p:spTgt spid="9">
                                            <p:txEl>
                                              <p:pRg st="7" end="7"/>
                                            </p:txEl>
                                          </p:spTgt>
                                        </p:tgtEl>
                                        <p:attrNameLst>
                                          <p:attrName>style.visibility</p:attrName>
                                        </p:attrNameLst>
                                      </p:cBhvr>
                                      <p:to>
                                        <p:strVal val="visible"/>
                                      </p:to>
                                    </p:set>
                                    <p:animEffect transition="in" filter="fade">
                                      <p:cBhvr>
                                        <p:cTn id="39" dur="1000"/>
                                        <p:tgtEl>
                                          <p:spTgt spid="9">
                                            <p:txEl>
                                              <p:pRg st="7" end="7"/>
                                            </p:txEl>
                                          </p:spTgt>
                                        </p:tgtEl>
                                      </p:cBhvr>
                                    </p:animEffect>
                                  </p:childTnLst>
                                </p:cTn>
                              </p:par>
                            </p:childTnLst>
                          </p:cTn>
                        </p:par>
                        <p:par>
                          <p:cTn id="40" fill="hold">
                            <p:stCondLst>
                              <p:cond delay="13500"/>
                            </p:stCondLst>
                            <p:childTnLst>
                              <p:par>
                                <p:cTn id="41" presetID="53" presetClass="entr" presetSubtype="16" fill="hold" nodeType="afterEffect">
                                  <p:stCondLst>
                                    <p:cond delay="1000"/>
                                  </p:stCondLst>
                                  <p:childTnLst>
                                    <p:set>
                                      <p:cBhvr>
                                        <p:cTn id="42" dur="1" fill="hold">
                                          <p:stCondLst>
                                            <p:cond delay="0"/>
                                          </p:stCondLst>
                                        </p:cTn>
                                        <p:tgtEl>
                                          <p:spTgt spid="2"/>
                                        </p:tgtEl>
                                        <p:attrNameLst>
                                          <p:attrName>style.visibility</p:attrName>
                                        </p:attrNameLst>
                                      </p:cBhvr>
                                      <p:to>
                                        <p:strVal val="visible"/>
                                      </p:to>
                                    </p:set>
                                    <p:anim calcmode="lin" valueType="num">
                                      <p:cBhvr>
                                        <p:cTn id="43" dur="1500" fill="hold"/>
                                        <p:tgtEl>
                                          <p:spTgt spid="2"/>
                                        </p:tgtEl>
                                        <p:attrNameLst>
                                          <p:attrName>ppt_w</p:attrName>
                                        </p:attrNameLst>
                                      </p:cBhvr>
                                      <p:tavLst>
                                        <p:tav tm="0">
                                          <p:val>
                                            <p:fltVal val="0"/>
                                          </p:val>
                                        </p:tav>
                                        <p:tav tm="100000">
                                          <p:val>
                                            <p:strVal val="#ppt_w"/>
                                          </p:val>
                                        </p:tav>
                                      </p:tavLst>
                                    </p:anim>
                                    <p:anim calcmode="lin" valueType="num">
                                      <p:cBhvr>
                                        <p:cTn id="44" dur="1500" fill="hold"/>
                                        <p:tgtEl>
                                          <p:spTgt spid="2"/>
                                        </p:tgtEl>
                                        <p:attrNameLst>
                                          <p:attrName>ppt_h</p:attrName>
                                        </p:attrNameLst>
                                      </p:cBhvr>
                                      <p:tavLst>
                                        <p:tav tm="0">
                                          <p:val>
                                            <p:fltVal val="0"/>
                                          </p:val>
                                        </p:tav>
                                        <p:tav tm="100000">
                                          <p:val>
                                            <p:strVal val="#ppt_h"/>
                                          </p:val>
                                        </p:tav>
                                      </p:tavLst>
                                    </p:anim>
                                    <p:animEffect transition="in" filter="fade">
                                      <p:cBhvr>
                                        <p:cTn id="45"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823311" y="374900"/>
            <a:ext cx="6719018" cy="868839"/>
          </a:xfrm>
        </p:spPr>
        <p:txBody>
          <a:bodyPr>
            <a:normAutofit/>
          </a:bodyPr>
          <a:lstStyle/>
          <a:p>
            <a:r>
              <a:rPr lang="en-US" dirty="0">
                <a:effectLst>
                  <a:outerShdw blurRad="50800" dist="38100" dir="2700000" algn="tl" rotWithShape="0">
                    <a:prstClr val="black">
                      <a:alpha val="40000"/>
                    </a:prstClr>
                  </a:outerShdw>
                </a:effectLst>
              </a:rPr>
              <a:t>Formation Methodology/</a:t>
            </a:r>
            <a:r>
              <a:rPr lang="en-US" sz="2800" dirty="0">
                <a:effectLst>
                  <a:outerShdw blurRad="50800" dist="38100" dir="2700000" algn="tl" rotWithShape="0">
                    <a:prstClr val="black">
                      <a:alpha val="40000"/>
                    </a:prstClr>
                  </a:outerShdw>
                </a:effectLst>
              </a:rPr>
              <a:t>3</a:t>
            </a:r>
            <a:endParaRPr lang="en-US" dirty="0">
              <a:effectLst>
                <a:outerShdw blurRad="50800" dist="38100" dir="2700000" algn="tl" rotWithShape="0">
                  <a:prstClr val="black">
                    <a:alpha val="40000"/>
                  </a:prstClr>
                </a:outerShdw>
              </a:effectLst>
            </a:endParaRPr>
          </a:p>
        </p:txBody>
      </p:sp>
      <p:sp>
        <p:nvSpPr>
          <p:cNvPr id="14" name="Segnaposto numero diapositiva 5"/>
          <p:cNvSpPr>
            <a:spLocks noGrp="1"/>
          </p:cNvSpPr>
          <p:nvPr>
            <p:ph type="sldNum" sz="quarter" idx="12"/>
          </p:nvPr>
        </p:nvSpPr>
        <p:spPr>
          <a:xfrm>
            <a:off x="6553200" y="6376243"/>
            <a:ext cx="2133600" cy="365125"/>
          </a:xfrm>
        </p:spPr>
        <p:txBody>
          <a:bodyPr/>
          <a:lstStyle/>
          <a:p>
            <a:fld id="{8AEB7B32-6C30-492F-B5DA-2A03F6932C86}" type="slidenum">
              <a:rPr lang="en-US" smtClean="0">
                <a:solidFill>
                  <a:prstClr val="black">
                    <a:tint val="75000"/>
                  </a:prstClr>
                </a:solidFill>
              </a:rPr>
              <a:pPr/>
              <a:t>14</a:t>
            </a:fld>
            <a:endParaRPr lang="en-US">
              <a:solidFill>
                <a:prstClr val="black">
                  <a:tint val="75000"/>
                </a:prstClr>
              </a:solidFill>
            </a:endParaRPr>
          </a:p>
        </p:txBody>
      </p:sp>
      <p:sp>
        <p:nvSpPr>
          <p:cNvPr id="9" name="Content Placeholder 4"/>
          <p:cNvSpPr>
            <a:spLocks noGrp="1"/>
          </p:cNvSpPr>
          <p:nvPr>
            <p:ph idx="1"/>
          </p:nvPr>
        </p:nvSpPr>
        <p:spPr>
          <a:xfrm>
            <a:off x="1823312" y="1138425"/>
            <a:ext cx="6925152" cy="5039265"/>
          </a:xfrm>
        </p:spPr>
        <p:txBody>
          <a:bodyPr/>
          <a:lstStyle/>
          <a:p>
            <a:pPr marL="0" indent="0">
              <a:buNone/>
            </a:pPr>
            <a:r>
              <a:rPr lang="en-US" dirty="0">
                <a:effectLst>
                  <a:outerShdw blurRad="50800" dist="38100" dir="2700000" algn="tl" rotWithShape="0">
                    <a:prstClr val="black">
                      <a:alpha val="40000"/>
                    </a:prstClr>
                  </a:outerShdw>
                </a:effectLst>
              </a:rPr>
              <a:t>All this helps the aspirant to open up the various ways of communion and collaboration with:</a:t>
            </a:r>
          </a:p>
          <a:p>
            <a:pPr>
              <a:spcBef>
                <a:spcPts val="0"/>
              </a:spcBef>
              <a:buClr>
                <a:srgbClr val="EE7D00"/>
              </a:buClr>
            </a:pPr>
            <a:r>
              <a:rPr lang="en-US" dirty="0">
                <a:effectLst>
                  <a:outerShdw blurRad="50800" dist="38100" dir="2700000" algn="tl" rotWithShape="0">
                    <a:prstClr val="black">
                      <a:alpha val="40000"/>
                    </a:prstClr>
                  </a:outerShdw>
                </a:effectLst>
              </a:rPr>
              <a:t>The Salesian Family;</a:t>
            </a:r>
          </a:p>
          <a:p>
            <a:pPr>
              <a:spcBef>
                <a:spcPts val="0"/>
              </a:spcBef>
              <a:buClr>
                <a:srgbClr val="EE7D00"/>
              </a:buClr>
            </a:pPr>
            <a:r>
              <a:rPr lang="en-US" dirty="0">
                <a:effectLst>
                  <a:outerShdw blurRad="50800" dist="38100" dir="2700000" algn="tl" rotWithShape="0">
                    <a:prstClr val="black">
                      <a:alpha val="40000"/>
                    </a:prstClr>
                  </a:outerShdw>
                </a:effectLst>
              </a:rPr>
              <a:t>The ecclesial reality;</a:t>
            </a:r>
          </a:p>
          <a:p>
            <a:pPr>
              <a:spcBef>
                <a:spcPts val="0"/>
              </a:spcBef>
              <a:buClr>
                <a:srgbClr val="EE7D00"/>
              </a:buClr>
            </a:pPr>
            <a:r>
              <a:rPr lang="en-US" dirty="0">
                <a:effectLst>
                  <a:outerShdw blurRad="50800" dist="38100" dir="2700000" algn="tl" rotWithShape="0">
                    <a:prstClr val="black">
                      <a:alpha val="40000"/>
                    </a:prstClr>
                  </a:outerShdw>
                </a:effectLst>
              </a:rPr>
              <a:t>Civil and political organizations …</a:t>
            </a:r>
          </a:p>
          <a:p>
            <a:pPr marL="0" indent="0">
              <a:spcBef>
                <a:spcPts val="0"/>
              </a:spcBef>
              <a:buClr>
                <a:srgbClr val="EE7D00"/>
              </a:buClr>
              <a:buNone/>
            </a:pPr>
            <a:r>
              <a:rPr lang="en-US" dirty="0">
                <a:effectLst>
                  <a:outerShdw blurRad="50800" dist="38100" dir="2700000" algn="tl" rotWithShape="0">
                    <a:prstClr val="black">
                      <a:alpha val="40000"/>
                    </a:prstClr>
                  </a:outerShdw>
                </a:effectLst>
              </a:rPr>
              <a:t>To mature an authentic vision of  Salesian</a:t>
            </a:r>
          </a:p>
          <a:p>
            <a:pPr marL="0" indent="0">
              <a:spcBef>
                <a:spcPts val="0"/>
              </a:spcBef>
              <a:buClr>
                <a:srgbClr val="EE7D00"/>
              </a:buClr>
              <a:buNone/>
            </a:pPr>
            <a:r>
              <a:rPr lang="en-US" dirty="0">
                <a:effectLst>
                  <a:outerShdw blurRad="50800" dist="38100" dir="2700000" algn="tl" rotWithShape="0">
                    <a:prstClr val="black">
                      <a:alpha val="40000"/>
                    </a:prstClr>
                  </a:outerShdw>
                </a:effectLst>
              </a:rPr>
              <a:t>life, which is a joyful commitment to </a:t>
            </a:r>
          </a:p>
          <a:p>
            <a:pPr marL="0" indent="0">
              <a:spcBef>
                <a:spcPts val="0"/>
              </a:spcBef>
              <a:buClr>
                <a:srgbClr val="EE7D00"/>
              </a:buClr>
              <a:buNone/>
            </a:pPr>
            <a:r>
              <a:rPr lang="en-US" dirty="0">
                <a:effectLst>
                  <a:outerShdw blurRad="50800" dist="38100" dir="2700000" algn="tl" rotWithShape="0">
                    <a:prstClr val="black">
                      <a:alpha val="40000"/>
                    </a:prstClr>
                  </a:outerShdw>
                </a:effectLst>
              </a:rPr>
              <a:t>serve young people.</a:t>
            </a:r>
          </a:p>
        </p:txBody>
      </p:sp>
      <p:pic>
        <p:nvPicPr>
          <p:cNvPr id="3" name="Immagin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57205" y="3985869"/>
            <a:ext cx="5599483" cy="2861050"/>
          </a:xfrm>
          <a:prstGeom prst="rect">
            <a:avLst/>
          </a:prstGeom>
        </p:spPr>
      </p:pic>
      <p:sp>
        <p:nvSpPr>
          <p:cNvPr id="8" name="Title 3"/>
          <p:cNvSpPr txBox="1">
            <a:spLocks/>
          </p:cNvSpPr>
          <p:nvPr/>
        </p:nvSpPr>
        <p:spPr>
          <a:xfrm rot="16200000">
            <a:off x="-2796374" y="2859144"/>
            <a:ext cx="6483102" cy="764813"/>
          </a:xfrm>
          <a:prstGeom prst="rect">
            <a:avLst/>
          </a:prstGeom>
          <a:effectLst>
            <a:outerShdw blurRad="50800" dist="38100" dir="2700000" algn="tl" rotWithShape="0">
              <a:prstClr val="black">
                <a:alpha val="60000"/>
              </a:prstClr>
            </a:outerShdw>
          </a:effectLst>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2800" dirty="0" err="1">
                <a:solidFill>
                  <a:srgbClr val="FFFFFF"/>
                </a:solidFill>
              </a:rPr>
              <a:t>Form</a:t>
            </a:r>
            <a:r>
              <a:rPr lang="en-US" sz="2800" dirty="0" err="1">
                <a:solidFill>
                  <a:srgbClr val="FF9E1D"/>
                </a:solidFill>
              </a:rPr>
              <a:t>ación</a:t>
            </a:r>
            <a:r>
              <a:rPr lang="en-US" sz="2800" dirty="0">
                <a:solidFill>
                  <a:srgbClr val="FF9E1D"/>
                </a:solidFill>
              </a:rPr>
              <a:t> </a:t>
            </a:r>
            <a:r>
              <a:rPr lang="en-US" sz="2800" dirty="0" err="1">
                <a:solidFill>
                  <a:srgbClr val="FFFFFF"/>
                </a:solidFill>
              </a:rPr>
              <a:t>inicial</a:t>
            </a:r>
            <a:endParaRPr lang="en-US" sz="2800" dirty="0">
              <a:solidFill>
                <a:srgbClr val="FFFFFF"/>
              </a:solidFill>
            </a:endParaRPr>
          </a:p>
        </p:txBody>
      </p:sp>
    </p:spTree>
    <p:extLst>
      <p:ext uri="{BB962C8B-B14F-4D97-AF65-F5344CB8AC3E}">
        <p14:creationId xmlns:p14="http://schemas.microsoft.com/office/powerpoint/2010/main" val="256073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000"/>
                                        <p:tgtEl>
                                          <p:spTgt spid="9">
                                            <p:txEl>
                                              <p:pRg st="1" end="1"/>
                                            </p:txEl>
                                          </p:spTgt>
                                        </p:tgtEl>
                                      </p:cBhvr>
                                    </p:animEffect>
                                  </p:childTnLst>
                                </p:cTn>
                              </p:par>
                            </p:childTnLst>
                          </p:cTn>
                        </p:par>
                        <p:par>
                          <p:cTn id="16" fill="hold">
                            <p:stCondLst>
                              <p:cond delay="4500"/>
                            </p:stCondLst>
                            <p:childTnLst>
                              <p:par>
                                <p:cTn id="17" presetID="10" presetClass="entr" presetSubtype="0" fill="hold" grpId="0" nodeType="afterEffect">
                                  <p:stCondLst>
                                    <p:cond delay="50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childTnLst>
                                </p:cTn>
                              </p:par>
                            </p:childTnLst>
                          </p:cTn>
                        </p:par>
                        <p:par>
                          <p:cTn id="20" fill="hold">
                            <p:stCondLst>
                              <p:cond delay="6000"/>
                            </p:stCondLst>
                            <p:childTnLst>
                              <p:par>
                                <p:cTn id="21" presetID="10" presetClass="entr" presetSubtype="0" fill="hold" grpId="0" nodeType="afterEffect">
                                  <p:stCondLst>
                                    <p:cond delay="50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1000"/>
                                        <p:tgtEl>
                                          <p:spTgt spid="9">
                                            <p:txEl>
                                              <p:pRg st="3" end="3"/>
                                            </p:txEl>
                                          </p:spTgt>
                                        </p:tgtEl>
                                      </p:cBhvr>
                                    </p:animEffect>
                                  </p:childTnLst>
                                </p:cTn>
                              </p:par>
                            </p:childTnLst>
                          </p:cTn>
                        </p:par>
                        <p:par>
                          <p:cTn id="24" fill="hold">
                            <p:stCondLst>
                              <p:cond delay="7500"/>
                            </p:stCondLst>
                            <p:childTnLst>
                              <p:par>
                                <p:cTn id="25" presetID="10" presetClass="entr" presetSubtype="0" fill="hold" grpId="0" nodeType="afterEffect">
                                  <p:stCondLst>
                                    <p:cond delay="50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childTnLst>
                                </p:cTn>
                              </p:par>
                            </p:childTnLst>
                          </p:cTn>
                        </p:par>
                        <p:par>
                          <p:cTn id="28" fill="hold">
                            <p:stCondLst>
                              <p:cond delay="9000"/>
                            </p:stCondLst>
                            <p:childTnLst>
                              <p:par>
                                <p:cTn id="29" presetID="10" presetClass="entr" presetSubtype="0" fill="hold" grpId="0" nodeType="afterEffect">
                                  <p:stCondLst>
                                    <p:cond delay="50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fade">
                                      <p:cBhvr>
                                        <p:cTn id="31" dur="1000"/>
                                        <p:tgtEl>
                                          <p:spTgt spid="9">
                                            <p:txEl>
                                              <p:pRg st="5" end="5"/>
                                            </p:txEl>
                                          </p:spTgt>
                                        </p:tgtEl>
                                      </p:cBhvr>
                                    </p:animEffect>
                                  </p:childTnLst>
                                </p:cTn>
                              </p:par>
                            </p:childTnLst>
                          </p:cTn>
                        </p:par>
                        <p:par>
                          <p:cTn id="32" fill="hold">
                            <p:stCondLst>
                              <p:cond delay="10500"/>
                            </p:stCondLst>
                            <p:childTnLst>
                              <p:par>
                                <p:cTn id="33" presetID="10" presetClass="entr" presetSubtype="0" fill="hold" grpId="0" nodeType="afterEffect">
                                  <p:stCondLst>
                                    <p:cond delay="50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1000"/>
                                        <p:tgtEl>
                                          <p:spTgt spid="9">
                                            <p:txEl>
                                              <p:pRg st="6" end="6"/>
                                            </p:txEl>
                                          </p:spTgt>
                                        </p:tgtEl>
                                      </p:cBhvr>
                                    </p:animEffect>
                                  </p:childTnLst>
                                </p:cTn>
                              </p:par>
                            </p:childTnLst>
                          </p:cTn>
                        </p:par>
                        <p:par>
                          <p:cTn id="36" fill="hold">
                            <p:stCondLst>
                              <p:cond delay="12000"/>
                            </p:stCondLst>
                            <p:childTnLst>
                              <p:par>
                                <p:cTn id="37" presetID="14" presetClass="entr" presetSubtype="10" fill="hold" nodeType="afterEffect">
                                  <p:stCondLst>
                                    <p:cond delay="2000"/>
                                  </p:stCondLst>
                                  <p:childTnLst>
                                    <p:set>
                                      <p:cBhvr>
                                        <p:cTn id="38" dur="1" fill="hold">
                                          <p:stCondLst>
                                            <p:cond delay="0"/>
                                          </p:stCondLst>
                                        </p:cTn>
                                        <p:tgtEl>
                                          <p:spTgt spid="3"/>
                                        </p:tgtEl>
                                        <p:attrNameLst>
                                          <p:attrName>style.visibility</p:attrName>
                                        </p:attrNameLst>
                                      </p:cBhvr>
                                      <p:to>
                                        <p:strVal val="visible"/>
                                      </p:to>
                                    </p:set>
                                    <p:animEffect transition="in" filter="randombar(horizontal)">
                                      <p:cBhvr>
                                        <p:cTn id="39"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823311" y="374900"/>
            <a:ext cx="6719018" cy="868839"/>
          </a:xfrm>
        </p:spPr>
        <p:txBody>
          <a:bodyPr/>
          <a:lstStyle/>
          <a:p>
            <a:r>
              <a:rPr lang="es-MX" dirty="0">
                <a:effectLst>
                  <a:outerShdw blurRad="50800" dist="38100" dir="2700000" algn="tl" rotWithShape="0">
                    <a:prstClr val="black">
                      <a:alpha val="40000"/>
                    </a:prstClr>
                  </a:outerShdw>
                </a:effectLst>
              </a:rPr>
              <a:t>Personal </a:t>
            </a:r>
            <a:r>
              <a:rPr lang="es-MX" dirty="0" err="1">
                <a:effectLst>
                  <a:outerShdw blurRad="50800" dist="38100" dir="2700000" algn="tl" rotWithShape="0">
                    <a:prstClr val="black">
                      <a:alpha val="40000"/>
                    </a:prstClr>
                  </a:outerShdw>
                </a:effectLst>
              </a:rPr>
              <a:t>project</a:t>
            </a:r>
            <a:r>
              <a:rPr lang="en-US" dirty="0">
                <a:effectLst>
                  <a:outerShdw blurRad="50800" dist="38100" dir="2700000" algn="tl" rotWithShape="0">
                    <a:prstClr val="black">
                      <a:alpha val="40000"/>
                    </a:prstClr>
                  </a:outerShdw>
                </a:effectLst>
              </a:rPr>
              <a:t> /</a:t>
            </a:r>
            <a:r>
              <a:rPr lang="en-US" sz="2800" dirty="0">
                <a:effectLst>
                  <a:outerShdw blurRad="50800" dist="38100" dir="2700000" algn="tl" rotWithShape="0">
                    <a:prstClr val="black">
                      <a:alpha val="40000"/>
                    </a:prstClr>
                  </a:outerShdw>
                </a:effectLst>
              </a:rPr>
              <a:t>1</a:t>
            </a:r>
            <a:endParaRPr lang="en-US" dirty="0">
              <a:effectLst>
                <a:outerShdw blurRad="50800" dist="38100" dir="2700000" algn="tl" rotWithShape="0">
                  <a:prstClr val="black">
                    <a:alpha val="40000"/>
                  </a:prstClr>
                </a:outerShdw>
              </a:effectLst>
            </a:endParaRPr>
          </a:p>
        </p:txBody>
      </p:sp>
      <p:sp>
        <p:nvSpPr>
          <p:cNvPr id="14" name="Segnaposto numero diapositiva 5"/>
          <p:cNvSpPr>
            <a:spLocks noGrp="1"/>
          </p:cNvSpPr>
          <p:nvPr>
            <p:ph type="sldNum" sz="quarter" idx="12"/>
          </p:nvPr>
        </p:nvSpPr>
        <p:spPr>
          <a:xfrm>
            <a:off x="6553200" y="6376243"/>
            <a:ext cx="2133600" cy="365125"/>
          </a:xfrm>
        </p:spPr>
        <p:txBody>
          <a:bodyPr/>
          <a:lstStyle/>
          <a:p>
            <a:fld id="{8AEB7B32-6C30-492F-B5DA-2A03F6932C86}" type="slidenum">
              <a:rPr lang="en-US" smtClean="0">
                <a:solidFill>
                  <a:prstClr val="black">
                    <a:tint val="75000"/>
                  </a:prstClr>
                </a:solidFill>
              </a:rPr>
              <a:pPr/>
              <a:t>15</a:t>
            </a:fld>
            <a:endParaRPr lang="en-US">
              <a:solidFill>
                <a:prstClr val="black">
                  <a:tint val="75000"/>
                </a:prstClr>
              </a:solidFill>
            </a:endParaRPr>
          </a:p>
        </p:txBody>
      </p:sp>
      <p:sp>
        <p:nvSpPr>
          <p:cNvPr id="9" name="Content Placeholder 4"/>
          <p:cNvSpPr>
            <a:spLocks noGrp="1"/>
          </p:cNvSpPr>
          <p:nvPr>
            <p:ph idx="1"/>
          </p:nvPr>
        </p:nvSpPr>
        <p:spPr>
          <a:xfrm>
            <a:off x="1753276" y="1220346"/>
            <a:ext cx="6719018" cy="5039265"/>
          </a:xfrm>
        </p:spPr>
        <p:txBody>
          <a:bodyPr/>
          <a:lstStyle/>
          <a:p>
            <a:pPr marL="0" indent="0">
              <a:buNone/>
            </a:pPr>
            <a:r>
              <a:rPr lang="en-US" dirty="0">
                <a:effectLst>
                  <a:outerShdw blurRad="50800" dist="38100" dir="2700000" algn="tl" rotWithShape="0">
                    <a:prstClr val="black">
                      <a:alpha val="40000"/>
                    </a:prstClr>
                  </a:outerShdw>
                </a:effectLst>
              </a:rPr>
              <a:t>Initial Formation = Processing Period</a:t>
            </a:r>
          </a:p>
          <a:p>
            <a:pPr marL="0" indent="0">
              <a:buNone/>
            </a:pPr>
            <a:r>
              <a:rPr lang="en-US" dirty="0">
                <a:effectLst>
                  <a:outerShdw blurRad="50800" dist="38100" dir="2700000" algn="tl" rotWithShape="0">
                    <a:prstClr val="black">
                      <a:alpha val="40000"/>
                    </a:prstClr>
                  </a:outerShdw>
                </a:effectLst>
              </a:rPr>
              <a:t>It is up to the aspirant to develop their own </a:t>
            </a:r>
            <a:r>
              <a:rPr lang="en-US" dirty="0">
                <a:solidFill>
                  <a:srgbClr val="EE7D00"/>
                </a:solidFill>
                <a:effectLst>
                  <a:outerShdw blurRad="50800" dist="38100" dir="2700000" algn="tl" rotWithShape="0">
                    <a:prstClr val="black">
                      <a:alpha val="40000"/>
                    </a:prstClr>
                  </a:outerShdw>
                </a:effectLst>
              </a:rPr>
              <a:t>personal project </a:t>
            </a:r>
            <a:r>
              <a:rPr lang="en-US" dirty="0">
                <a:effectLst>
                  <a:outerShdw blurRad="50800" dist="38100" dir="2700000" algn="tl" rotWithShape="0">
                    <a:prstClr val="black">
                      <a:alpha val="40000"/>
                    </a:prstClr>
                  </a:outerShdw>
                </a:effectLst>
              </a:rPr>
              <a:t>and gradually put it into practice during their lifetime, to:</a:t>
            </a:r>
          </a:p>
          <a:p>
            <a:pPr>
              <a:spcBef>
                <a:spcPts val="0"/>
              </a:spcBef>
              <a:buClr>
                <a:srgbClr val="EE7D00"/>
              </a:buClr>
            </a:pPr>
            <a:r>
              <a:rPr lang="en-US" dirty="0">
                <a:effectLst>
                  <a:outerShdw blurRad="50800" dist="38100" dir="2700000" algn="tl" rotWithShape="0">
                    <a:prstClr val="black">
                      <a:alpha val="40000"/>
                    </a:prstClr>
                  </a:outerShdw>
                </a:effectLst>
              </a:rPr>
              <a:t>Specify your own process;</a:t>
            </a:r>
          </a:p>
          <a:p>
            <a:pPr>
              <a:spcBef>
                <a:spcPts val="0"/>
              </a:spcBef>
              <a:buClr>
                <a:srgbClr val="EE7D00"/>
              </a:buClr>
            </a:pPr>
            <a:r>
              <a:rPr lang="en-US" dirty="0">
                <a:effectLst>
                  <a:outerShdw blurRad="50800" dist="38100" dir="2700000" algn="tl" rotWithShape="0">
                    <a:prstClr val="black">
                      <a:alpha val="40000"/>
                    </a:prstClr>
                  </a:outerShdw>
                </a:effectLst>
              </a:rPr>
              <a:t>Live your Salesian identity in reality, place and time in which will operate;</a:t>
            </a:r>
          </a:p>
          <a:p>
            <a:pPr>
              <a:spcBef>
                <a:spcPts val="0"/>
              </a:spcBef>
              <a:buClr>
                <a:srgbClr val="EE7D00"/>
              </a:buClr>
            </a:pPr>
            <a:r>
              <a:rPr lang="en-US" dirty="0">
                <a:effectLst>
                  <a:outerShdw blurRad="50800" dist="38100" dir="2700000" algn="tl" rotWithShape="0">
                    <a:prstClr val="black">
                      <a:alpha val="40000"/>
                    </a:prstClr>
                  </a:outerShdw>
                </a:effectLst>
              </a:rPr>
              <a:t>Grown in vocation.</a:t>
            </a:r>
          </a:p>
        </p:txBody>
      </p:sp>
      <p:pic>
        <p:nvPicPr>
          <p:cNvPr id="3" name="Immagin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93924" y="3754352"/>
            <a:ext cx="4247964" cy="3103648"/>
          </a:xfrm>
          <a:prstGeom prst="rect">
            <a:avLst/>
          </a:prstGeom>
        </p:spPr>
      </p:pic>
      <p:sp>
        <p:nvSpPr>
          <p:cNvPr id="8" name="Title 3"/>
          <p:cNvSpPr txBox="1">
            <a:spLocks/>
          </p:cNvSpPr>
          <p:nvPr/>
        </p:nvSpPr>
        <p:spPr>
          <a:xfrm rot="16200000">
            <a:off x="-2796374" y="2859144"/>
            <a:ext cx="6483102" cy="764813"/>
          </a:xfrm>
          <a:prstGeom prst="rect">
            <a:avLst/>
          </a:prstGeom>
          <a:effectLst>
            <a:outerShdw blurRad="50800" dist="38100" dir="2700000" algn="tl" rotWithShape="0">
              <a:prstClr val="black">
                <a:alpha val="60000"/>
              </a:prstClr>
            </a:outerShdw>
          </a:effectLst>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2800" dirty="0" err="1">
                <a:solidFill>
                  <a:srgbClr val="FFFFFF"/>
                </a:solidFill>
              </a:rPr>
              <a:t>Form</a:t>
            </a:r>
            <a:r>
              <a:rPr lang="en-US" sz="2800" dirty="0" err="1">
                <a:solidFill>
                  <a:srgbClr val="FF9E1D"/>
                </a:solidFill>
              </a:rPr>
              <a:t>ación</a:t>
            </a:r>
            <a:r>
              <a:rPr lang="en-US" sz="2800" dirty="0">
                <a:solidFill>
                  <a:srgbClr val="FF9E1D"/>
                </a:solidFill>
              </a:rPr>
              <a:t> </a:t>
            </a:r>
            <a:r>
              <a:rPr lang="en-US" sz="2800" dirty="0" err="1">
                <a:solidFill>
                  <a:srgbClr val="FFFFFF"/>
                </a:solidFill>
              </a:rPr>
              <a:t>inicial</a:t>
            </a:r>
            <a:endParaRPr lang="en-US" sz="2800" dirty="0">
              <a:solidFill>
                <a:srgbClr val="FFFFFF"/>
              </a:solidFill>
            </a:endParaRPr>
          </a:p>
        </p:txBody>
      </p:sp>
    </p:spTree>
    <p:extLst>
      <p:ext uri="{BB962C8B-B14F-4D97-AF65-F5344CB8AC3E}">
        <p14:creationId xmlns:p14="http://schemas.microsoft.com/office/powerpoint/2010/main" val="375562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3500"/>
                            </p:stCondLst>
                            <p:childTnLst>
                              <p:par>
                                <p:cTn id="13" presetID="10" presetClass="entr" presetSubtype="0" fill="hold" grpId="0" nodeType="afterEffect">
                                  <p:stCondLst>
                                    <p:cond delay="100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000"/>
                                        <p:tgtEl>
                                          <p:spTgt spid="9">
                                            <p:txEl>
                                              <p:pRg st="1" end="1"/>
                                            </p:txEl>
                                          </p:spTgt>
                                        </p:tgtEl>
                                      </p:cBhvr>
                                    </p:animEffect>
                                  </p:childTnLst>
                                </p:cTn>
                              </p:par>
                            </p:childTnLst>
                          </p:cTn>
                        </p:par>
                        <p:par>
                          <p:cTn id="16" fill="hold">
                            <p:stCondLst>
                              <p:cond delay="5500"/>
                            </p:stCondLst>
                            <p:childTnLst>
                              <p:par>
                                <p:cTn id="17" presetID="10" presetClass="entr" presetSubtype="0" fill="hold" grpId="0" nodeType="afterEffect">
                                  <p:stCondLst>
                                    <p:cond delay="100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childTnLst>
                                </p:cTn>
                              </p:par>
                            </p:childTnLst>
                          </p:cTn>
                        </p:par>
                        <p:par>
                          <p:cTn id="20" fill="hold">
                            <p:stCondLst>
                              <p:cond delay="7500"/>
                            </p:stCondLst>
                            <p:childTnLst>
                              <p:par>
                                <p:cTn id="21" presetID="10" presetClass="entr" presetSubtype="0" fill="hold" grpId="0" nodeType="afterEffect">
                                  <p:stCondLst>
                                    <p:cond delay="100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1000"/>
                                        <p:tgtEl>
                                          <p:spTgt spid="9">
                                            <p:txEl>
                                              <p:pRg st="3" end="3"/>
                                            </p:txEl>
                                          </p:spTgt>
                                        </p:tgtEl>
                                      </p:cBhvr>
                                    </p:animEffect>
                                  </p:childTnLst>
                                </p:cTn>
                              </p:par>
                            </p:childTnLst>
                          </p:cTn>
                        </p:par>
                        <p:par>
                          <p:cTn id="24" fill="hold">
                            <p:stCondLst>
                              <p:cond delay="9500"/>
                            </p:stCondLst>
                            <p:childTnLst>
                              <p:par>
                                <p:cTn id="25" presetID="10" presetClass="entr" presetSubtype="0" fill="hold" grpId="0" nodeType="afterEffect">
                                  <p:stCondLst>
                                    <p:cond delay="100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childTnLst>
                                </p:cTn>
                              </p:par>
                            </p:childTnLst>
                          </p:cTn>
                        </p:par>
                        <p:par>
                          <p:cTn id="28" fill="hold">
                            <p:stCondLst>
                              <p:cond delay="11500"/>
                            </p:stCondLst>
                            <p:childTnLst>
                              <p:par>
                                <p:cTn id="29" presetID="53" presetClass="entr" presetSubtype="16" fill="hold" nodeType="afterEffect">
                                  <p:stCondLst>
                                    <p:cond delay="1500"/>
                                  </p:stCondLst>
                                  <p:childTnLst>
                                    <p:set>
                                      <p:cBhvr>
                                        <p:cTn id="30" dur="1" fill="hold">
                                          <p:stCondLst>
                                            <p:cond delay="0"/>
                                          </p:stCondLst>
                                        </p:cTn>
                                        <p:tgtEl>
                                          <p:spTgt spid="3"/>
                                        </p:tgtEl>
                                        <p:attrNameLst>
                                          <p:attrName>style.visibility</p:attrName>
                                        </p:attrNameLst>
                                      </p:cBhvr>
                                      <p:to>
                                        <p:strVal val="visible"/>
                                      </p:to>
                                    </p:set>
                                    <p:anim calcmode="lin" valueType="num">
                                      <p:cBhvr>
                                        <p:cTn id="31" dur="1500" fill="hold"/>
                                        <p:tgtEl>
                                          <p:spTgt spid="3"/>
                                        </p:tgtEl>
                                        <p:attrNameLst>
                                          <p:attrName>ppt_w</p:attrName>
                                        </p:attrNameLst>
                                      </p:cBhvr>
                                      <p:tavLst>
                                        <p:tav tm="0">
                                          <p:val>
                                            <p:fltVal val="0"/>
                                          </p:val>
                                        </p:tav>
                                        <p:tav tm="100000">
                                          <p:val>
                                            <p:strVal val="#ppt_w"/>
                                          </p:val>
                                        </p:tav>
                                      </p:tavLst>
                                    </p:anim>
                                    <p:anim calcmode="lin" valueType="num">
                                      <p:cBhvr>
                                        <p:cTn id="32" dur="1500" fill="hold"/>
                                        <p:tgtEl>
                                          <p:spTgt spid="3"/>
                                        </p:tgtEl>
                                        <p:attrNameLst>
                                          <p:attrName>ppt_h</p:attrName>
                                        </p:attrNameLst>
                                      </p:cBhvr>
                                      <p:tavLst>
                                        <p:tav tm="0">
                                          <p:val>
                                            <p:fltVal val="0"/>
                                          </p:val>
                                        </p:tav>
                                        <p:tav tm="100000">
                                          <p:val>
                                            <p:strVal val="#ppt_h"/>
                                          </p:val>
                                        </p:tav>
                                      </p:tavLst>
                                    </p:anim>
                                    <p:animEffect transition="in" filter="fade">
                                      <p:cBhvr>
                                        <p:cTn id="33"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823311" y="374900"/>
            <a:ext cx="6719018" cy="868839"/>
          </a:xfrm>
        </p:spPr>
        <p:txBody>
          <a:bodyPr/>
          <a:lstStyle/>
          <a:p>
            <a:r>
              <a:rPr lang="en-US" dirty="0">
                <a:effectLst>
                  <a:outerShdw blurRad="50800" dist="38100" dir="2700000" algn="tl" rotWithShape="0">
                    <a:prstClr val="black">
                      <a:alpha val="40000"/>
                    </a:prstClr>
                  </a:outerShdw>
                </a:effectLst>
              </a:rPr>
              <a:t>Personal project/</a:t>
            </a:r>
            <a:r>
              <a:rPr lang="en-US" sz="2800" dirty="0">
                <a:effectLst>
                  <a:outerShdw blurRad="50800" dist="38100" dir="2700000" algn="tl" rotWithShape="0">
                    <a:prstClr val="black">
                      <a:alpha val="40000"/>
                    </a:prstClr>
                  </a:outerShdw>
                </a:effectLst>
              </a:rPr>
              <a:t>2</a:t>
            </a:r>
            <a:endParaRPr lang="en-US" dirty="0">
              <a:effectLst>
                <a:outerShdw blurRad="50800" dist="38100" dir="2700000" algn="tl" rotWithShape="0">
                  <a:prstClr val="black">
                    <a:alpha val="40000"/>
                  </a:prstClr>
                </a:outerShdw>
              </a:effectLst>
            </a:endParaRPr>
          </a:p>
        </p:txBody>
      </p:sp>
      <p:sp>
        <p:nvSpPr>
          <p:cNvPr id="14" name="Segnaposto numero diapositiva 5"/>
          <p:cNvSpPr>
            <a:spLocks noGrp="1"/>
          </p:cNvSpPr>
          <p:nvPr>
            <p:ph type="sldNum" sz="quarter" idx="12"/>
          </p:nvPr>
        </p:nvSpPr>
        <p:spPr>
          <a:xfrm>
            <a:off x="6553200" y="6376243"/>
            <a:ext cx="2133600" cy="365125"/>
          </a:xfrm>
        </p:spPr>
        <p:txBody>
          <a:bodyPr/>
          <a:lstStyle/>
          <a:p>
            <a:fld id="{8AEB7B32-6C30-492F-B5DA-2A03F6932C86}" type="slidenum">
              <a:rPr lang="en-US" smtClean="0">
                <a:solidFill>
                  <a:prstClr val="black">
                    <a:tint val="75000"/>
                  </a:prstClr>
                </a:solidFill>
              </a:rPr>
              <a:pPr/>
              <a:t>16</a:t>
            </a:fld>
            <a:endParaRPr lang="en-US">
              <a:solidFill>
                <a:prstClr val="black">
                  <a:tint val="75000"/>
                </a:prstClr>
              </a:solidFill>
            </a:endParaRPr>
          </a:p>
        </p:txBody>
      </p:sp>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t="1443"/>
          <a:stretch/>
        </p:blipFill>
        <p:spPr>
          <a:xfrm>
            <a:off x="6084168" y="4601221"/>
            <a:ext cx="3059832" cy="2256780"/>
          </a:xfrm>
          <a:prstGeom prst="rect">
            <a:avLst/>
          </a:prstGeom>
        </p:spPr>
      </p:pic>
      <p:sp>
        <p:nvSpPr>
          <p:cNvPr id="9" name="Content Placeholder 4"/>
          <p:cNvSpPr>
            <a:spLocks noGrp="1"/>
          </p:cNvSpPr>
          <p:nvPr>
            <p:ph idx="1"/>
          </p:nvPr>
        </p:nvSpPr>
        <p:spPr>
          <a:xfrm>
            <a:off x="1823312" y="1138425"/>
            <a:ext cx="6817140" cy="5039265"/>
          </a:xfrm>
        </p:spPr>
        <p:txBody>
          <a:bodyPr>
            <a:normAutofit/>
          </a:bodyPr>
          <a:lstStyle/>
          <a:p>
            <a:pPr marL="0" indent="0">
              <a:buNone/>
            </a:pPr>
            <a:r>
              <a:rPr lang="en-US" dirty="0">
                <a:effectLst>
                  <a:outerShdw blurRad="50800" dist="38100" dir="2700000" algn="tl" rotWithShape="0">
                    <a:prstClr val="black">
                      <a:alpha val="40000"/>
                    </a:prstClr>
                  </a:outerShdw>
                </a:effectLst>
              </a:rPr>
              <a:t>Initial Formation is an open and </a:t>
            </a:r>
            <a:r>
              <a:rPr lang="en-US" dirty="0" err="1">
                <a:effectLst>
                  <a:outerShdw blurRad="50800" dist="38100" dir="2700000" algn="tl" rotWithShape="0">
                    <a:prstClr val="black">
                      <a:alpha val="40000"/>
                    </a:prstClr>
                  </a:outerShdw>
                </a:effectLst>
              </a:rPr>
              <a:t>continuos</a:t>
            </a:r>
            <a:r>
              <a:rPr lang="en-US" dirty="0">
                <a:effectLst>
                  <a:outerShdw blurRad="50800" dist="38100" dir="2700000" algn="tl" rotWithShape="0">
                    <a:prstClr val="black">
                      <a:alpha val="40000"/>
                    </a:prstClr>
                  </a:outerShdw>
                </a:effectLst>
              </a:rPr>
              <a:t> process composed only of 3 phases:</a:t>
            </a:r>
          </a:p>
          <a:p>
            <a:pPr>
              <a:spcBef>
                <a:spcPts val="0"/>
              </a:spcBef>
              <a:buClr>
                <a:srgbClr val="EE7D00"/>
              </a:buClr>
            </a:pPr>
            <a:r>
              <a:rPr lang="en-US" cap="small" dirty="0">
                <a:solidFill>
                  <a:srgbClr val="EE7D00"/>
                </a:solidFill>
                <a:effectLst>
                  <a:outerShdw blurRad="50800" dist="38100" dir="2700000" algn="tl" rotWithShape="0">
                    <a:prstClr val="black">
                      <a:alpha val="40000"/>
                    </a:prstClr>
                  </a:outerShdw>
                </a:effectLst>
              </a:rPr>
              <a:t>initiation</a:t>
            </a:r>
            <a:r>
              <a:rPr lang="en-US" dirty="0">
                <a:effectLst>
                  <a:outerShdw blurRad="50800" dist="38100" dir="2700000" algn="tl" rotWithShape="0">
                    <a:prstClr val="black">
                      <a:alpha val="40000"/>
                    </a:prstClr>
                  </a:outerShdw>
                </a:effectLst>
              </a:rPr>
              <a:t>: knowledge of Don Bosco and the vocation of the Salesian Cooperator;</a:t>
            </a:r>
          </a:p>
          <a:p>
            <a:pPr>
              <a:spcBef>
                <a:spcPts val="0"/>
              </a:spcBef>
              <a:buClr>
                <a:srgbClr val="EE7D00"/>
              </a:buClr>
            </a:pPr>
            <a:r>
              <a:rPr lang="en-US" cap="small" dirty="0">
                <a:solidFill>
                  <a:srgbClr val="EE7D00"/>
                </a:solidFill>
                <a:effectLst>
                  <a:outerShdw blurRad="50800" dist="38100" dir="2700000" algn="tl" rotWithShape="0">
                    <a:prstClr val="black">
                      <a:alpha val="40000"/>
                    </a:prstClr>
                  </a:outerShdw>
                </a:effectLst>
              </a:rPr>
              <a:t>deepening</a:t>
            </a:r>
            <a:r>
              <a:rPr lang="en-US" dirty="0">
                <a:effectLst>
                  <a:outerShdw blurRad="50800" dist="38100" dir="2700000" algn="tl" rotWithShape="0">
                    <a:prstClr val="black">
                      <a:alpha val="40000"/>
                    </a:prstClr>
                  </a:outerShdw>
                </a:effectLst>
              </a:rPr>
              <a:t>: knowledge of the PVA to bring forward a response in the decision;</a:t>
            </a:r>
          </a:p>
          <a:p>
            <a:pPr>
              <a:spcBef>
                <a:spcPts val="0"/>
              </a:spcBef>
              <a:buClr>
                <a:srgbClr val="EE7D00"/>
              </a:buClr>
            </a:pPr>
            <a:r>
              <a:rPr lang="en-US" cap="small" dirty="0">
                <a:solidFill>
                  <a:srgbClr val="EE7D00"/>
                </a:solidFill>
                <a:effectLst>
                  <a:outerShdw blurRad="50800" dist="38100" dir="2700000" algn="tl" rotWithShape="0">
                    <a:prstClr val="black">
                      <a:alpha val="40000"/>
                    </a:prstClr>
                  </a:outerShdw>
                </a:effectLst>
              </a:rPr>
              <a:t>decision</a:t>
            </a:r>
            <a:r>
              <a:rPr lang="en-US" dirty="0">
                <a:effectLst>
                  <a:outerShdw blurRad="50800" dist="38100" dir="2700000" algn="tl" rotWithShape="0">
                    <a:prstClr val="black">
                      <a:alpha val="40000"/>
                    </a:prstClr>
                  </a:outerShdw>
                </a:effectLst>
              </a:rPr>
              <a:t>: moment of discernment and synthesis, to enrich yourself with strong experiences, to help the aspirant to understand his own way.</a:t>
            </a:r>
          </a:p>
          <a:p>
            <a:pPr>
              <a:spcBef>
                <a:spcPts val="0"/>
              </a:spcBef>
              <a:buClr>
                <a:srgbClr val="EE7D00"/>
              </a:buClr>
            </a:pPr>
            <a:endParaRPr lang="en-US" dirty="0">
              <a:effectLst>
                <a:outerShdw blurRad="50800" dist="38100" dir="2700000" algn="tl" rotWithShape="0">
                  <a:prstClr val="black">
                    <a:alpha val="40000"/>
                  </a:prstClr>
                </a:outerShdw>
              </a:effectLst>
            </a:endParaRPr>
          </a:p>
        </p:txBody>
      </p:sp>
      <p:sp>
        <p:nvSpPr>
          <p:cNvPr id="8" name="Title 3"/>
          <p:cNvSpPr txBox="1">
            <a:spLocks/>
          </p:cNvSpPr>
          <p:nvPr/>
        </p:nvSpPr>
        <p:spPr>
          <a:xfrm rot="16200000">
            <a:off x="-2796374" y="2859144"/>
            <a:ext cx="6483102" cy="764813"/>
          </a:xfrm>
          <a:prstGeom prst="rect">
            <a:avLst/>
          </a:prstGeom>
          <a:effectLst>
            <a:outerShdw blurRad="50800" dist="38100" dir="2700000" algn="tl" rotWithShape="0">
              <a:prstClr val="black">
                <a:alpha val="60000"/>
              </a:prstClr>
            </a:outerShdw>
          </a:effectLst>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2800" dirty="0" err="1">
                <a:solidFill>
                  <a:srgbClr val="FFFFFF"/>
                </a:solidFill>
              </a:rPr>
              <a:t>Form</a:t>
            </a:r>
            <a:r>
              <a:rPr lang="en-US" sz="2800" dirty="0" err="1">
                <a:solidFill>
                  <a:srgbClr val="FF9E1D"/>
                </a:solidFill>
              </a:rPr>
              <a:t>ación</a:t>
            </a:r>
            <a:r>
              <a:rPr lang="en-US" sz="2800" dirty="0">
                <a:solidFill>
                  <a:srgbClr val="FF9E1D"/>
                </a:solidFill>
              </a:rPr>
              <a:t> </a:t>
            </a:r>
            <a:r>
              <a:rPr lang="en-US" sz="2800" dirty="0" err="1">
                <a:solidFill>
                  <a:srgbClr val="FFFFFF"/>
                </a:solidFill>
              </a:rPr>
              <a:t>inicial</a:t>
            </a:r>
            <a:endParaRPr lang="en-US" sz="2800" dirty="0">
              <a:solidFill>
                <a:srgbClr val="FFFFFF"/>
              </a:solidFill>
            </a:endParaRPr>
          </a:p>
        </p:txBody>
      </p:sp>
    </p:spTree>
    <p:extLst>
      <p:ext uri="{BB962C8B-B14F-4D97-AF65-F5344CB8AC3E}">
        <p14:creationId xmlns:p14="http://schemas.microsoft.com/office/powerpoint/2010/main" val="415339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1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500"/>
                                        <p:tgtEl>
                                          <p:spTgt spid="9">
                                            <p:txEl>
                                              <p:pRg st="0" end="0"/>
                                            </p:txEl>
                                          </p:spTgt>
                                        </p:tgtEl>
                                      </p:cBhvr>
                                    </p:animEffect>
                                  </p:childTnLst>
                                </p:cTn>
                              </p:par>
                            </p:childTnLst>
                          </p:cTn>
                        </p:par>
                        <p:par>
                          <p:cTn id="12" fill="hold">
                            <p:stCondLst>
                              <p:cond delay="4500"/>
                            </p:stCondLst>
                            <p:childTnLst>
                              <p:par>
                                <p:cTn id="13" presetID="10" presetClass="entr" presetSubtype="0" fill="hold" grpId="0" nodeType="afterEffect">
                                  <p:stCondLst>
                                    <p:cond delay="150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500"/>
                                        <p:tgtEl>
                                          <p:spTgt spid="9">
                                            <p:txEl>
                                              <p:pRg st="1" end="1"/>
                                            </p:txEl>
                                          </p:spTgt>
                                        </p:tgtEl>
                                      </p:cBhvr>
                                    </p:animEffect>
                                  </p:childTnLst>
                                </p:cTn>
                              </p:par>
                            </p:childTnLst>
                          </p:cTn>
                        </p:par>
                        <p:par>
                          <p:cTn id="16" fill="hold">
                            <p:stCondLst>
                              <p:cond delay="7500"/>
                            </p:stCondLst>
                            <p:childTnLst>
                              <p:par>
                                <p:cTn id="17" presetID="10" presetClass="entr" presetSubtype="0" fill="hold" grpId="0" nodeType="afterEffect">
                                  <p:stCondLst>
                                    <p:cond delay="150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500"/>
                                        <p:tgtEl>
                                          <p:spTgt spid="9">
                                            <p:txEl>
                                              <p:pRg st="2" end="2"/>
                                            </p:txEl>
                                          </p:spTgt>
                                        </p:tgtEl>
                                      </p:cBhvr>
                                    </p:animEffect>
                                  </p:childTnLst>
                                </p:cTn>
                              </p:par>
                            </p:childTnLst>
                          </p:cTn>
                        </p:par>
                        <p:par>
                          <p:cTn id="20" fill="hold">
                            <p:stCondLst>
                              <p:cond delay="10500"/>
                            </p:stCondLst>
                            <p:childTnLst>
                              <p:par>
                                <p:cTn id="21" presetID="10" presetClass="entr" presetSubtype="0" fill="hold" grpId="0" nodeType="afterEffect">
                                  <p:stCondLst>
                                    <p:cond delay="150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1500"/>
                                        <p:tgtEl>
                                          <p:spTgt spid="9">
                                            <p:txEl>
                                              <p:pRg st="3" end="3"/>
                                            </p:txEl>
                                          </p:spTgt>
                                        </p:tgtEl>
                                      </p:cBhvr>
                                    </p:animEffect>
                                  </p:childTnLst>
                                </p:cTn>
                              </p:par>
                            </p:childTnLst>
                          </p:cTn>
                        </p:par>
                        <p:par>
                          <p:cTn id="24" fill="hold">
                            <p:stCondLst>
                              <p:cond delay="13500"/>
                            </p:stCondLst>
                            <p:childTnLst>
                              <p:par>
                                <p:cTn id="25" presetID="14" presetClass="entr" presetSubtype="10" fill="hold" nodeType="afterEffect">
                                  <p:stCondLst>
                                    <p:cond delay="200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187624" y="374900"/>
            <a:ext cx="7920880" cy="868839"/>
          </a:xfrm>
        </p:spPr>
        <p:txBody>
          <a:bodyPr>
            <a:normAutofit fontScale="90000"/>
          </a:bodyPr>
          <a:lstStyle/>
          <a:p>
            <a:pPr algn="l"/>
            <a:r>
              <a:rPr lang="en-US" dirty="0">
                <a:effectLst>
                  <a:outerShdw blurRad="50800" dist="38100" dir="2700000" algn="tl" rotWithShape="0">
                    <a:prstClr val="black">
                      <a:alpha val="40000"/>
                    </a:prstClr>
                  </a:outerShdw>
                </a:effectLst>
              </a:rPr>
              <a:t>Criteria to the admission into the Association.</a:t>
            </a:r>
          </a:p>
        </p:txBody>
      </p:sp>
      <p:sp>
        <p:nvSpPr>
          <p:cNvPr id="12" name="Title 3"/>
          <p:cNvSpPr txBox="1">
            <a:spLocks/>
          </p:cNvSpPr>
          <p:nvPr/>
        </p:nvSpPr>
        <p:spPr>
          <a:xfrm rot="16200000">
            <a:off x="-2796374" y="2859144"/>
            <a:ext cx="6483102" cy="764813"/>
          </a:xfrm>
          <a:prstGeom prst="rect">
            <a:avLst/>
          </a:prstGeom>
          <a:effectLst>
            <a:outerShdw blurRad="50800" dist="38100" dir="2700000" algn="tl" rotWithShape="0">
              <a:prstClr val="black">
                <a:alpha val="60000"/>
              </a:prstClr>
            </a:outerShdw>
          </a:effectLst>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2800">
                <a:solidFill>
                  <a:srgbClr val="FFFFFF"/>
                </a:solidFill>
              </a:rPr>
              <a:t>Form</a:t>
            </a:r>
            <a:r>
              <a:rPr lang="en-US" sz="2800">
                <a:solidFill>
                  <a:srgbClr val="FF9E1D"/>
                </a:solidFill>
              </a:rPr>
              <a:t>azione </a:t>
            </a:r>
            <a:r>
              <a:rPr lang="en-US" sz="2800">
                <a:solidFill>
                  <a:srgbClr val="FFFFFF"/>
                </a:solidFill>
              </a:rPr>
              <a:t>iniziale</a:t>
            </a:r>
          </a:p>
        </p:txBody>
      </p:sp>
      <p:sp>
        <p:nvSpPr>
          <p:cNvPr id="14" name="Segnaposto numero diapositiva 5"/>
          <p:cNvSpPr>
            <a:spLocks noGrp="1"/>
          </p:cNvSpPr>
          <p:nvPr>
            <p:ph type="sldNum" sz="quarter" idx="12"/>
          </p:nvPr>
        </p:nvSpPr>
        <p:spPr>
          <a:xfrm>
            <a:off x="6553200" y="6376243"/>
            <a:ext cx="2133600" cy="365125"/>
          </a:xfrm>
        </p:spPr>
        <p:txBody>
          <a:bodyPr/>
          <a:lstStyle/>
          <a:p>
            <a:fld id="{8AEB7B32-6C30-492F-B5DA-2A03F6932C86}" type="slidenum">
              <a:rPr lang="en-US" smtClean="0">
                <a:solidFill>
                  <a:prstClr val="black">
                    <a:tint val="75000"/>
                  </a:prstClr>
                </a:solidFill>
              </a:rPr>
              <a:pPr/>
              <a:t>17</a:t>
            </a:fld>
            <a:endParaRPr lang="en-US">
              <a:solidFill>
                <a:prstClr val="black">
                  <a:tint val="75000"/>
                </a:prstClr>
              </a:solidFill>
            </a:endParaRPr>
          </a:p>
        </p:txBody>
      </p:sp>
      <p:sp>
        <p:nvSpPr>
          <p:cNvPr id="9" name="Content Placeholder 4"/>
          <p:cNvSpPr>
            <a:spLocks noGrp="1"/>
          </p:cNvSpPr>
          <p:nvPr>
            <p:ph idx="1"/>
          </p:nvPr>
        </p:nvSpPr>
        <p:spPr>
          <a:xfrm>
            <a:off x="1367644" y="1138425"/>
            <a:ext cx="7668852" cy="5344677"/>
          </a:xfrm>
        </p:spPr>
        <p:txBody>
          <a:bodyPr>
            <a:normAutofit/>
          </a:bodyPr>
          <a:lstStyle/>
          <a:p>
            <a:pPr marL="0" indent="0">
              <a:buNone/>
            </a:pPr>
            <a:r>
              <a:rPr lang="en-US" dirty="0">
                <a:effectLst>
                  <a:outerShdw blurRad="50800" dist="38100" dir="2700000" algn="tl" rotWithShape="0">
                    <a:prstClr val="black">
                      <a:alpha val="40000"/>
                    </a:prstClr>
                  </a:outerShdw>
                </a:effectLst>
              </a:rPr>
              <a:t>It is up to the aspirant to commit to…</a:t>
            </a:r>
          </a:p>
          <a:p>
            <a:pPr>
              <a:spcBef>
                <a:spcPts val="0"/>
              </a:spcBef>
              <a:buClr>
                <a:srgbClr val="EE7D00"/>
              </a:buClr>
            </a:pPr>
            <a:r>
              <a:rPr lang="en-US" dirty="0">
                <a:effectLst>
                  <a:outerShdw blurRad="50800" dist="38100" dir="2700000" algn="tl" rotWithShape="0">
                    <a:prstClr val="black">
                      <a:alpha val="40000"/>
                    </a:prstClr>
                  </a:outerShdw>
                </a:effectLst>
              </a:rPr>
              <a:t>Grow in the membership of the Association;</a:t>
            </a:r>
          </a:p>
          <a:p>
            <a:pPr>
              <a:spcBef>
                <a:spcPts val="0"/>
              </a:spcBef>
              <a:buClr>
                <a:srgbClr val="EE7D00"/>
              </a:buClr>
            </a:pPr>
            <a:r>
              <a:rPr lang="en-US" dirty="0">
                <a:effectLst>
                  <a:outerShdw blurRad="50800" dist="38100" dir="2700000" algn="tl" rotWithShape="0">
                    <a:prstClr val="black">
                      <a:alpha val="40000"/>
                    </a:prstClr>
                  </a:outerShdw>
                </a:effectLst>
              </a:rPr>
              <a:t>Participate in local and provincial proposals;</a:t>
            </a:r>
          </a:p>
          <a:p>
            <a:pPr>
              <a:spcBef>
                <a:spcPts val="0"/>
              </a:spcBef>
              <a:buClr>
                <a:srgbClr val="EE7D00"/>
              </a:buClr>
            </a:pPr>
            <a:r>
              <a:rPr lang="en-US" dirty="0">
                <a:effectLst>
                  <a:outerShdw blurRad="50800" dist="38100" dir="2700000" algn="tl" rotWithShape="0">
                    <a:prstClr val="black">
                      <a:alpha val="40000"/>
                    </a:prstClr>
                  </a:outerShdw>
                </a:effectLst>
              </a:rPr>
              <a:t>Live a permanent growth process; </a:t>
            </a:r>
          </a:p>
          <a:p>
            <a:pPr>
              <a:spcBef>
                <a:spcPts val="0"/>
              </a:spcBef>
              <a:buClr>
                <a:srgbClr val="EE7D00"/>
              </a:buClr>
            </a:pPr>
            <a:r>
              <a:rPr lang="en-US" dirty="0">
                <a:effectLst>
                  <a:outerShdw blurRad="50800" dist="38100" dir="2700000" algn="tl" rotWithShape="0">
                    <a:prstClr val="black">
                      <a:alpha val="40000"/>
                    </a:prstClr>
                  </a:outerShdw>
                </a:effectLst>
              </a:rPr>
              <a:t>Mature in faith and commitment;</a:t>
            </a:r>
          </a:p>
          <a:p>
            <a:pPr>
              <a:spcBef>
                <a:spcPts val="0"/>
              </a:spcBef>
              <a:buClr>
                <a:srgbClr val="EE7D00"/>
              </a:buClr>
            </a:pPr>
            <a:r>
              <a:rPr lang="en-US" dirty="0">
                <a:effectLst>
                  <a:outerShdw blurRad="50800" dist="38100" dir="2700000" algn="tl" rotWithShape="0">
                    <a:prstClr val="black">
                      <a:alpha val="40000"/>
                    </a:prstClr>
                  </a:outerShdw>
                </a:effectLst>
              </a:rPr>
              <a:t>Discover the own task entrusted by God.</a:t>
            </a:r>
          </a:p>
          <a:p>
            <a:pPr>
              <a:spcBef>
                <a:spcPts val="0"/>
              </a:spcBef>
              <a:buClr>
                <a:srgbClr val="EE7D00"/>
              </a:buClr>
            </a:pPr>
            <a:endParaRPr lang="en-US" dirty="0">
              <a:effectLst>
                <a:outerShdw blurRad="50800" dist="38100" dir="2700000" algn="tl" rotWithShape="0">
                  <a:prstClr val="black">
                    <a:alpha val="40000"/>
                  </a:prstClr>
                </a:outerShdw>
              </a:effectLst>
            </a:endParaRPr>
          </a:p>
          <a:p>
            <a:pPr marL="0" indent="0">
              <a:spcBef>
                <a:spcPts val="2400"/>
              </a:spcBef>
              <a:buNone/>
            </a:pPr>
            <a:r>
              <a:rPr lang="en-US" dirty="0">
                <a:effectLst>
                  <a:outerShdw blurRad="50800" dist="38100" dir="2700000" algn="tl" rotWithShape="0">
                    <a:prstClr val="black">
                      <a:alpha val="40000"/>
                    </a:prstClr>
                  </a:outerShdw>
                </a:effectLst>
              </a:rPr>
              <a:t>Depends of the responsible to assess…</a:t>
            </a:r>
          </a:p>
          <a:p>
            <a:pPr>
              <a:spcBef>
                <a:spcPts val="0"/>
              </a:spcBef>
              <a:buClr>
                <a:srgbClr val="EE7D00"/>
              </a:buClr>
            </a:pPr>
            <a:r>
              <a:rPr lang="en-US" dirty="0">
                <a:effectLst>
                  <a:outerShdw blurRad="50800" dist="38100" dir="2700000" algn="tl" rotWithShape="0">
                    <a:prstClr val="black">
                      <a:alpha val="40000"/>
                    </a:prstClr>
                  </a:outerShdw>
                </a:effectLst>
              </a:rPr>
              <a:t>The signs of the true vocation;</a:t>
            </a:r>
          </a:p>
          <a:p>
            <a:pPr>
              <a:spcBef>
                <a:spcPts val="0"/>
              </a:spcBef>
              <a:buClr>
                <a:srgbClr val="EE7D00"/>
              </a:buClr>
            </a:pPr>
            <a:r>
              <a:rPr lang="en-US" dirty="0">
                <a:effectLst>
                  <a:outerShdw blurRad="50800" dist="38100" dir="2700000" algn="tl" rotWithShape="0">
                    <a:prstClr val="black">
                      <a:alpha val="40000"/>
                    </a:prstClr>
                  </a:outerShdw>
                </a:effectLst>
              </a:rPr>
              <a:t>The presence of the Salesian elements;</a:t>
            </a:r>
          </a:p>
          <a:p>
            <a:pPr>
              <a:spcBef>
                <a:spcPts val="0"/>
              </a:spcBef>
              <a:buClr>
                <a:srgbClr val="EE7D00"/>
              </a:buClr>
            </a:pPr>
            <a:r>
              <a:rPr lang="en-US" dirty="0">
                <a:effectLst>
                  <a:outerShdw blurRad="50800" dist="38100" dir="2700000" algn="tl" rotWithShape="0">
                    <a:prstClr val="black">
                      <a:alpha val="40000"/>
                    </a:prstClr>
                  </a:outerShdw>
                </a:effectLst>
              </a:rPr>
              <a:t>The availability to live the gift of self.</a:t>
            </a:r>
          </a:p>
        </p:txBody>
      </p:sp>
      <p:pic>
        <p:nvPicPr>
          <p:cNvPr id="4" name="Immagin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788" t="32412" r="1075" b="46819"/>
          <a:stretch/>
        </p:blipFill>
        <p:spPr>
          <a:xfrm>
            <a:off x="2771800" y="3737082"/>
            <a:ext cx="5760640" cy="880050"/>
          </a:xfrm>
          <a:prstGeom prst="rect">
            <a:avLst/>
          </a:prstGeom>
        </p:spPr>
      </p:pic>
    </p:spTree>
    <p:extLst>
      <p:ext uri="{BB962C8B-B14F-4D97-AF65-F5344CB8AC3E}">
        <p14:creationId xmlns:p14="http://schemas.microsoft.com/office/powerpoint/2010/main" val="29499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500"/>
                                        <p:tgtEl>
                                          <p:spTgt spid="9">
                                            <p:txEl>
                                              <p:pRg st="0" end="0"/>
                                            </p:txEl>
                                          </p:spTgt>
                                        </p:tgtEl>
                                      </p:cBhvr>
                                    </p:animEffect>
                                  </p:childTnLst>
                                </p:cTn>
                              </p:par>
                            </p:childTnLst>
                          </p:cTn>
                        </p:par>
                        <p:par>
                          <p:cTn id="12" fill="hold">
                            <p:stCondLst>
                              <p:cond delay="3500"/>
                            </p:stCondLst>
                            <p:childTnLst>
                              <p:par>
                                <p:cTn id="13" presetID="10" presetClass="entr" presetSubtype="0" fill="hold" grpId="0" nodeType="afterEffect">
                                  <p:stCondLst>
                                    <p:cond delay="50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500"/>
                                        <p:tgtEl>
                                          <p:spTgt spid="9">
                                            <p:txEl>
                                              <p:pRg st="1" end="1"/>
                                            </p:txEl>
                                          </p:spTgt>
                                        </p:tgtEl>
                                      </p:cBhvr>
                                    </p:animEffect>
                                  </p:childTnLst>
                                </p:cTn>
                              </p:par>
                            </p:childTnLst>
                          </p:cTn>
                        </p:par>
                        <p:par>
                          <p:cTn id="16" fill="hold">
                            <p:stCondLst>
                              <p:cond delay="5500"/>
                            </p:stCondLst>
                            <p:childTnLst>
                              <p:par>
                                <p:cTn id="17" presetID="10" presetClass="entr" presetSubtype="0" fill="hold" grpId="0" nodeType="afterEffect">
                                  <p:stCondLst>
                                    <p:cond delay="50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500"/>
                                        <p:tgtEl>
                                          <p:spTgt spid="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50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1500"/>
                                        <p:tgtEl>
                                          <p:spTgt spid="9">
                                            <p:txEl>
                                              <p:pRg st="3" end="3"/>
                                            </p:txEl>
                                          </p:spTgt>
                                        </p:tgtEl>
                                      </p:cBhvr>
                                    </p:animEffect>
                                  </p:childTnLst>
                                </p:cTn>
                              </p:par>
                            </p:childTnLst>
                          </p:cTn>
                        </p:par>
                        <p:par>
                          <p:cTn id="25" fill="hold">
                            <p:stCondLst>
                              <p:cond delay="2000"/>
                            </p:stCondLst>
                            <p:childTnLst>
                              <p:par>
                                <p:cTn id="26" presetID="10" presetClass="entr" presetSubtype="0" fill="hold" grpId="0" nodeType="afterEffect">
                                  <p:stCondLst>
                                    <p:cond delay="50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1500"/>
                                        <p:tgtEl>
                                          <p:spTgt spid="9">
                                            <p:txEl>
                                              <p:pRg st="4" end="4"/>
                                            </p:txEl>
                                          </p:spTgt>
                                        </p:tgtEl>
                                      </p:cBhvr>
                                    </p:animEffect>
                                  </p:childTnLst>
                                </p:cTn>
                              </p:par>
                            </p:childTnLst>
                          </p:cTn>
                        </p:par>
                        <p:par>
                          <p:cTn id="29" fill="hold">
                            <p:stCondLst>
                              <p:cond delay="4000"/>
                            </p:stCondLst>
                            <p:childTnLst>
                              <p:par>
                                <p:cTn id="30" presetID="10" presetClass="entr" presetSubtype="0" fill="hold" grpId="0" nodeType="afterEffect">
                                  <p:stCondLst>
                                    <p:cond delay="50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1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Effect transition="in" filter="fade">
                                      <p:cBhvr>
                                        <p:cTn id="39" dur="1000"/>
                                        <p:tgtEl>
                                          <p:spTgt spid="4"/>
                                        </p:tgtEl>
                                      </p:cBhvr>
                                    </p:animEffect>
                                  </p:childTnLst>
                                </p:cTn>
                              </p:par>
                            </p:childTnLst>
                          </p:cTn>
                        </p:par>
                        <p:par>
                          <p:cTn id="40" fill="hold">
                            <p:stCondLst>
                              <p:cond delay="1000"/>
                            </p:stCondLst>
                            <p:childTnLst>
                              <p:par>
                                <p:cTn id="41" presetID="10" presetClass="entr" presetSubtype="0" fill="hold" grpId="0" nodeType="afterEffect">
                                  <p:stCondLst>
                                    <p:cond delay="500"/>
                                  </p:stCondLst>
                                  <p:childTnLst>
                                    <p:set>
                                      <p:cBhvr>
                                        <p:cTn id="42" dur="1" fill="hold">
                                          <p:stCondLst>
                                            <p:cond delay="0"/>
                                          </p:stCondLst>
                                        </p:cTn>
                                        <p:tgtEl>
                                          <p:spTgt spid="9">
                                            <p:txEl>
                                              <p:pRg st="7" end="7"/>
                                            </p:txEl>
                                          </p:spTgt>
                                        </p:tgtEl>
                                        <p:attrNameLst>
                                          <p:attrName>style.visibility</p:attrName>
                                        </p:attrNameLst>
                                      </p:cBhvr>
                                      <p:to>
                                        <p:strVal val="visible"/>
                                      </p:to>
                                    </p:set>
                                    <p:animEffect transition="in" filter="fade">
                                      <p:cBhvr>
                                        <p:cTn id="43" dur="1500"/>
                                        <p:tgtEl>
                                          <p:spTgt spid="9">
                                            <p:txEl>
                                              <p:pRg st="7" end="7"/>
                                            </p:txEl>
                                          </p:spTgt>
                                        </p:tgtEl>
                                      </p:cBhvr>
                                    </p:animEffect>
                                  </p:childTnLst>
                                </p:cTn>
                              </p:par>
                            </p:childTnLst>
                          </p:cTn>
                        </p:par>
                        <p:par>
                          <p:cTn id="44" fill="hold">
                            <p:stCondLst>
                              <p:cond delay="3000"/>
                            </p:stCondLst>
                            <p:childTnLst>
                              <p:par>
                                <p:cTn id="45" presetID="10" presetClass="entr" presetSubtype="0" fill="hold" grpId="0" nodeType="afterEffect">
                                  <p:stCondLst>
                                    <p:cond delay="50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fade">
                                      <p:cBhvr>
                                        <p:cTn id="47" dur="1500"/>
                                        <p:tgtEl>
                                          <p:spTgt spid="9">
                                            <p:txEl>
                                              <p:pRg st="8" end="8"/>
                                            </p:txEl>
                                          </p:spTgt>
                                        </p:tgtEl>
                                      </p:cBhvr>
                                    </p:animEffect>
                                  </p:childTnLst>
                                </p:cTn>
                              </p:par>
                            </p:childTnLst>
                          </p:cTn>
                        </p:par>
                        <p:par>
                          <p:cTn id="48" fill="hold">
                            <p:stCondLst>
                              <p:cond delay="5000"/>
                            </p:stCondLst>
                            <p:childTnLst>
                              <p:par>
                                <p:cTn id="49" presetID="10" presetClass="entr" presetSubtype="0" fill="hold" grpId="0" nodeType="afterEffect">
                                  <p:stCondLst>
                                    <p:cond delay="500"/>
                                  </p:stCondLst>
                                  <p:childTnLst>
                                    <p:set>
                                      <p:cBhvr>
                                        <p:cTn id="50" dur="1" fill="hold">
                                          <p:stCondLst>
                                            <p:cond delay="0"/>
                                          </p:stCondLst>
                                        </p:cTn>
                                        <p:tgtEl>
                                          <p:spTgt spid="9">
                                            <p:txEl>
                                              <p:pRg st="9" end="9"/>
                                            </p:txEl>
                                          </p:spTgt>
                                        </p:tgtEl>
                                        <p:attrNameLst>
                                          <p:attrName>style.visibility</p:attrName>
                                        </p:attrNameLst>
                                      </p:cBhvr>
                                      <p:to>
                                        <p:strVal val="visible"/>
                                      </p:to>
                                    </p:set>
                                    <p:animEffect transition="in" filter="fade">
                                      <p:cBhvr>
                                        <p:cTn id="51" dur="1500"/>
                                        <p:tgtEl>
                                          <p:spTgt spid="9">
                                            <p:txEl>
                                              <p:pRg st="9" end="9"/>
                                            </p:txEl>
                                          </p:spTgt>
                                        </p:tgtEl>
                                      </p:cBhvr>
                                    </p:animEffect>
                                  </p:childTnLst>
                                </p:cTn>
                              </p:par>
                            </p:childTnLst>
                          </p:cTn>
                        </p:par>
                        <p:par>
                          <p:cTn id="52" fill="hold">
                            <p:stCondLst>
                              <p:cond delay="7000"/>
                            </p:stCondLst>
                            <p:childTnLst>
                              <p:par>
                                <p:cTn id="53" presetID="10" presetClass="entr" presetSubtype="0" fill="hold" grpId="0" nodeType="afterEffect">
                                  <p:stCondLst>
                                    <p:cond delay="500"/>
                                  </p:stCondLst>
                                  <p:childTnLst>
                                    <p:set>
                                      <p:cBhvr>
                                        <p:cTn id="54" dur="1" fill="hold">
                                          <p:stCondLst>
                                            <p:cond delay="0"/>
                                          </p:stCondLst>
                                        </p:cTn>
                                        <p:tgtEl>
                                          <p:spTgt spid="9">
                                            <p:txEl>
                                              <p:pRg st="10" end="10"/>
                                            </p:txEl>
                                          </p:spTgt>
                                        </p:tgtEl>
                                        <p:attrNameLst>
                                          <p:attrName>style.visibility</p:attrName>
                                        </p:attrNameLst>
                                      </p:cBhvr>
                                      <p:to>
                                        <p:strVal val="visible"/>
                                      </p:to>
                                    </p:set>
                                    <p:animEffect transition="in" filter="fade">
                                      <p:cBhvr>
                                        <p:cTn id="55" dur="1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err="1"/>
              <a:t>Goal</a:t>
            </a:r>
            <a:endParaRPr lang="en-US" dirty="0"/>
          </a:p>
        </p:txBody>
      </p:sp>
      <p:sp>
        <p:nvSpPr>
          <p:cNvPr id="3" name="Content Placeholder 2"/>
          <p:cNvSpPr>
            <a:spLocks noGrp="1"/>
          </p:cNvSpPr>
          <p:nvPr>
            <p:ph idx="1"/>
          </p:nvPr>
        </p:nvSpPr>
        <p:spPr>
          <a:xfrm>
            <a:off x="448965" y="2438313"/>
            <a:ext cx="8229600" cy="4123035"/>
          </a:xfrm>
        </p:spPr>
        <p:txBody>
          <a:bodyPr>
            <a:normAutofit/>
          </a:bodyPr>
          <a:lstStyle/>
          <a:p>
            <a:pPr>
              <a:spcAft>
                <a:spcPts val="600"/>
              </a:spcAft>
              <a:buClr>
                <a:srgbClr val="EE7D00"/>
              </a:buClr>
            </a:pPr>
            <a:r>
              <a:rPr lang="en-US" dirty="0"/>
              <a:t>Provide contributions to trainers for the development of guidelines for the provinces</a:t>
            </a:r>
            <a:r>
              <a:rPr lang="en-US" dirty="0" smtClean="0"/>
              <a:t>.</a:t>
            </a:r>
          </a:p>
          <a:p>
            <a:pPr>
              <a:spcAft>
                <a:spcPts val="600"/>
              </a:spcAft>
              <a:buClr>
                <a:srgbClr val="EE7D00"/>
              </a:buClr>
            </a:pPr>
            <a:r>
              <a:rPr lang="en-US" dirty="0"/>
              <a:t>Encourage Provincial Councils to organize, establishing rules, objectives, methods for initial and ongoing training.</a:t>
            </a:r>
          </a:p>
          <a:p>
            <a:pPr>
              <a:spcAft>
                <a:spcPts val="600"/>
              </a:spcAft>
              <a:buClr>
                <a:srgbClr val="EE7D00"/>
              </a:buClr>
            </a:pPr>
            <a:r>
              <a:rPr lang="en-US" dirty="0" smtClean="0"/>
              <a:t>Motivate  </a:t>
            </a:r>
            <a:r>
              <a:rPr lang="en-US" dirty="0" err="1"/>
              <a:t>Salesian</a:t>
            </a:r>
            <a:r>
              <a:rPr lang="en-US" dirty="0"/>
              <a:t> Cooperators to an ongoing, serious and constant formation.</a:t>
            </a:r>
          </a:p>
          <a:p>
            <a:pPr>
              <a:spcAft>
                <a:spcPts val="600"/>
              </a:spcAft>
              <a:buClr>
                <a:srgbClr val="EE7D00"/>
              </a:buClr>
            </a:pPr>
            <a:endParaRPr lang="it-IT" dirty="0" smtClean="0"/>
          </a:p>
          <a:p>
            <a:pPr>
              <a:spcAft>
                <a:spcPts val="600"/>
              </a:spcAft>
              <a:buClr>
                <a:srgbClr val="EE7D00"/>
              </a:buClr>
            </a:pPr>
            <a:endParaRPr lang="it-IT" dirty="0" smtClean="0"/>
          </a:p>
          <a:p>
            <a:pPr>
              <a:spcAft>
                <a:spcPts val="600"/>
              </a:spcAft>
              <a:buClr>
                <a:srgbClr val="EE7D00"/>
              </a:buClr>
            </a:pPr>
            <a:endParaRPr lang="it-IT" dirty="0"/>
          </a:p>
          <a:p>
            <a:pPr marL="0" indent="0">
              <a:spcAft>
                <a:spcPts val="600"/>
              </a:spcAft>
              <a:buClr>
                <a:srgbClr val="EE7D00"/>
              </a:buClr>
              <a:buNone/>
            </a:pPr>
            <a:endParaRPr lang="en-US" dirty="0"/>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 y="2168860"/>
            <a:ext cx="9144000" cy="2719767"/>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9086" y="1306452"/>
            <a:ext cx="2515158" cy="718392"/>
          </a:xfrm>
          <a:prstGeom prst="rect">
            <a:avLst/>
          </a:prstGeom>
          <a:effectLst>
            <a:softEdge rad="63500"/>
          </a:effectLst>
        </p:spPr>
      </p:pic>
      <p:sp>
        <p:nvSpPr>
          <p:cNvPr id="9" name="Rettangolo 8"/>
          <p:cNvSpPr/>
          <p:nvPr/>
        </p:nvSpPr>
        <p:spPr>
          <a:xfrm>
            <a:off x="8539788" y="6605972"/>
            <a:ext cx="604212" cy="252028"/>
          </a:xfrm>
          <a:prstGeom prst="rect">
            <a:avLst/>
          </a:prstGeom>
          <a:solidFill>
            <a:srgbClr val="17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12"/>
          </p:nvPr>
        </p:nvSpPr>
        <p:spPr>
          <a:xfrm>
            <a:off x="6553200" y="6376243"/>
            <a:ext cx="2133600" cy="365125"/>
          </a:xfrm>
        </p:spPr>
        <p:txBody>
          <a:bodyPr/>
          <a:lstStyle/>
          <a:p>
            <a:fld id="{8AEB7B32-6C30-492F-B5DA-2A03F6932C86}" type="slidenum">
              <a:rPr lang="en-US" smtClean="0"/>
              <a:t>2</a:t>
            </a:fld>
            <a:endParaRPr lang="en-US"/>
          </a:p>
        </p:txBody>
      </p:sp>
    </p:spTree>
    <p:extLst>
      <p:ext uri="{BB962C8B-B14F-4D97-AF65-F5344CB8AC3E}">
        <p14:creationId xmlns:p14="http://schemas.microsoft.com/office/powerpoint/2010/main" val="4103309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53" presetClass="entr" presetSubtype="16"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p:cTn id="11" dur="1500" fill="hold"/>
                                        <p:tgtEl>
                                          <p:spTgt spid="6"/>
                                        </p:tgtEl>
                                        <p:attrNameLst>
                                          <p:attrName>ppt_w</p:attrName>
                                        </p:attrNameLst>
                                      </p:cBhvr>
                                      <p:tavLst>
                                        <p:tav tm="0">
                                          <p:val>
                                            <p:fltVal val="0"/>
                                          </p:val>
                                        </p:tav>
                                        <p:tav tm="100000">
                                          <p:val>
                                            <p:strVal val="#ppt_w"/>
                                          </p:val>
                                        </p:tav>
                                      </p:tavLst>
                                    </p:anim>
                                    <p:anim calcmode="lin" valueType="num">
                                      <p:cBhvr>
                                        <p:cTn id="12" dur="1500" fill="hold"/>
                                        <p:tgtEl>
                                          <p:spTgt spid="6"/>
                                        </p:tgtEl>
                                        <p:attrNameLst>
                                          <p:attrName>ppt_h</p:attrName>
                                        </p:attrNameLst>
                                      </p:cBhvr>
                                      <p:tavLst>
                                        <p:tav tm="0">
                                          <p:val>
                                            <p:fltVal val="0"/>
                                          </p:val>
                                        </p:tav>
                                        <p:tav tm="100000">
                                          <p:val>
                                            <p:strVal val="#ppt_h"/>
                                          </p:val>
                                        </p:tav>
                                      </p:tavLst>
                                    </p:anim>
                                    <p:animEffect transition="in" filter="fade">
                                      <p:cBhvr>
                                        <p:cTn id="13" dur="1500"/>
                                        <p:tgtEl>
                                          <p:spTgt spid="6"/>
                                        </p:tgtEl>
                                      </p:cBhvr>
                                    </p:animEffect>
                                  </p:childTnLst>
                                </p:cTn>
                              </p:par>
                            </p:childTnLst>
                          </p:cTn>
                        </p:par>
                        <p:par>
                          <p:cTn id="14" fill="hold">
                            <p:stCondLst>
                              <p:cond delay="3500"/>
                            </p:stCondLst>
                            <p:childTnLst>
                              <p:par>
                                <p:cTn id="15" presetID="10" presetClass="exit" presetSubtype="0" fill="hold" nodeType="afterEffect">
                                  <p:stCondLst>
                                    <p:cond delay="3000"/>
                                  </p:stCondLst>
                                  <p:childTnLst>
                                    <p:animEffect transition="out" filter="fade">
                                      <p:cBhvr>
                                        <p:cTn id="16" dur="1500"/>
                                        <p:tgtEl>
                                          <p:spTgt spid="6"/>
                                        </p:tgtEl>
                                      </p:cBhvr>
                                    </p:animEffect>
                                    <p:set>
                                      <p:cBhvr>
                                        <p:cTn id="17" dur="1" fill="hold">
                                          <p:stCondLst>
                                            <p:cond delay="1499"/>
                                          </p:stCondLst>
                                        </p:cTn>
                                        <p:tgtEl>
                                          <p:spTgt spid="6"/>
                                        </p:tgtEl>
                                        <p:attrNameLst>
                                          <p:attrName>style.visibility</p:attrName>
                                        </p:attrNameLst>
                                      </p:cBhvr>
                                      <p:to>
                                        <p:strVal val="hidden"/>
                                      </p:to>
                                    </p:set>
                                  </p:childTnLst>
                                </p:cTn>
                              </p:par>
                            </p:childTnLst>
                          </p:cTn>
                        </p:par>
                        <p:par>
                          <p:cTn id="18" fill="hold">
                            <p:stCondLst>
                              <p:cond delay="80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par>
                          <p:cTn id="22" fill="hold">
                            <p:stCondLst>
                              <p:cond delay="9000"/>
                            </p:stCondLst>
                            <p:childTnLst>
                              <p:par>
                                <p:cTn id="23" presetID="10" presetClass="entr" presetSubtype="0" fill="hold" grpId="0" nodeType="afterEffect">
                                  <p:stCondLst>
                                    <p:cond delay="200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200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500"/>
                                        <p:tgtEl>
                                          <p:spTgt spid="3">
                                            <p:txEl>
                                              <p:pRg st="1" end="1"/>
                                            </p:txEl>
                                          </p:spTgt>
                                        </p:tgtEl>
                                      </p:cBhvr>
                                    </p:animEffect>
                                  </p:childTnLst>
                                </p:cTn>
                              </p:par>
                            </p:childTnLst>
                          </p:cTn>
                        </p:par>
                        <p:par>
                          <p:cTn id="31" fill="hold">
                            <p:stCondLst>
                              <p:cond delay="3500"/>
                            </p:stCondLst>
                            <p:childTnLst>
                              <p:par>
                                <p:cTn id="32" presetID="10" presetClass="entr" presetSubtype="0" fill="hold" grpId="0" nodeType="afterEffect">
                                  <p:stCondLst>
                                    <p:cond delay="200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44824"/>
            <a:ext cx="4267051" cy="797033"/>
          </a:xfrm>
        </p:spPr>
        <p:txBody>
          <a:bodyPr>
            <a:noAutofit/>
          </a:bodyPr>
          <a:lstStyle/>
          <a:p>
            <a:pPr algn="r"/>
            <a:r>
              <a:rPr lang="en-US" sz="6000" dirty="0"/>
              <a:t>FORM</a:t>
            </a:r>
            <a:endParaRPr lang="en-US" sz="6000" dirty="0">
              <a:solidFill>
                <a:srgbClr val="EE7D00"/>
              </a:solidFill>
            </a:endParaRPr>
          </a:p>
        </p:txBody>
      </p:sp>
      <p:sp>
        <p:nvSpPr>
          <p:cNvPr id="8" name="Title 1"/>
          <p:cNvSpPr txBox="1">
            <a:spLocks/>
          </p:cNvSpPr>
          <p:nvPr/>
        </p:nvSpPr>
        <p:spPr>
          <a:xfrm>
            <a:off x="4492911" y="1844824"/>
            <a:ext cx="4114800" cy="797033"/>
          </a:xfrm>
          <a:prstGeom prst="rect">
            <a:avLst/>
          </a:prstGeom>
          <a:effectLst>
            <a:outerShdw blurRad="50800" dist="38100" dir="2700000" algn="tl" rotWithShape="0">
              <a:prstClr val="black">
                <a:alpha val="56000"/>
              </a:prstClr>
            </a:outerShdw>
          </a:effectLst>
        </p:spPr>
        <p:txBody>
          <a:bodyPr vert="horz" lIns="91440" tIns="45720" rIns="91440" bIns="45720" rtlCol="0" anchor="ctr">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s-MX" sz="6000" dirty="0">
                <a:solidFill>
                  <a:srgbClr val="EE7D00"/>
                </a:solidFill>
              </a:rPr>
              <a:t>ATION</a:t>
            </a:r>
            <a:endParaRPr lang="en-US" sz="6000" dirty="0">
              <a:solidFill>
                <a:srgbClr val="EE7D00"/>
              </a:solidFill>
            </a:endParaRPr>
          </a:p>
        </p:txBody>
      </p:sp>
      <p:cxnSp>
        <p:nvCxnSpPr>
          <p:cNvPr id="11" name="Connettore 1 10"/>
          <p:cNvCxnSpPr/>
          <p:nvPr/>
        </p:nvCxnSpPr>
        <p:spPr>
          <a:xfrm>
            <a:off x="4572000" y="2749869"/>
            <a:ext cx="0" cy="1116124"/>
          </a:xfrm>
          <a:prstGeom prst="line">
            <a:avLst/>
          </a:prstGeom>
          <a:ln w="63500">
            <a:solidFill>
              <a:srgbClr val="EE7D00"/>
            </a:solidFill>
          </a:ln>
        </p:spPr>
        <p:style>
          <a:lnRef idx="1">
            <a:schemeClr val="accent1"/>
          </a:lnRef>
          <a:fillRef idx="0">
            <a:schemeClr val="accent1"/>
          </a:fillRef>
          <a:effectRef idx="0">
            <a:schemeClr val="accent1"/>
          </a:effectRef>
          <a:fontRef idx="minor">
            <a:schemeClr val="tx1"/>
          </a:fontRef>
        </p:style>
      </p:cxnSp>
      <p:grpSp>
        <p:nvGrpSpPr>
          <p:cNvPr id="18" name="Gruppo 17"/>
          <p:cNvGrpSpPr/>
          <p:nvPr/>
        </p:nvGrpSpPr>
        <p:grpSpPr>
          <a:xfrm>
            <a:off x="359532" y="2896358"/>
            <a:ext cx="8424936" cy="864096"/>
            <a:chOff x="359532" y="3071433"/>
            <a:chExt cx="8424936" cy="864096"/>
          </a:xfrm>
        </p:grpSpPr>
        <p:sp>
          <p:nvSpPr>
            <p:cNvPr id="9" name="Content Placeholder 2"/>
            <p:cNvSpPr txBox="1">
              <a:spLocks/>
            </p:cNvSpPr>
            <p:nvPr/>
          </p:nvSpPr>
          <p:spPr>
            <a:xfrm>
              <a:off x="4687093" y="3071433"/>
              <a:ext cx="4097375" cy="864096"/>
            </a:xfrm>
            <a:prstGeom prst="rect">
              <a:avLst/>
            </a:prstGeom>
            <a:gradFill flip="none" rotWithShape="1">
              <a:gsLst>
                <a:gs pos="39000">
                  <a:srgbClr val="D68B1C"/>
                </a:gs>
                <a:gs pos="100000">
                  <a:srgbClr val="FFFFFF">
                    <a:alpha val="0"/>
                  </a:srgbClr>
                </a:gs>
              </a:gsLst>
              <a:lin ang="0" scaled="1"/>
              <a:tileRect/>
            </a:gra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bg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t-IT" sz="5000" dirty="0">
                  <a:solidFill>
                    <a:schemeClr val="bg1">
                      <a:lumMod val="85000"/>
                    </a:schemeClr>
                  </a:solidFill>
                  <a:effectLst>
                    <a:outerShdw blurRad="50800" dist="38100" dir="2700000" algn="tl" rotWithShape="0">
                      <a:prstClr val="black">
                        <a:alpha val="40000"/>
                      </a:prstClr>
                    </a:outerShdw>
                  </a:effectLst>
                </a:rPr>
                <a:t>PERMANENT</a:t>
              </a:r>
            </a:p>
            <a:p>
              <a:endParaRPr lang="en-US" dirty="0"/>
            </a:p>
            <a:p>
              <a:endParaRPr lang="en-US" dirty="0"/>
            </a:p>
          </p:txBody>
        </p:sp>
        <p:sp>
          <p:nvSpPr>
            <p:cNvPr id="16" name="Content Placeholder 2"/>
            <p:cNvSpPr txBox="1">
              <a:spLocks/>
            </p:cNvSpPr>
            <p:nvPr/>
          </p:nvSpPr>
          <p:spPr>
            <a:xfrm>
              <a:off x="359532" y="3071433"/>
              <a:ext cx="4097375" cy="864096"/>
            </a:xfrm>
            <a:prstGeom prst="rect">
              <a:avLst/>
            </a:prstGeom>
            <a:gradFill flip="none" rotWithShape="1">
              <a:gsLst>
                <a:gs pos="39000">
                  <a:srgbClr val="D68B1C"/>
                </a:gs>
                <a:gs pos="100000">
                  <a:srgbClr val="FFFFFF">
                    <a:alpha val="0"/>
                  </a:srgbClr>
                </a:gs>
              </a:gsLst>
              <a:lin ang="10800000" scaled="1"/>
              <a:tileRect/>
            </a:gra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bg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t-IT" sz="5000" dirty="0">
                  <a:solidFill>
                    <a:schemeClr val="bg1">
                      <a:lumMod val="85000"/>
                    </a:schemeClr>
                  </a:solidFill>
                  <a:effectLst>
                    <a:outerShdw blurRad="50800" dist="38100" dir="2700000" algn="tl" rotWithShape="0">
                      <a:prstClr val="black">
                        <a:alpha val="40000"/>
                      </a:prstClr>
                    </a:outerShdw>
                  </a:effectLst>
                </a:rPr>
                <a:t>INITIAL</a:t>
              </a:r>
            </a:p>
            <a:p>
              <a:endParaRPr lang="en-US" dirty="0"/>
            </a:p>
            <a:p>
              <a:endParaRPr lang="en-US" dirty="0"/>
            </a:p>
          </p:txBody>
        </p:sp>
      </p:grpSp>
      <p:grpSp>
        <p:nvGrpSpPr>
          <p:cNvPr id="12" name="Gruppo 11"/>
          <p:cNvGrpSpPr/>
          <p:nvPr/>
        </p:nvGrpSpPr>
        <p:grpSpPr>
          <a:xfrm>
            <a:off x="2840995" y="3865993"/>
            <a:ext cx="3459197" cy="1063731"/>
            <a:chOff x="2840995" y="4041068"/>
            <a:chExt cx="3459197" cy="1063731"/>
          </a:xfrm>
        </p:grpSpPr>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0995" y="4041068"/>
              <a:ext cx="1063731" cy="1063731"/>
            </a:xfrm>
            <a:prstGeom prst="rect">
              <a:avLst/>
            </a:prstGeom>
          </p:spPr>
        </p:pic>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6461" y="4041068"/>
              <a:ext cx="1063731" cy="1063731"/>
            </a:xfrm>
            <a:prstGeom prst="rect">
              <a:avLst/>
            </a:prstGeom>
          </p:spPr>
        </p:pic>
      </p:grpSp>
      <p:sp>
        <p:nvSpPr>
          <p:cNvPr id="14" name="Title 1"/>
          <p:cNvSpPr txBox="1">
            <a:spLocks/>
          </p:cNvSpPr>
          <p:nvPr/>
        </p:nvSpPr>
        <p:spPr>
          <a:xfrm>
            <a:off x="0" y="5018121"/>
            <a:ext cx="9144000" cy="1538790"/>
          </a:xfrm>
          <a:prstGeom prst="rect">
            <a:avLst/>
          </a:prstGeom>
          <a:effectLst>
            <a:outerShdw blurRad="50800" dist="38100" dir="2700000" algn="tl" rotWithShape="0">
              <a:prstClr val="black">
                <a:alpha val="56000"/>
              </a:prstClr>
            </a:outerShdw>
          </a:effectLst>
        </p:spPr>
        <p:txBody>
          <a:bodyPr vert="horz" lIns="91440" tIns="45720" rIns="91440" bIns="45720" rtlCol="0" anchor="ctr">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pPr algn="ctr">
              <a:lnSpc>
                <a:spcPts val="6000"/>
              </a:lnSpc>
            </a:pPr>
            <a:r>
              <a:rPr lang="en-US" sz="6000" dirty="0"/>
              <a:t>Requires  a</a:t>
            </a:r>
            <a:br>
              <a:rPr lang="en-US" sz="6000" dirty="0"/>
            </a:br>
            <a:r>
              <a:rPr lang="en-US" sz="6000" dirty="0">
                <a:solidFill>
                  <a:srgbClr val="EE7D00"/>
                </a:solidFill>
              </a:rPr>
              <a:t>PROJECT</a:t>
            </a:r>
          </a:p>
        </p:txBody>
      </p:sp>
      <p:sp>
        <p:nvSpPr>
          <p:cNvPr id="15" name="Rettangolo 14"/>
          <p:cNvSpPr/>
          <p:nvPr/>
        </p:nvSpPr>
        <p:spPr>
          <a:xfrm>
            <a:off x="8539788" y="6597352"/>
            <a:ext cx="604212" cy="252028"/>
          </a:xfrm>
          <a:prstGeom prst="rect">
            <a:avLst/>
          </a:prstGeom>
          <a:solidFill>
            <a:srgbClr val="17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12"/>
          </p:nvPr>
        </p:nvSpPr>
        <p:spPr>
          <a:xfrm>
            <a:off x="6553200" y="6376243"/>
            <a:ext cx="2133600" cy="365125"/>
          </a:xfrm>
        </p:spPr>
        <p:txBody>
          <a:bodyPr/>
          <a:lstStyle/>
          <a:p>
            <a:fld id="{8AEB7B32-6C30-492F-B5DA-2A03F6932C86}" type="slidenum">
              <a:rPr lang="en-US" smtClean="0"/>
              <a:t>3</a:t>
            </a:fld>
            <a:endParaRPr lang="en-US"/>
          </a:p>
        </p:txBody>
      </p:sp>
    </p:spTree>
    <p:extLst>
      <p:ext uri="{BB962C8B-B14F-4D97-AF65-F5344CB8AC3E}">
        <p14:creationId xmlns:p14="http://schemas.microsoft.com/office/powerpoint/2010/main" val="1949309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750" autoRev="1" fill="hold">
                                          <p:stCondLst>
                                            <p:cond delay="0"/>
                                          </p:stCondLst>
                                        </p:cTn>
                                        <p:tgtEl>
                                          <p:spTgt spid="2"/>
                                        </p:tgtEl>
                                        <p:attrNameLst>
                                          <p:attrName>ppt_w</p:attrName>
                                        </p:attrNameLst>
                                      </p:cBhvr>
                                    </p:anim>
                                    <p:anim by="(#ppt_w*0.50)" calcmode="lin" valueType="num">
                                      <p:cBhvr>
                                        <p:cTn id="8" dur="750" decel="50000" autoRev="1" fill="hold">
                                          <p:stCondLst>
                                            <p:cond delay="0"/>
                                          </p:stCondLst>
                                        </p:cTn>
                                        <p:tgtEl>
                                          <p:spTgt spid="2"/>
                                        </p:tgtEl>
                                        <p:attrNameLst>
                                          <p:attrName>ppt_x</p:attrName>
                                        </p:attrNameLst>
                                      </p:cBhvr>
                                    </p:anim>
                                    <p:anim from="(-#ppt_h/2)" to="(#ppt_y)" calcmode="lin" valueType="num">
                                      <p:cBhvr>
                                        <p:cTn id="9" dur="1500" fill="hold">
                                          <p:stCondLst>
                                            <p:cond delay="0"/>
                                          </p:stCondLst>
                                        </p:cTn>
                                        <p:tgtEl>
                                          <p:spTgt spid="2"/>
                                        </p:tgtEl>
                                        <p:attrNameLst>
                                          <p:attrName>ppt_y</p:attrName>
                                        </p:attrNameLst>
                                      </p:cBhvr>
                                    </p:anim>
                                    <p:animRot by="21600000">
                                      <p:cBhvr>
                                        <p:cTn id="10" dur="1500" fill="hold">
                                          <p:stCondLst>
                                            <p:cond delay="0"/>
                                          </p:stCondLst>
                                        </p:cTn>
                                        <p:tgtEl>
                                          <p:spTgt spid="2"/>
                                        </p:tgtEl>
                                        <p:attrNameLst>
                                          <p:attrName>r</p:attrName>
                                        </p:attrNameLst>
                                      </p:cBhvr>
                                    </p:animRot>
                                  </p:childTnLst>
                                </p:cTn>
                              </p:par>
                            </p:childTnLst>
                          </p:cTn>
                        </p:par>
                        <p:par>
                          <p:cTn id="11" fill="hold">
                            <p:stCondLst>
                              <p:cond delay="245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by="(-#ppt_w*2)" calcmode="lin" valueType="num">
                                      <p:cBhvr rctx="PPT">
                                        <p:cTn id="14" dur="750" autoRev="1" fill="hold">
                                          <p:stCondLst>
                                            <p:cond delay="0"/>
                                          </p:stCondLst>
                                        </p:cTn>
                                        <p:tgtEl>
                                          <p:spTgt spid="8"/>
                                        </p:tgtEl>
                                        <p:attrNameLst>
                                          <p:attrName>ppt_w</p:attrName>
                                        </p:attrNameLst>
                                      </p:cBhvr>
                                    </p:anim>
                                    <p:anim by="(#ppt_w*0.50)" calcmode="lin" valueType="num">
                                      <p:cBhvr>
                                        <p:cTn id="15" dur="750" decel="50000" autoRev="1" fill="hold">
                                          <p:stCondLst>
                                            <p:cond delay="0"/>
                                          </p:stCondLst>
                                        </p:cTn>
                                        <p:tgtEl>
                                          <p:spTgt spid="8"/>
                                        </p:tgtEl>
                                        <p:attrNameLst>
                                          <p:attrName>ppt_x</p:attrName>
                                        </p:attrNameLst>
                                      </p:cBhvr>
                                    </p:anim>
                                    <p:anim from="(-#ppt_h/2)" to="(#ppt_y)" calcmode="lin" valueType="num">
                                      <p:cBhvr>
                                        <p:cTn id="16" dur="1500" fill="hold">
                                          <p:stCondLst>
                                            <p:cond delay="0"/>
                                          </p:stCondLst>
                                        </p:cTn>
                                        <p:tgtEl>
                                          <p:spTgt spid="8"/>
                                        </p:tgtEl>
                                        <p:attrNameLst>
                                          <p:attrName>ppt_y</p:attrName>
                                        </p:attrNameLst>
                                      </p:cBhvr>
                                    </p:anim>
                                    <p:animRot by="21600000">
                                      <p:cBhvr>
                                        <p:cTn id="17" dur="1500" fill="hold">
                                          <p:stCondLst>
                                            <p:cond delay="0"/>
                                          </p:stCondLst>
                                        </p:cTn>
                                        <p:tgtEl>
                                          <p:spTgt spid="8"/>
                                        </p:tgtEl>
                                        <p:attrNameLst>
                                          <p:attrName>r</p:attrName>
                                        </p:attrNameLst>
                                      </p:cBhvr>
                                    </p:animRot>
                                  </p:childTnLst>
                                </p:cTn>
                              </p:par>
                            </p:childTnLst>
                          </p:cTn>
                        </p:par>
                        <p:par>
                          <p:cTn id="18" fill="hold">
                            <p:stCondLst>
                              <p:cond delay="4550"/>
                            </p:stCondLst>
                            <p:childTnLst>
                              <p:par>
                                <p:cTn id="19" presetID="22" presetClass="entr" presetSubtype="1" fill="hold" nodeType="afterEffect">
                                  <p:stCondLst>
                                    <p:cond delay="100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1000"/>
                                        <p:tgtEl>
                                          <p:spTgt spid="11"/>
                                        </p:tgtEl>
                                      </p:cBhvr>
                                    </p:animEffect>
                                  </p:childTnLst>
                                </p:cTn>
                              </p:par>
                            </p:childTnLst>
                          </p:cTn>
                        </p:par>
                        <p:par>
                          <p:cTn id="22" fill="hold">
                            <p:stCondLst>
                              <p:cond delay="6550"/>
                            </p:stCondLst>
                            <p:childTnLst>
                              <p:par>
                                <p:cTn id="23" presetID="16" presetClass="entr" presetSubtype="37" fill="hold"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barn(outVertical)">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1000"/>
                                        <p:tgtEl>
                                          <p:spTgt spid="12"/>
                                        </p:tgtEl>
                                      </p:cBhvr>
                                    </p:animEffect>
                                  </p:childTnLst>
                                </p:cTn>
                              </p:par>
                            </p:childTnLst>
                          </p:cTn>
                        </p:par>
                        <p:par>
                          <p:cTn id="31" fill="hold">
                            <p:stCondLst>
                              <p:cond delay="1000"/>
                            </p:stCondLst>
                            <p:childTnLst>
                              <p:par>
                                <p:cTn id="32" presetID="16" presetClass="entr" presetSubtype="37" fill="hold" grpId="0" nodeType="after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barn(outVertical)">
                                      <p:cBhvr>
                                        <p:cTn id="34"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375" y="4946059"/>
            <a:ext cx="7772400" cy="859205"/>
          </a:xfrm>
        </p:spPr>
        <p:txBody>
          <a:bodyPr>
            <a:normAutofit/>
          </a:bodyPr>
          <a:lstStyle/>
          <a:p>
            <a:r>
              <a:rPr lang="es-MX" sz="4800" dirty="0" err="1">
                <a:solidFill>
                  <a:srgbClr val="FFFFFF"/>
                </a:solidFill>
              </a:rPr>
              <a:t>Initial</a:t>
            </a:r>
            <a:r>
              <a:rPr lang="es-MX" sz="4800" dirty="0">
                <a:solidFill>
                  <a:srgbClr val="FFFFFF"/>
                </a:solidFill>
              </a:rPr>
              <a:t> </a:t>
            </a:r>
            <a:r>
              <a:rPr lang="es-MX" sz="4800" dirty="0" err="1">
                <a:solidFill>
                  <a:srgbClr val="FFFFFF"/>
                </a:solidFill>
              </a:rPr>
              <a:t>Formation</a:t>
            </a:r>
            <a:endParaRPr lang="en-US" sz="4800" dirty="0">
              <a:solidFill>
                <a:srgbClr val="FFFFFF"/>
              </a:solidFill>
            </a:endParaRPr>
          </a:p>
        </p:txBody>
      </p:sp>
      <p:sp>
        <p:nvSpPr>
          <p:cNvPr id="7" name="Segnaposto numero diapositiva 5"/>
          <p:cNvSpPr>
            <a:spLocks noGrp="1"/>
          </p:cNvSpPr>
          <p:nvPr>
            <p:ph type="sldNum" sz="quarter" idx="12"/>
          </p:nvPr>
        </p:nvSpPr>
        <p:spPr>
          <a:xfrm>
            <a:off x="6553200" y="6376243"/>
            <a:ext cx="2133600" cy="365125"/>
          </a:xfrm>
        </p:spPr>
        <p:txBody>
          <a:bodyPr/>
          <a:lstStyle/>
          <a:p>
            <a:fld id="{8AEB7B32-6C30-492F-B5DA-2A03F6932C86}" type="slidenum">
              <a:rPr lang="en-US" smtClean="0"/>
              <a:t>4</a:t>
            </a:fld>
            <a:endParaRPr lang="en-US"/>
          </a:p>
        </p:txBody>
      </p:sp>
    </p:spTree>
    <p:extLst>
      <p:ext uri="{BB962C8B-B14F-4D97-AF65-F5344CB8AC3E}">
        <p14:creationId xmlns:p14="http://schemas.microsoft.com/office/powerpoint/2010/main" val="796497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err="1"/>
              <a:t>Initial</a:t>
            </a:r>
            <a:r>
              <a:rPr lang="es-MX" dirty="0"/>
              <a:t> </a:t>
            </a:r>
            <a:r>
              <a:rPr lang="es-MX" dirty="0" err="1"/>
              <a:t>formation</a:t>
            </a:r>
            <a:endParaRPr lang="en-US" dirty="0"/>
          </a:p>
        </p:txBody>
      </p:sp>
      <p:pic>
        <p:nvPicPr>
          <p:cNvPr id="4" name="Immagin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39952" y="3382621"/>
            <a:ext cx="5211844" cy="3475382"/>
          </a:xfrm>
          <a:prstGeom prst="rect">
            <a:avLst/>
          </a:prstGeom>
        </p:spPr>
      </p:pic>
      <p:sp>
        <p:nvSpPr>
          <p:cNvPr id="7" name="Rettangolo 6"/>
          <p:cNvSpPr/>
          <p:nvPr/>
        </p:nvSpPr>
        <p:spPr>
          <a:xfrm>
            <a:off x="8539788" y="6605972"/>
            <a:ext cx="604212" cy="252028"/>
          </a:xfrm>
          <a:prstGeom prst="rect">
            <a:avLst/>
          </a:prstGeom>
          <a:solidFill>
            <a:srgbClr val="17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3" name="Content Placeholder 2"/>
          <p:cNvSpPr>
            <a:spLocks noGrp="1"/>
          </p:cNvSpPr>
          <p:nvPr>
            <p:ph idx="1"/>
          </p:nvPr>
        </p:nvSpPr>
        <p:spPr>
          <a:xfrm>
            <a:off x="448965" y="2114277"/>
            <a:ext cx="8229600" cy="4123035"/>
          </a:xfrm>
        </p:spPr>
        <p:txBody>
          <a:bodyPr>
            <a:normAutofit/>
          </a:bodyPr>
          <a:lstStyle/>
          <a:p>
            <a:pPr>
              <a:buClr>
                <a:srgbClr val="EE7D00"/>
              </a:buClr>
            </a:pPr>
            <a:r>
              <a:rPr lang="it-IT" dirty="0"/>
              <a:t>Purpose of initial Formation</a:t>
            </a:r>
          </a:p>
          <a:p>
            <a:pPr>
              <a:buClr>
                <a:srgbClr val="EE7D00"/>
              </a:buClr>
            </a:pPr>
            <a:r>
              <a:rPr lang="it-IT" dirty="0"/>
              <a:t>Proposal criteria</a:t>
            </a:r>
          </a:p>
          <a:p>
            <a:pPr>
              <a:buClr>
                <a:srgbClr val="EE7D00"/>
              </a:buClr>
            </a:pPr>
            <a:r>
              <a:rPr lang="it-IT" dirty="0"/>
              <a:t>Formative plan</a:t>
            </a:r>
          </a:p>
          <a:p>
            <a:pPr>
              <a:buClr>
                <a:srgbClr val="EE7D00"/>
              </a:buClr>
            </a:pPr>
            <a:r>
              <a:rPr lang="it-IT" dirty="0"/>
              <a:t>Formation methodology</a:t>
            </a:r>
          </a:p>
          <a:p>
            <a:pPr>
              <a:buClr>
                <a:srgbClr val="EE7D00"/>
              </a:buClr>
            </a:pPr>
            <a:r>
              <a:rPr lang="it-IT" dirty="0"/>
              <a:t>Personal project</a:t>
            </a:r>
          </a:p>
          <a:p>
            <a:pPr>
              <a:buClr>
                <a:srgbClr val="EE7D00"/>
              </a:buClr>
            </a:pPr>
            <a:r>
              <a:rPr lang="it-IT" dirty="0"/>
              <a:t>Criteria of the admission to the Association</a:t>
            </a:r>
          </a:p>
        </p:txBody>
      </p:sp>
      <p:sp>
        <p:nvSpPr>
          <p:cNvPr id="6" name="Segnaposto numero diapositiva 5"/>
          <p:cNvSpPr>
            <a:spLocks noGrp="1"/>
          </p:cNvSpPr>
          <p:nvPr>
            <p:ph type="sldNum" sz="quarter" idx="12"/>
          </p:nvPr>
        </p:nvSpPr>
        <p:spPr>
          <a:xfrm>
            <a:off x="6553200" y="6376243"/>
            <a:ext cx="2133600" cy="365125"/>
          </a:xfrm>
        </p:spPr>
        <p:txBody>
          <a:bodyPr/>
          <a:lstStyle/>
          <a:p>
            <a:fld id="{8AEB7B32-6C30-492F-B5DA-2A03F6932C86}"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2086451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0" presetClass="entr" presetSubtype="0" fill="hold" grpId="0" nodeType="after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par>
                          <p:cTn id="14" fill="hold">
                            <p:stCondLst>
                              <p:cond delay="2500"/>
                            </p:stCondLst>
                            <p:childTnLst>
                              <p:par>
                                <p:cTn id="15" presetID="10" presetClass="entr" presetSubtype="0" fill="hold" grpId="0" nodeType="afterEffect">
                                  <p:stCondLst>
                                    <p:cond delay="100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00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100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500"/>
                                        <p:tgtEl>
                                          <p:spTgt spid="3">
                                            <p:txEl>
                                              <p:pRg st="3" end="3"/>
                                            </p:txEl>
                                          </p:spTgt>
                                        </p:tgtEl>
                                      </p:cBhvr>
                                    </p:animEffect>
                                  </p:childTnLst>
                                </p:cTn>
                              </p:par>
                            </p:childTnLst>
                          </p:cTn>
                        </p:par>
                        <p:par>
                          <p:cTn id="33" fill="hold">
                            <p:stCondLst>
                              <p:cond delay="2500"/>
                            </p:stCondLst>
                            <p:childTnLst>
                              <p:par>
                                <p:cTn id="34" presetID="10" presetClass="entr" presetSubtype="0" fill="hold" grpId="0" nodeType="afterEffect">
                                  <p:stCondLst>
                                    <p:cond delay="100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500"/>
                                        <p:tgtEl>
                                          <p:spTgt spid="3">
                                            <p:txEl>
                                              <p:pRg st="4" end="4"/>
                                            </p:txEl>
                                          </p:spTgt>
                                        </p:tgtEl>
                                      </p:cBhvr>
                                    </p:animEffect>
                                  </p:childTnLst>
                                </p:cTn>
                              </p:par>
                            </p:childTnLst>
                          </p:cTn>
                        </p:par>
                        <p:par>
                          <p:cTn id="37" fill="hold">
                            <p:stCondLst>
                              <p:cond delay="5000"/>
                            </p:stCondLst>
                            <p:childTnLst>
                              <p:par>
                                <p:cTn id="38" presetID="10" presetClass="entr" presetSubtype="0" fill="hold" grpId="0" nodeType="afterEffect">
                                  <p:stCondLst>
                                    <p:cond delay="100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823311" y="374900"/>
            <a:ext cx="6719018" cy="868839"/>
          </a:xfrm>
        </p:spPr>
        <p:txBody>
          <a:bodyPr>
            <a:normAutofit/>
          </a:bodyPr>
          <a:lstStyle/>
          <a:p>
            <a:pPr algn="l"/>
            <a:r>
              <a:rPr lang="es-MX" dirty="0" err="1">
                <a:effectLst>
                  <a:outerShdw blurRad="50800" dist="38100" dir="2700000" algn="tl" rotWithShape="0">
                    <a:prstClr val="black">
                      <a:alpha val="40000"/>
                    </a:prstClr>
                  </a:outerShdw>
                </a:effectLst>
              </a:rPr>
              <a:t>Purpose</a:t>
            </a:r>
            <a:r>
              <a:rPr lang="es-MX" dirty="0">
                <a:effectLst>
                  <a:outerShdw blurRad="50800" dist="38100" dir="2700000" algn="tl" rotWithShape="0">
                    <a:prstClr val="black">
                      <a:alpha val="40000"/>
                    </a:prstClr>
                  </a:outerShdw>
                </a:effectLst>
              </a:rPr>
              <a:t> </a:t>
            </a:r>
            <a:r>
              <a:rPr lang="es-MX" dirty="0" err="1">
                <a:effectLst>
                  <a:outerShdw blurRad="50800" dist="38100" dir="2700000" algn="tl" rotWithShape="0">
                    <a:prstClr val="black">
                      <a:alpha val="40000"/>
                    </a:prstClr>
                  </a:outerShdw>
                </a:effectLst>
              </a:rPr>
              <a:t>of</a:t>
            </a:r>
            <a:r>
              <a:rPr lang="es-MX" dirty="0">
                <a:effectLst>
                  <a:outerShdw blurRad="50800" dist="38100" dir="2700000" algn="tl" rotWithShape="0">
                    <a:prstClr val="black">
                      <a:alpha val="40000"/>
                    </a:prstClr>
                  </a:outerShdw>
                </a:effectLst>
              </a:rPr>
              <a:t> </a:t>
            </a:r>
            <a:r>
              <a:rPr lang="es-MX" dirty="0" err="1">
                <a:effectLst>
                  <a:outerShdw blurRad="50800" dist="38100" dir="2700000" algn="tl" rotWithShape="0">
                    <a:prstClr val="black">
                      <a:alpha val="40000"/>
                    </a:prstClr>
                  </a:outerShdw>
                </a:effectLst>
              </a:rPr>
              <a:t>the</a:t>
            </a:r>
            <a:r>
              <a:rPr lang="es-MX" dirty="0">
                <a:effectLst>
                  <a:outerShdw blurRad="50800" dist="38100" dir="2700000" algn="tl" rotWithShape="0">
                    <a:prstClr val="black">
                      <a:alpha val="40000"/>
                    </a:prstClr>
                  </a:outerShdw>
                </a:effectLst>
              </a:rPr>
              <a:t> </a:t>
            </a:r>
            <a:r>
              <a:rPr lang="es-MX" dirty="0" err="1">
                <a:effectLst>
                  <a:outerShdw blurRad="50800" dist="38100" dir="2700000" algn="tl" rotWithShape="0">
                    <a:prstClr val="black">
                      <a:alpha val="40000"/>
                    </a:prstClr>
                  </a:outerShdw>
                </a:effectLst>
              </a:rPr>
              <a:t>initial</a:t>
            </a:r>
            <a:r>
              <a:rPr lang="es-MX" dirty="0">
                <a:effectLst>
                  <a:outerShdw blurRad="50800" dist="38100" dir="2700000" algn="tl" rotWithShape="0">
                    <a:prstClr val="black">
                      <a:alpha val="40000"/>
                    </a:prstClr>
                  </a:outerShdw>
                </a:effectLst>
              </a:rPr>
              <a:t> </a:t>
            </a:r>
            <a:r>
              <a:rPr lang="es-MX" dirty="0" err="1">
                <a:effectLst>
                  <a:outerShdw blurRad="50800" dist="38100" dir="2700000" algn="tl" rotWithShape="0">
                    <a:prstClr val="black">
                      <a:alpha val="40000"/>
                    </a:prstClr>
                  </a:outerShdw>
                </a:effectLst>
              </a:rPr>
              <a:t>Formation</a:t>
            </a:r>
            <a:endParaRPr lang="en-US" dirty="0">
              <a:effectLst>
                <a:outerShdw blurRad="50800" dist="38100" dir="2700000" algn="tl" rotWithShape="0">
                  <a:prstClr val="black">
                    <a:alpha val="40000"/>
                  </a:prstClr>
                </a:outerShdw>
              </a:effectLst>
            </a:endParaRPr>
          </a:p>
        </p:txBody>
      </p:sp>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638" y="3887115"/>
            <a:ext cx="5490342" cy="23759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Content Placeholder 4"/>
          <p:cNvSpPr>
            <a:spLocks noGrp="1"/>
          </p:cNvSpPr>
          <p:nvPr>
            <p:ph idx="1"/>
          </p:nvPr>
        </p:nvSpPr>
        <p:spPr>
          <a:xfrm>
            <a:off x="1823312" y="1138425"/>
            <a:ext cx="6997160" cy="5039265"/>
          </a:xfrm>
        </p:spPr>
        <p:txBody>
          <a:bodyPr/>
          <a:lstStyle/>
          <a:p>
            <a:pPr marL="0" indent="0">
              <a:buNone/>
            </a:pPr>
            <a:r>
              <a:rPr lang="en-US" dirty="0">
                <a:effectLst>
                  <a:outerShdw blurRad="50800" dist="38100" dir="2700000" algn="tl" rotWithShape="0">
                    <a:prstClr val="black">
                      <a:alpha val="40000"/>
                    </a:prstClr>
                  </a:outerShdw>
                </a:effectLst>
              </a:rPr>
              <a:t>The purpose of the initial formation is to accompany and help the aspirants to discern and mature the seed of their own vocation.</a:t>
            </a:r>
          </a:p>
          <a:p>
            <a:pPr marL="0" indent="0">
              <a:buNone/>
            </a:pPr>
            <a:r>
              <a:rPr lang="en-US" dirty="0">
                <a:effectLst>
                  <a:outerShdw blurRad="50800" dist="38100" dir="2700000" algn="tl" rotWithShape="0">
                    <a:prstClr val="black">
                      <a:alpha val="40000"/>
                    </a:prstClr>
                  </a:outerShdw>
                </a:effectLst>
              </a:rPr>
              <a:t>The formative process is not and should not be, an enabling process, but you must always respect the contents of the PVA.</a:t>
            </a:r>
          </a:p>
        </p:txBody>
      </p:sp>
      <p:sp>
        <p:nvSpPr>
          <p:cNvPr id="12" name="Title 3"/>
          <p:cNvSpPr txBox="1">
            <a:spLocks/>
          </p:cNvSpPr>
          <p:nvPr/>
        </p:nvSpPr>
        <p:spPr>
          <a:xfrm rot="16200000">
            <a:off x="-2796374" y="2859144"/>
            <a:ext cx="6483102" cy="764813"/>
          </a:xfrm>
          <a:prstGeom prst="rect">
            <a:avLst/>
          </a:prstGeom>
          <a:effectLst>
            <a:outerShdw blurRad="50800" dist="38100" dir="2700000" algn="tl" rotWithShape="0">
              <a:prstClr val="black">
                <a:alpha val="60000"/>
              </a:prstClr>
            </a:outerShdw>
          </a:effectLst>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2800" dirty="0" err="1">
                <a:solidFill>
                  <a:srgbClr val="FFFFFF"/>
                </a:solidFill>
              </a:rPr>
              <a:t>Form</a:t>
            </a:r>
            <a:r>
              <a:rPr lang="en-US" sz="2800" dirty="0" err="1">
                <a:solidFill>
                  <a:srgbClr val="FF9E1D"/>
                </a:solidFill>
              </a:rPr>
              <a:t>ación</a:t>
            </a:r>
            <a:r>
              <a:rPr lang="en-US" sz="2800" dirty="0">
                <a:solidFill>
                  <a:srgbClr val="FF9E1D"/>
                </a:solidFill>
              </a:rPr>
              <a:t> </a:t>
            </a:r>
            <a:r>
              <a:rPr lang="en-US" sz="2800" dirty="0" err="1">
                <a:solidFill>
                  <a:srgbClr val="FFFFFF"/>
                </a:solidFill>
              </a:rPr>
              <a:t>inicial</a:t>
            </a:r>
            <a:endParaRPr lang="en-US" sz="2800" dirty="0">
              <a:solidFill>
                <a:srgbClr val="FFFFFF"/>
              </a:solidFill>
            </a:endParaRPr>
          </a:p>
        </p:txBody>
      </p:sp>
      <p:sp>
        <p:nvSpPr>
          <p:cNvPr id="14" name="Segnaposto numero diapositiva 5"/>
          <p:cNvSpPr>
            <a:spLocks noGrp="1"/>
          </p:cNvSpPr>
          <p:nvPr>
            <p:ph type="sldNum" sz="quarter" idx="12"/>
          </p:nvPr>
        </p:nvSpPr>
        <p:spPr>
          <a:xfrm>
            <a:off x="6553200" y="6376243"/>
            <a:ext cx="2133600" cy="365125"/>
          </a:xfrm>
        </p:spPr>
        <p:txBody>
          <a:bodyPr/>
          <a:lstStyle/>
          <a:p>
            <a:fld id="{8AEB7B32-6C30-492F-B5DA-2A03F6932C86}" type="slidenum">
              <a:rPr lang="en-US" smtClean="0"/>
              <a:t>6</a:t>
            </a:fld>
            <a:endParaRPr lang="en-US"/>
          </a:p>
        </p:txBody>
      </p:sp>
    </p:spTree>
    <p:extLst>
      <p:ext uri="{BB962C8B-B14F-4D97-AF65-F5344CB8AC3E}">
        <p14:creationId xmlns:p14="http://schemas.microsoft.com/office/powerpoint/2010/main" val="2580965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150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1000"/>
                                        <p:tgtEl>
                                          <p:spTgt spid="10">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150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1000"/>
                                        <p:tgtEl>
                                          <p:spTgt spid="10">
                                            <p:txEl>
                                              <p:pRg st="1" end="1"/>
                                            </p:txEl>
                                          </p:spTgt>
                                        </p:tgtEl>
                                      </p:cBhvr>
                                    </p:animEffect>
                                  </p:childTnLst>
                                </p:cTn>
                              </p:par>
                            </p:childTnLst>
                          </p:cTn>
                        </p:par>
                        <p:par>
                          <p:cTn id="16" fill="hold">
                            <p:stCondLst>
                              <p:cond delay="6500"/>
                            </p:stCondLst>
                            <p:childTnLst>
                              <p:par>
                                <p:cTn id="17" presetID="42" presetClass="entr" presetSubtype="0" fill="hold" nodeType="afterEffect">
                                  <p:stCondLst>
                                    <p:cond delay="1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823311" y="374900"/>
            <a:ext cx="6719018" cy="868839"/>
          </a:xfrm>
        </p:spPr>
        <p:txBody>
          <a:bodyPr/>
          <a:lstStyle/>
          <a:p>
            <a:pPr algn="l"/>
            <a:r>
              <a:rPr lang="en-US" dirty="0">
                <a:effectLst>
                  <a:outerShdw blurRad="50800" dist="38100" dir="2700000" algn="tl" rotWithShape="0">
                    <a:prstClr val="black">
                      <a:alpha val="40000"/>
                    </a:prstClr>
                  </a:outerShdw>
                </a:effectLst>
              </a:rPr>
              <a:t>Proposal of the criteria/</a:t>
            </a:r>
            <a:r>
              <a:rPr lang="en-US" sz="2800" dirty="0">
                <a:effectLst>
                  <a:outerShdw blurRad="50800" dist="38100" dir="2700000" algn="tl" rotWithShape="0">
                    <a:prstClr val="black">
                      <a:alpha val="40000"/>
                    </a:prstClr>
                  </a:outerShdw>
                </a:effectLst>
              </a:rPr>
              <a:t>1</a:t>
            </a:r>
            <a:endParaRPr lang="en-US" dirty="0">
              <a:effectLst>
                <a:outerShdw blurRad="50800" dist="38100" dir="2700000" algn="tl" rotWithShape="0">
                  <a:prstClr val="black">
                    <a:alpha val="40000"/>
                  </a:prstClr>
                </a:outerShdw>
              </a:effectLst>
            </a:endParaRPr>
          </a:p>
        </p:txBody>
      </p:sp>
      <p:sp>
        <p:nvSpPr>
          <p:cNvPr id="14" name="Segnaposto numero diapositiva 5"/>
          <p:cNvSpPr>
            <a:spLocks noGrp="1"/>
          </p:cNvSpPr>
          <p:nvPr>
            <p:ph type="sldNum" sz="quarter" idx="12"/>
          </p:nvPr>
        </p:nvSpPr>
        <p:spPr>
          <a:xfrm>
            <a:off x="6553200" y="6412247"/>
            <a:ext cx="2133600" cy="365125"/>
          </a:xfrm>
        </p:spPr>
        <p:txBody>
          <a:bodyPr/>
          <a:lstStyle/>
          <a:p>
            <a:fld id="{8AEB7B32-6C30-492F-B5DA-2A03F6932C86}" type="slidenum">
              <a:rPr lang="en-US" smtClean="0">
                <a:solidFill>
                  <a:prstClr val="black">
                    <a:tint val="75000"/>
                  </a:prstClr>
                </a:solidFill>
              </a:rPr>
              <a:pPr/>
              <a:t>7</a:t>
            </a:fld>
            <a:endParaRPr lang="en-US">
              <a:solidFill>
                <a:prstClr val="black">
                  <a:tint val="75000"/>
                </a:prstClr>
              </a:solidFill>
            </a:endParaRPr>
          </a:p>
        </p:txBody>
      </p:sp>
      <p:pic>
        <p:nvPicPr>
          <p:cNvPr id="15" name="Immagine 14"/>
          <p:cNvPicPr>
            <a:picLocks noChangeAspect="1"/>
          </p:cNvPicPr>
          <p:nvPr/>
        </p:nvPicPr>
        <p:blipFill rotWithShape="1">
          <a:blip r:embed="rId3">
            <a:extLst>
              <a:ext uri="{28A0092B-C50C-407E-A947-70E740481C1C}">
                <a14:useLocalDpi xmlns:a14="http://schemas.microsoft.com/office/drawing/2010/main" val="0"/>
              </a:ext>
            </a:extLst>
          </a:blip>
          <a:srcRect t="3558" b="3899"/>
          <a:stretch/>
        </p:blipFill>
        <p:spPr>
          <a:xfrm>
            <a:off x="7029475" y="4019304"/>
            <a:ext cx="1935013" cy="2686060"/>
          </a:xfrm>
          <a:prstGeom prst="rect">
            <a:avLst/>
          </a:prstGeom>
          <a:ln>
            <a:noFill/>
          </a:ln>
          <a:effectLst>
            <a:outerShdw blurRad="190500" algn="tl" rotWithShape="0">
              <a:srgbClr val="000000">
                <a:alpha val="70000"/>
              </a:srgbClr>
            </a:outerShdw>
          </a:effectLst>
        </p:spPr>
      </p:pic>
      <p:sp>
        <p:nvSpPr>
          <p:cNvPr id="9" name="Content Placeholder 4"/>
          <p:cNvSpPr>
            <a:spLocks noGrp="1"/>
          </p:cNvSpPr>
          <p:nvPr>
            <p:ph idx="1"/>
          </p:nvPr>
        </p:nvSpPr>
        <p:spPr>
          <a:xfrm>
            <a:off x="1823312" y="1138425"/>
            <a:ext cx="6817140" cy="3838747"/>
          </a:xfrm>
        </p:spPr>
        <p:txBody>
          <a:bodyPr>
            <a:normAutofit lnSpcReduction="10000"/>
          </a:bodyPr>
          <a:lstStyle/>
          <a:p>
            <a:pPr marL="0" indent="0">
              <a:buNone/>
            </a:pPr>
            <a:r>
              <a:rPr lang="en-US" i="1" dirty="0">
                <a:effectLst>
                  <a:outerShdw blurRad="50800" dist="38100" dir="2700000" algn="tl" rotWithShape="0">
                    <a:prstClr val="black">
                      <a:alpha val="40000"/>
                    </a:prstClr>
                  </a:outerShdw>
                </a:effectLst>
              </a:rPr>
              <a:t>“</a:t>
            </a:r>
            <a:r>
              <a:rPr lang="en-US" i="1" dirty="0">
                <a:solidFill>
                  <a:srgbClr val="EE7D00"/>
                </a:solidFill>
                <a:effectLst>
                  <a:outerShdw blurRad="50800" dist="38100" dir="2700000" algn="tl" rotWithShape="0">
                    <a:prstClr val="black">
                      <a:alpha val="40000"/>
                    </a:prstClr>
                  </a:outerShdw>
                </a:effectLst>
              </a:rPr>
              <a:t>Catholic Christian </a:t>
            </a:r>
            <a:r>
              <a:rPr lang="en-US" i="1" dirty="0">
                <a:effectLst>
                  <a:outerShdw blurRad="50800" dist="38100" dir="2700000" algn="tl" rotWithShape="0">
                    <a:prstClr val="black">
                      <a:alpha val="40000"/>
                    </a:prstClr>
                  </a:outerShdw>
                </a:effectLst>
              </a:rPr>
              <a:t>of any cultural and social condition…”</a:t>
            </a:r>
          </a:p>
          <a:p>
            <a:pPr marL="0" indent="0">
              <a:buNone/>
            </a:pPr>
            <a:r>
              <a:rPr lang="en-US" dirty="0">
                <a:effectLst>
                  <a:outerShdw blurRad="50800" dist="38100" dir="2700000" algn="tl" rotWithShape="0">
                    <a:prstClr val="black">
                      <a:alpha val="40000"/>
                    </a:prstClr>
                  </a:outerShdw>
                </a:effectLst>
              </a:rPr>
              <a:t>This means that there is a criteria that must necessarily be respected:</a:t>
            </a:r>
          </a:p>
          <a:p>
            <a:pPr>
              <a:spcBef>
                <a:spcPts val="0"/>
              </a:spcBef>
              <a:buClr>
                <a:srgbClr val="EE7D00"/>
              </a:buClr>
            </a:pPr>
            <a:r>
              <a:rPr lang="en-US" dirty="0">
                <a:effectLst>
                  <a:outerShdw blurRad="50800" dist="38100" dir="2700000" algn="tl" rotWithShape="0">
                    <a:prstClr val="black">
                      <a:alpha val="40000"/>
                    </a:prstClr>
                  </a:outerShdw>
                </a:effectLst>
              </a:rPr>
              <a:t>Feel God as a Father; </a:t>
            </a:r>
          </a:p>
          <a:p>
            <a:pPr>
              <a:spcBef>
                <a:spcPts val="0"/>
              </a:spcBef>
              <a:buClr>
                <a:srgbClr val="EE7D00"/>
              </a:buClr>
            </a:pPr>
            <a:r>
              <a:rPr lang="en-US" dirty="0">
                <a:effectLst>
                  <a:outerShdw blurRad="50800" dist="38100" dir="2700000" algn="tl" rotWithShape="0">
                    <a:prstClr val="black">
                      <a:alpha val="40000"/>
                    </a:prstClr>
                  </a:outerShdw>
                </a:effectLst>
              </a:rPr>
              <a:t>Desire to meet Jesus;</a:t>
            </a:r>
          </a:p>
          <a:p>
            <a:pPr>
              <a:spcBef>
                <a:spcPts val="0"/>
              </a:spcBef>
              <a:buClr>
                <a:srgbClr val="EE7D00"/>
              </a:buClr>
            </a:pPr>
            <a:r>
              <a:rPr lang="en-US" dirty="0">
                <a:effectLst>
                  <a:outerShdw blurRad="50800" dist="38100" dir="2700000" algn="tl" rotWithShape="0">
                    <a:prstClr val="black">
                      <a:alpha val="40000"/>
                    </a:prstClr>
                  </a:outerShdw>
                </a:effectLst>
              </a:rPr>
              <a:t>Live in intimacy with the Holy Spirit;</a:t>
            </a:r>
          </a:p>
          <a:p>
            <a:pPr>
              <a:spcBef>
                <a:spcPts val="0"/>
              </a:spcBef>
              <a:buClr>
                <a:srgbClr val="EE7D00"/>
              </a:buClr>
            </a:pPr>
            <a:r>
              <a:rPr lang="en-US" dirty="0">
                <a:effectLst>
                  <a:outerShdw blurRad="50800" dist="38100" dir="2700000" algn="tl" rotWithShape="0">
                    <a:prstClr val="black">
                      <a:alpha val="40000"/>
                    </a:prstClr>
                  </a:outerShdw>
                </a:effectLst>
              </a:rPr>
              <a:t>Feeling called to the mission of salvation of Youth.</a:t>
            </a:r>
          </a:p>
        </p:txBody>
      </p:sp>
      <p:sp>
        <p:nvSpPr>
          <p:cNvPr id="8" name="Content Placeholder 4"/>
          <p:cNvSpPr txBox="1">
            <a:spLocks/>
          </p:cNvSpPr>
          <p:nvPr/>
        </p:nvSpPr>
        <p:spPr>
          <a:xfrm>
            <a:off x="1813422" y="4870455"/>
            <a:ext cx="5216053" cy="15828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Font typeface="Arial" pitchFamily="34" charset="0"/>
              <a:buNone/>
            </a:pPr>
            <a:r>
              <a:rPr lang="en-US" dirty="0">
                <a:solidFill>
                  <a:srgbClr val="D68B1C"/>
                </a:solidFill>
                <a:effectLst>
                  <a:outerShdw blurRad="50800" dist="38100" dir="2700000" algn="tl" rotWithShape="0">
                    <a:prstClr val="black">
                      <a:alpha val="40000"/>
                    </a:prstClr>
                  </a:outerShdw>
                </a:effectLst>
              </a:rPr>
              <a:t>That is, it is not enough to have a friendly relationship  between the proponent and the receiver…</a:t>
            </a:r>
          </a:p>
        </p:txBody>
      </p:sp>
      <p:sp>
        <p:nvSpPr>
          <p:cNvPr id="10" name="Title 3"/>
          <p:cNvSpPr txBox="1">
            <a:spLocks/>
          </p:cNvSpPr>
          <p:nvPr/>
        </p:nvSpPr>
        <p:spPr>
          <a:xfrm rot="16200000">
            <a:off x="-2796374" y="2859144"/>
            <a:ext cx="6483102" cy="764813"/>
          </a:xfrm>
          <a:prstGeom prst="rect">
            <a:avLst/>
          </a:prstGeom>
          <a:effectLst>
            <a:outerShdw blurRad="50800" dist="38100" dir="2700000" algn="tl" rotWithShape="0">
              <a:prstClr val="black">
                <a:alpha val="60000"/>
              </a:prstClr>
            </a:outerShdw>
          </a:effectLst>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2800" dirty="0" err="1">
                <a:solidFill>
                  <a:srgbClr val="FFFFFF"/>
                </a:solidFill>
              </a:rPr>
              <a:t>Form</a:t>
            </a:r>
            <a:r>
              <a:rPr lang="en-US" sz="2800" dirty="0" err="1">
                <a:solidFill>
                  <a:srgbClr val="FF9E1D"/>
                </a:solidFill>
              </a:rPr>
              <a:t>ación</a:t>
            </a:r>
            <a:r>
              <a:rPr lang="en-US" sz="2800" dirty="0">
                <a:solidFill>
                  <a:srgbClr val="FF9E1D"/>
                </a:solidFill>
              </a:rPr>
              <a:t> </a:t>
            </a:r>
            <a:r>
              <a:rPr lang="en-US" sz="2800" dirty="0" err="1">
                <a:solidFill>
                  <a:srgbClr val="FFFFFF"/>
                </a:solidFill>
              </a:rPr>
              <a:t>inicial</a:t>
            </a:r>
            <a:endParaRPr lang="en-US" sz="2800" dirty="0">
              <a:solidFill>
                <a:srgbClr val="FFFFFF"/>
              </a:solidFill>
            </a:endParaRPr>
          </a:p>
        </p:txBody>
      </p:sp>
    </p:spTree>
    <p:extLst>
      <p:ext uri="{BB962C8B-B14F-4D97-AF65-F5344CB8AC3E}">
        <p14:creationId xmlns:p14="http://schemas.microsoft.com/office/powerpoint/2010/main" val="410077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10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childTnLst>
                                </p:cTn>
                              </p:par>
                            </p:childTnLst>
                          </p:cTn>
                        </p:par>
                        <p:par>
                          <p:cTn id="22" fill="hold">
                            <p:stCondLst>
                              <p:cond delay="1000"/>
                            </p:stCondLst>
                            <p:childTnLst>
                              <p:par>
                                <p:cTn id="23" presetID="10" presetClass="entr" presetSubtype="0" fill="hold" grpId="0" nodeType="afterEffect">
                                  <p:stCondLst>
                                    <p:cond delay="50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1000"/>
                                        <p:tgtEl>
                                          <p:spTgt spid="9">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50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1000"/>
                                        <p:tgtEl>
                                          <p:spTgt spid="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50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fade">
                                      <p:cBhvr>
                                        <p:cTn id="34" dur="1000"/>
                                        <p:tgtEl>
                                          <p:spTgt spid="9">
                                            <p:txEl>
                                              <p:pRg st="5" end="5"/>
                                            </p:txEl>
                                          </p:spTgt>
                                        </p:tgtEl>
                                      </p:cBhvr>
                                    </p:animEffect>
                                  </p:childTnLst>
                                </p:cTn>
                              </p:par>
                            </p:childTnLst>
                          </p:cTn>
                        </p:par>
                        <p:par>
                          <p:cTn id="35" fill="hold">
                            <p:stCondLst>
                              <p:cond delay="1500"/>
                            </p:stCondLst>
                            <p:childTnLst>
                              <p:par>
                                <p:cTn id="36" presetID="6" presetClass="entr" presetSubtype="16"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circle(in)">
                                      <p:cBhvr>
                                        <p:cTn id="38" dur="2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fade">
                                      <p:cBhvr>
                                        <p:cTn id="43"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uiExpand="1"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823311" y="374900"/>
            <a:ext cx="6719018" cy="868839"/>
          </a:xfrm>
        </p:spPr>
        <p:txBody>
          <a:bodyPr/>
          <a:lstStyle/>
          <a:p>
            <a:pPr algn="l"/>
            <a:r>
              <a:rPr lang="en-US" dirty="0">
                <a:effectLst>
                  <a:outerShdw blurRad="50800" dist="38100" dir="2700000" algn="tl" rotWithShape="0">
                    <a:prstClr val="black">
                      <a:alpha val="40000"/>
                    </a:prstClr>
                  </a:outerShdw>
                </a:effectLst>
              </a:rPr>
              <a:t>Proposal of the criteria/</a:t>
            </a:r>
            <a:r>
              <a:rPr lang="en-US" sz="2800" dirty="0">
                <a:effectLst>
                  <a:outerShdw blurRad="50800" dist="38100" dir="2700000" algn="tl" rotWithShape="0">
                    <a:prstClr val="black">
                      <a:alpha val="40000"/>
                    </a:prstClr>
                  </a:outerShdw>
                </a:effectLst>
              </a:rPr>
              <a:t>2</a:t>
            </a:r>
            <a:endParaRPr lang="en-US" dirty="0">
              <a:effectLst>
                <a:outerShdw blurRad="50800" dist="38100" dir="2700000" algn="tl" rotWithShape="0">
                  <a:prstClr val="black">
                    <a:alpha val="40000"/>
                  </a:prstClr>
                </a:outerShdw>
              </a:effectLst>
            </a:endParaRPr>
          </a:p>
        </p:txBody>
      </p:sp>
      <p:sp>
        <p:nvSpPr>
          <p:cNvPr id="14" name="Segnaposto numero diapositiva 5"/>
          <p:cNvSpPr>
            <a:spLocks noGrp="1"/>
          </p:cNvSpPr>
          <p:nvPr>
            <p:ph type="sldNum" sz="quarter" idx="12"/>
          </p:nvPr>
        </p:nvSpPr>
        <p:spPr>
          <a:xfrm>
            <a:off x="6553200" y="6376243"/>
            <a:ext cx="2133600" cy="365125"/>
          </a:xfrm>
        </p:spPr>
        <p:txBody>
          <a:bodyPr/>
          <a:lstStyle/>
          <a:p>
            <a:fld id="{8AEB7B32-6C30-492F-B5DA-2A03F6932C86}" type="slidenum">
              <a:rPr lang="en-US" smtClean="0">
                <a:solidFill>
                  <a:prstClr val="black">
                    <a:tint val="75000"/>
                  </a:prstClr>
                </a:solidFill>
              </a:rPr>
              <a:pPr/>
              <a:t>8</a:t>
            </a:fld>
            <a:endParaRPr lang="en-US">
              <a:solidFill>
                <a:prstClr val="black">
                  <a:tint val="75000"/>
                </a:prstClr>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7" y="4350517"/>
            <a:ext cx="5508104" cy="2507483"/>
          </a:xfrm>
          <a:prstGeom prst="rect">
            <a:avLst/>
          </a:prstGeom>
          <a:effectLst/>
        </p:spPr>
      </p:pic>
      <p:sp>
        <p:nvSpPr>
          <p:cNvPr id="9" name="Content Placeholder 4"/>
          <p:cNvSpPr>
            <a:spLocks noGrp="1"/>
          </p:cNvSpPr>
          <p:nvPr>
            <p:ph idx="1"/>
          </p:nvPr>
        </p:nvSpPr>
        <p:spPr>
          <a:xfrm>
            <a:off x="1823312" y="1138425"/>
            <a:ext cx="7069168" cy="5039265"/>
          </a:xfrm>
        </p:spPr>
        <p:txBody>
          <a:bodyPr>
            <a:normAutofit/>
          </a:bodyPr>
          <a:lstStyle/>
          <a:p>
            <a:pPr marL="0" indent="0">
              <a:buNone/>
            </a:pPr>
            <a:r>
              <a:rPr lang="en-US" dirty="0">
                <a:effectLst>
                  <a:outerShdw blurRad="50800" dist="38100" dir="2700000" algn="tl" rotWithShape="0">
                    <a:prstClr val="black">
                      <a:alpha val="40000"/>
                    </a:prstClr>
                  </a:outerShdw>
                </a:effectLst>
              </a:rPr>
              <a:t>Although and of course, the proposal covers all believers, it is particularly suitable for:</a:t>
            </a:r>
          </a:p>
          <a:p>
            <a:pPr>
              <a:spcBef>
                <a:spcPts val="0"/>
              </a:spcBef>
              <a:buClr>
                <a:srgbClr val="EE7D00"/>
              </a:buClr>
            </a:pPr>
            <a:r>
              <a:rPr lang="en-US" dirty="0">
                <a:effectLst>
                  <a:outerShdw blurRad="50800" dist="38100" dir="2700000" algn="tl" rotWithShape="0">
                    <a:prstClr val="black">
                      <a:alpha val="40000"/>
                    </a:prstClr>
                  </a:outerShdw>
                </a:effectLst>
              </a:rPr>
              <a:t>Christians interested in the youth world;</a:t>
            </a:r>
          </a:p>
          <a:p>
            <a:pPr>
              <a:spcBef>
                <a:spcPts val="0"/>
              </a:spcBef>
              <a:buClr>
                <a:srgbClr val="EE7D00"/>
              </a:buClr>
            </a:pPr>
            <a:r>
              <a:rPr lang="en-US" dirty="0">
                <a:effectLst>
                  <a:outerShdw blurRad="50800" dist="38100" dir="2700000" algn="tl" rotWithShape="0">
                    <a:prstClr val="black">
                      <a:alpha val="40000"/>
                    </a:prstClr>
                  </a:outerShdw>
                </a:effectLst>
              </a:rPr>
              <a:t>Youth of SYM (Salesian Youth Movement);</a:t>
            </a:r>
          </a:p>
          <a:p>
            <a:pPr>
              <a:spcBef>
                <a:spcPts val="0"/>
              </a:spcBef>
              <a:buClr>
                <a:srgbClr val="EE7D00"/>
              </a:buClr>
            </a:pPr>
            <a:r>
              <a:rPr lang="en-US" dirty="0">
                <a:effectLst>
                  <a:outerShdw blurRad="50800" dist="38100" dir="2700000" algn="tl" rotWithShape="0">
                    <a:prstClr val="black">
                      <a:alpha val="40000"/>
                    </a:prstClr>
                  </a:outerShdw>
                </a:effectLst>
              </a:rPr>
              <a:t>Students/ former students of Salesian works;</a:t>
            </a:r>
          </a:p>
          <a:p>
            <a:pPr>
              <a:spcBef>
                <a:spcPts val="0"/>
              </a:spcBef>
              <a:buClr>
                <a:srgbClr val="EE7D00"/>
              </a:buClr>
            </a:pPr>
            <a:r>
              <a:rPr lang="en-US" dirty="0">
                <a:effectLst>
                  <a:outerShdw blurRad="50800" dist="38100" dir="2700000" algn="tl" rotWithShape="0">
                    <a:prstClr val="black">
                      <a:alpha val="40000"/>
                    </a:prstClr>
                  </a:outerShdw>
                </a:effectLst>
              </a:rPr>
              <a:t>Supporters of Don Bosco;</a:t>
            </a:r>
          </a:p>
          <a:p>
            <a:pPr>
              <a:spcBef>
                <a:spcPts val="0"/>
              </a:spcBef>
              <a:buClr>
                <a:srgbClr val="EE7D00"/>
              </a:buClr>
            </a:pPr>
            <a:r>
              <a:rPr lang="en-US" dirty="0">
                <a:effectLst>
                  <a:outerShdw blurRad="50800" dist="38100" dir="2700000" algn="tl" rotWithShape="0">
                    <a:prstClr val="black">
                      <a:alpha val="40000"/>
                    </a:prstClr>
                  </a:outerShdw>
                </a:effectLst>
              </a:rPr>
              <a:t>Collaborators, catechists ….</a:t>
            </a:r>
          </a:p>
        </p:txBody>
      </p:sp>
      <p:sp>
        <p:nvSpPr>
          <p:cNvPr id="8" name="Title 3"/>
          <p:cNvSpPr txBox="1">
            <a:spLocks/>
          </p:cNvSpPr>
          <p:nvPr/>
        </p:nvSpPr>
        <p:spPr>
          <a:xfrm rot="16200000">
            <a:off x="-2796374" y="2859144"/>
            <a:ext cx="6483102" cy="764813"/>
          </a:xfrm>
          <a:prstGeom prst="rect">
            <a:avLst/>
          </a:prstGeom>
          <a:effectLst>
            <a:outerShdw blurRad="50800" dist="38100" dir="2700000" algn="tl" rotWithShape="0">
              <a:prstClr val="black">
                <a:alpha val="60000"/>
              </a:prstClr>
            </a:outerShdw>
          </a:effectLst>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2800" dirty="0" err="1">
                <a:solidFill>
                  <a:srgbClr val="FFFFFF"/>
                </a:solidFill>
              </a:rPr>
              <a:t>Form</a:t>
            </a:r>
            <a:r>
              <a:rPr lang="en-US" sz="2800" dirty="0" err="1">
                <a:solidFill>
                  <a:srgbClr val="FF9E1D"/>
                </a:solidFill>
              </a:rPr>
              <a:t>ación</a:t>
            </a:r>
            <a:r>
              <a:rPr lang="en-US" sz="2800" dirty="0">
                <a:solidFill>
                  <a:srgbClr val="FF9E1D"/>
                </a:solidFill>
              </a:rPr>
              <a:t> </a:t>
            </a:r>
            <a:r>
              <a:rPr lang="en-US" sz="2800" dirty="0" err="1">
                <a:solidFill>
                  <a:srgbClr val="FFFFFF"/>
                </a:solidFill>
              </a:rPr>
              <a:t>inicial</a:t>
            </a:r>
            <a:endParaRPr lang="en-US" sz="2800" dirty="0">
              <a:solidFill>
                <a:srgbClr val="FFFFFF"/>
              </a:solidFill>
            </a:endParaRPr>
          </a:p>
        </p:txBody>
      </p:sp>
    </p:spTree>
    <p:extLst>
      <p:ext uri="{BB962C8B-B14F-4D97-AF65-F5344CB8AC3E}">
        <p14:creationId xmlns:p14="http://schemas.microsoft.com/office/powerpoint/2010/main" val="40817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3500"/>
                            </p:stCondLst>
                            <p:childTnLst>
                              <p:par>
                                <p:cTn id="13" presetID="10" presetClass="entr" presetSubtype="0" fill="hold" grpId="0" nodeType="afterEffect">
                                  <p:stCondLst>
                                    <p:cond delay="100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000"/>
                                        <p:tgtEl>
                                          <p:spTgt spid="9">
                                            <p:txEl>
                                              <p:pRg st="1" end="1"/>
                                            </p:txEl>
                                          </p:spTgt>
                                        </p:tgtEl>
                                      </p:cBhvr>
                                    </p:animEffect>
                                  </p:childTnLst>
                                </p:cTn>
                              </p:par>
                            </p:childTnLst>
                          </p:cTn>
                        </p:par>
                        <p:par>
                          <p:cTn id="16" fill="hold">
                            <p:stCondLst>
                              <p:cond delay="5500"/>
                            </p:stCondLst>
                            <p:childTnLst>
                              <p:par>
                                <p:cTn id="17" presetID="10" presetClass="entr" presetSubtype="0" fill="hold" grpId="0" nodeType="afterEffect">
                                  <p:stCondLst>
                                    <p:cond delay="100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childTnLst>
                                </p:cTn>
                              </p:par>
                            </p:childTnLst>
                          </p:cTn>
                        </p:par>
                        <p:par>
                          <p:cTn id="20" fill="hold">
                            <p:stCondLst>
                              <p:cond delay="7500"/>
                            </p:stCondLst>
                            <p:childTnLst>
                              <p:par>
                                <p:cTn id="21" presetID="10" presetClass="entr" presetSubtype="0" fill="hold" grpId="0" nodeType="afterEffect">
                                  <p:stCondLst>
                                    <p:cond delay="100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1000"/>
                                        <p:tgtEl>
                                          <p:spTgt spid="9">
                                            <p:txEl>
                                              <p:pRg st="3" end="3"/>
                                            </p:txEl>
                                          </p:spTgt>
                                        </p:tgtEl>
                                      </p:cBhvr>
                                    </p:animEffect>
                                  </p:childTnLst>
                                </p:cTn>
                              </p:par>
                            </p:childTnLst>
                          </p:cTn>
                        </p:par>
                        <p:par>
                          <p:cTn id="24" fill="hold">
                            <p:stCondLst>
                              <p:cond delay="9500"/>
                            </p:stCondLst>
                            <p:childTnLst>
                              <p:par>
                                <p:cTn id="25" presetID="10" presetClass="entr" presetSubtype="0" fill="hold" grpId="0" nodeType="afterEffect">
                                  <p:stCondLst>
                                    <p:cond delay="100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childTnLst>
                                </p:cTn>
                              </p:par>
                            </p:childTnLst>
                          </p:cTn>
                        </p:par>
                        <p:par>
                          <p:cTn id="28" fill="hold">
                            <p:stCondLst>
                              <p:cond delay="11500"/>
                            </p:stCondLst>
                            <p:childTnLst>
                              <p:par>
                                <p:cTn id="29" presetID="10" presetClass="entr" presetSubtype="0" fill="hold" grpId="0" nodeType="afterEffect">
                                  <p:stCondLst>
                                    <p:cond delay="100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fade">
                                      <p:cBhvr>
                                        <p:cTn id="31" dur="1000"/>
                                        <p:tgtEl>
                                          <p:spTgt spid="9">
                                            <p:txEl>
                                              <p:pRg st="5" end="5"/>
                                            </p:txEl>
                                          </p:spTgt>
                                        </p:tgtEl>
                                      </p:cBhvr>
                                    </p:animEffect>
                                  </p:childTnLst>
                                </p:cTn>
                              </p:par>
                            </p:childTnLst>
                          </p:cTn>
                        </p:par>
                        <p:par>
                          <p:cTn id="32" fill="hold">
                            <p:stCondLst>
                              <p:cond delay="13500"/>
                            </p:stCondLst>
                            <p:childTnLst>
                              <p:par>
                                <p:cTn id="33" presetID="42" presetClass="entr" presetSubtype="0" fill="hold" nodeType="afterEffect">
                                  <p:stCondLst>
                                    <p:cond delay="200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823311" y="374900"/>
            <a:ext cx="6719018" cy="868839"/>
          </a:xfrm>
        </p:spPr>
        <p:txBody>
          <a:bodyPr/>
          <a:lstStyle/>
          <a:p>
            <a:pPr algn="l"/>
            <a:r>
              <a:rPr lang="en-US" dirty="0">
                <a:effectLst>
                  <a:outerShdw blurRad="50800" dist="38100" dir="2700000" algn="tl" rotWithShape="0">
                    <a:prstClr val="black">
                      <a:alpha val="40000"/>
                    </a:prstClr>
                  </a:outerShdw>
                </a:effectLst>
              </a:rPr>
              <a:t>Proposal Criteria /</a:t>
            </a:r>
            <a:r>
              <a:rPr lang="en-US" sz="2800" dirty="0">
                <a:effectLst>
                  <a:outerShdw blurRad="50800" dist="38100" dir="2700000" algn="tl" rotWithShape="0">
                    <a:prstClr val="black">
                      <a:alpha val="40000"/>
                    </a:prstClr>
                  </a:outerShdw>
                </a:effectLst>
              </a:rPr>
              <a:t>3</a:t>
            </a:r>
            <a:endParaRPr lang="en-US" dirty="0">
              <a:effectLst>
                <a:outerShdw blurRad="50800" dist="38100" dir="2700000" algn="tl" rotWithShape="0">
                  <a:prstClr val="black">
                    <a:alpha val="40000"/>
                  </a:prstClr>
                </a:outerShdw>
              </a:effectLst>
            </a:endParaRPr>
          </a:p>
        </p:txBody>
      </p:sp>
      <p:sp>
        <p:nvSpPr>
          <p:cNvPr id="14" name="Segnaposto numero diapositiva 5"/>
          <p:cNvSpPr>
            <a:spLocks noGrp="1"/>
          </p:cNvSpPr>
          <p:nvPr>
            <p:ph type="sldNum" sz="quarter" idx="12"/>
          </p:nvPr>
        </p:nvSpPr>
        <p:spPr>
          <a:xfrm>
            <a:off x="6553200" y="6376243"/>
            <a:ext cx="2133600" cy="365125"/>
          </a:xfrm>
        </p:spPr>
        <p:txBody>
          <a:bodyPr/>
          <a:lstStyle/>
          <a:p>
            <a:fld id="{8AEB7B32-6C30-492F-B5DA-2A03F6932C86}" type="slidenum">
              <a:rPr lang="en-US" smtClean="0">
                <a:solidFill>
                  <a:prstClr val="black">
                    <a:tint val="75000"/>
                  </a:prstClr>
                </a:solidFill>
              </a:rPr>
              <a:pPr/>
              <a:t>9</a:t>
            </a:fld>
            <a:endParaRPr lang="en-US">
              <a:solidFill>
                <a:prstClr val="black">
                  <a:tint val="75000"/>
                </a:prstClr>
              </a:solidFill>
            </a:endParaRPr>
          </a:p>
        </p:txBody>
      </p:sp>
      <p:pic>
        <p:nvPicPr>
          <p:cNvPr id="2" name="Immagine 1"/>
          <p:cNvPicPr>
            <a:picLocks noChangeAspect="1"/>
          </p:cNvPicPr>
          <p:nvPr/>
        </p:nvPicPr>
        <p:blipFill rotWithShape="1">
          <a:blip r:embed="rId3">
            <a:extLst>
              <a:ext uri="{28A0092B-C50C-407E-A947-70E740481C1C}">
                <a14:useLocalDpi xmlns:a14="http://schemas.microsoft.com/office/drawing/2010/main" val="0"/>
              </a:ext>
            </a:extLst>
          </a:blip>
          <a:srcRect l="6610" r="13193" b="3523"/>
          <a:stretch/>
        </p:blipFill>
        <p:spPr>
          <a:xfrm>
            <a:off x="5355671" y="4221088"/>
            <a:ext cx="3068757" cy="2636912"/>
          </a:xfrm>
          <a:prstGeom prst="rect">
            <a:avLst/>
          </a:prstGeom>
        </p:spPr>
      </p:pic>
      <p:sp>
        <p:nvSpPr>
          <p:cNvPr id="9" name="Content Placeholder 4"/>
          <p:cNvSpPr>
            <a:spLocks noGrp="1"/>
          </p:cNvSpPr>
          <p:nvPr>
            <p:ph idx="1"/>
          </p:nvPr>
        </p:nvSpPr>
        <p:spPr>
          <a:xfrm>
            <a:off x="1823312" y="1138425"/>
            <a:ext cx="6961156" cy="5039265"/>
          </a:xfrm>
        </p:spPr>
        <p:txBody>
          <a:bodyPr>
            <a:normAutofit/>
          </a:bodyPr>
          <a:lstStyle/>
          <a:p>
            <a:pPr marL="0" indent="0">
              <a:buNone/>
            </a:pPr>
            <a:r>
              <a:rPr lang="en-US" dirty="0">
                <a:effectLst>
                  <a:outerShdw blurRad="50800" dist="38100" dir="2700000" algn="tl" rotWithShape="0">
                    <a:prstClr val="black">
                      <a:alpha val="40000"/>
                    </a:prstClr>
                  </a:outerShdw>
                </a:effectLst>
              </a:rPr>
              <a:t>The proposal as such:</a:t>
            </a:r>
          </a:p>
          <a:p>
            <a:pPr>
              <a:spcBef>
                <a:spcPts val="0"/>
              </a:spcBef>
              <a:buClr>
                <a:srgbClr val="EE7D00"/>
              </a:buClr>
            </a:pPr>
            <a:r>
              <a:rPr lang="en-US" dirty="0">
                <a:effectLst>
                  <a:outerShdw blurRad="50800" dist="38100" dir="2700000" algn="tl" rotWithShape="0">
                    <a:prstClr val="black">
                      <a:alpha val="40000"/>
                    </a:prstClr>
                  </a:outerShdw>
                </a:effectLst>
              </a:rPr>
              <a:t>It is personal necessarily;</a:t>
            </a:r>
          </a:p>
          <a:p>
            <a:pPr>
              <a:spcBef>
                <a:spcPts val="0"/>
              </a:spcBef>
              <a:buClr>
                <a:srgbClr val="EE7D00"/>
              </a:buClr>
            </a:pPr>
            <a:r>
              <a:rPr lang="en-US" dirty="0">
                <a:effectLst>
                  <a:outerShdw blurRad="50800" dist="38100" dir="2700000" algn="tl" rotWithShape="0">
                    <a:prstClr val="black">
                      <a:alpha val="40000"/>
                    </a:prstClr>
                  </a:outerShdw>
                </a:effectLst>
              </a:rPr>
              <a:t>Of a constant opening to the Holy Spirit;</a:t>
            </a:r>
          </a:p>
          <a:p>
            <a:pPr>
              <a:spcBef>
                <a:spcPts val="0"/>
              </a:spcBef>
              <a:buClr>
                <a:srgbClr val="EE7D00"/>
              </a:buClr>
            </a:pPr>
            <a:r>
              <a:rPr lang="en-US" dirty="0">
                <a:effectLst>
                  <a:outerShdw blurRad="50800" dist="38100" dir="2700000" algn="tl" rotWithShape="0">
                    <a:prstClr val="black">
                      <a:alpha val="40000"/>
                    </a:prstClr>
                  </a:outerShdw>
                </a:effectLst>
              </a:rPr>
              <a:t>Leave the person free to choose;</a:t>
            </a:r>
          </a:p>
          <a:p>
            <a:pPr>
              <a:spcBef>
                <a:spcPts val="0"/>
              </a:spcBef>
              <a:buClr>
                <a:srgbClr val="EE7D00"/>
              </a:buClr>
            </a:pPr>
            <a:r>
              <a:rPr lang="en-US" dirty="0">
                <a:effectLst>
                  <a:outerShdw blurRad="50800" dist="38100" dir="2700000" algn="tl" rotWithShape="0">
                    <a:prstClr val="black">
                      <a:alpha val="40000"/>
                    </a:prstClr>
                  </a:outerShdw>
                </a:effectLst>
              </a:rPr>
              <a:t>It allows to verify the motivations;</a:t>
            </a:r>
          </a:p>
          <a:p>
            <a:pPr>
              <a:spcBef>
                <a:spcPts val="0"/>
              </a:spcBef>
              <a:buClr>
                <a:srgbClr val="EE7D00"/>
              </a:buClr>
            </a:pPr>
            <a:r>
              <a:rPr lang="en-US" dirty="0">
                <a:effectLst>
                  <a:outerShdw blurRad="50800" dist="38100" dir="2700000" algn="tl" rotWithShape="0">
                    <a:prstClr val="black">
                      <a:alpha val="40000"/>
                    </a:prstClr>
                  </a:outerShdw>
                </a:effectLst>
              </a:rPr>
              <a:t>Available to the docility of a serious way;</a:t>
            </a:r>
          </a:p>
          <a:p>
            <a:pPr>
              <a:spcBef>
                <a:spcPts val="0"/>
              </a:spcBef>
              <a:buClr>
                <a:srgbClr val="EE7D00"/>
              </a:buClr>
            </a:pPr>
            <a:r>
              <a:rPr lang="en-US" dirty="0">
                <a:effectLst>
                  <a:outerShdw blurRad="50800" dist="38100" dir="2700000" algn="tl" rotWithShape="0">
                    <a:prstClr val="black">
                      <a:alpha val="40000"/>
                    </a:prstClr>
                  </a:outerShdw>
                </a:effectLst>
              </a:rPr>
              <a:t>It commits and involves the local Center and the Salesian Family.</a:t>
            </a:r>
          </a:p>
        </p:txBody>
      </p:sp>
      <p:sp>
        <p:nvSpPr>
          <p:cNvPr id="8" name="Title 3"/>
          <p:cNvSpPr txBox="1">
            <a:spLocks/>
          </p:cNvSpPr>
          <p:nvPr/>
        </p:nvSpPr>
        <p:spPr>
          <a:xfrm rot="16200000">
            <a:off x="-2796374" y="2859144"/>
            <a:ext cx="6483102" cy="764813"/>
          </a:xfrm>
          <a:prstGeom prst="rect">
            <a:avLst/>
          </a:prstGeom>
          <a:effectLst>
            <a:outerShdw blurRad="50800" dist="38100" dir="2700000" algn="tl" rotWithShape="0">
              <a:prstClr val="black">
                <a:alpha val="60000"/>
              </a:prstClr>
            </a:outerShdw>
          </a:effectLst>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2800" dirty="0" err="1">
                <a:solidFill>
                  <a:srgbClr val="FFFFFF"/>
                </a:solidFill>
              </a:rPr>
              <a:t>Form</a:t>
            </a:r>
            <a:r>
              <a:rPr lang="en-US" sz="2800" dirty="0" err="1">
                <a:solidFill>
                  <a:srgbClr val="FF9E1D"/>
                </a:solidFill>
              </a:rPr>
              <a:t>ación</a:t>
            </a:r>
            <a:r>
              <a:rPr lang="en-US" sz="2800" dirty="0">
                <a:solidFill>
                  <a:srgbClr val="FF9E1D"/>
                </a:solidFill>
              </a:rPr>
              <a:t> </a:t>
            </a:r>
            <a:r>
              <a:rPr lang="en-US" sz="2800" dirty="0" err="1">
                <a:solidFill>
                  <a:srgbClr val="FFFFFF"/>
                </a:solidFill>
              </a:rPr>
              <a:t>inicial</a:t>
            </a:r>
            <a:endParaRPr lang="en-US" sz="2800" dirty="0">
              <a:solidFill>
                <a:srgbClr val="FFFFFF"/>
              </a:solidFill>
            </a:endParaRPr>
          </a:p>
        </p:txBody>
      </p:sp>
    </p:spTree>
    <p:extLst>
      <p:ext uri="{BB962C8B-B14F-4D97-AF65-F5344CB8AC3E}">
        <p14:creationId xmlns:p14="http://schemas.microsoft.com/office/powerpoint/2010/main" val="146425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000"/>
                                        <p:tgtEl>
                                          <p:spTgt spid="9">
                                            <p:txEl>
                                              <p:pRg st="1" end="1"/>
                                            </p:txEl>
                                          </p:spTgt>
                                        </p:tgtEl>
                                      </p:cBhvr>
                                    </p:animEffect>
                                  </p:childTnLst>
                                </p:cTn>
                              </p:par>
                            </p:childTnLst>
                          </p:cTn>
                        </p:par>
                        <p:par>
                          <p:cTn id="16" fill="hold">
                            <p:stCondLst>
                              <p:cond delay="5000"/>
                            </p:stCondLst>
                            <p:childTnLst>
                              <p:par>
                                <p:cTn id="17" presetID="10" presetClass="entr" presetSubtype="0" fill="hold" grpId="0" nodeType="afterEffect">
                                  <p:stCondLst>
                                    <p:cond delay="100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childTnLst>
                                </p:cTn>
                              </p:par>
                            </p:childTnLst>
                          </p:cTn>
                        </p:par>
                        <p:par>
                          <p:cTn id="20" fill="hold">
                            <p:stCondLst>
                              <p:cond delay="7000"/>
                            </p:stCondLst>
                            <p:childTnLst>
                              <p:par>
                                <p:cTn id="21" presetID="10" presetClass="entr" presetSubtype="0" fill="hold" grpId="0" nodeType="afterEffect">
                                  <p:stCondLst>
                                    <p:cond delay="100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1000"/>
                                        <p:tgtEl>
                                          <p:spTgt spid="9">
                                            <p:txEl>
                                              <p:pRg st="3" end="3"/>
                                            </p:txEl>
                                          </p:spTgt>
                                        </p:tgtEl>
                                      </p:cBhvr>
                                    </p:animEffect>
                                  </p:childTnLst>
                                </p:cTn>
                              </p:par>
                            </p:childTnLst>
                          </p:cTn>
                        </p:par>
                        <p:par>
                          <p:cTn id="24" fill="hold">
                            <p:stCondLst>
                              <p:cond delay="9000"/>
                            </p:stCondLst>
                            <p:childTnLst>
                              <p:par>
                                <p:cTn id="25" presetID="10" presetClass="entr" presetSubtype="0" fill="hold" grpId="0" nodeType="afterEffect">
                                  <p:stCondLst>
                                    <p:cond delay="50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50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10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50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1000"/>
                                        <p:tgtEl>
                                          <p:spTgt spid="9">
                                            <p:txEl>
                                              <p:pRg st="6" end="6"/>
                                            </p:txEl>
                                          </p:spTgt>
                                        </p:tgtEl>
                                      </p:cBhvr>
                                    </p:animEffect>
                                  </p:childTnLst>
                                </p:cTn>
                              </p:par>
                            </p:childTnLst>
                          </p:cTn>
                        </p:par>
                        <p:par>
                          <p:cTn id="38" fill="hold">
                            <p:stCondLst>
                              <p:cond delay="1500"/>
                            </p:stCondLst>
                            <p:childTnLst>
                              <p:par>
                                <p:cTn id="39" presetID="6" presetClass="entr" presetSubtype="16" fill="hold" nodeType="afterEffect">
                                  <p:stCondLst>
                                    <p:cond delay="500"/>
                                  </p:stCondLst>
                                  <p:childTnLst>
                                    <p:set>
                                      <p:cBhvr>
                                        <p:cTn id="40" dur="1" fill="hold">
                                          <p:stCondLst>
                                            <p:cond delay="0"/>
                                          </p:stCondLst>
                                        </p:cTn>
                                        <p:tgtEl>
                                          <p:spTgt spid="2"/>
                                        </p:tgtEl>
                                        <p:attrNameLst>
                                          <p:attrName>style.visibility</p:attrName>
                                        </p:attrNameLst>
                                      </p:cBhvr>
                                      <p:to>
                                        <p:strVal val="visible"/>
                                      </p:to>
                                    </p:set>
                                    <p:animEffect transition="in" filter="circle(in)">
                                      <p:cBhvr>
                                        <p:cTn id="4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2445</TotalTime>
  <Words>2042</Words>
  <Application>Microsoft Office PowerPoint</Application>
  <PresentationFormat>Presentación en pantalla (4:3)</PresentationFormat>
  <Paragraphs>169</Paragraphs>
  <Slides>17</Slides>
  <Notes>15</Notes>
  <HiddenSlides>0</HiddenSlides>
  <MMClips>0</MMClips>
  <ScaleCrop>false</ScaleCrop>
  <HeadingPairs>
    <vt:vector size="4" baseType="variant">
      <vt:variant>
        <vt:lpstr>Tema</vt:lpstr>
      </vt:variant>
      <vt:variant>
        <vt:i4>4</vt:i4>
      </vt:variant>
      <vt:variant>
        <vt:lpstr>Títulos de diapositiva</vt:lpstr>
      </vt:variant>
      <vt:variant>
        <vt:i4>17</vt:i4>
      </vt:variant>
    </vt:vector>
  </HeadingPairs>
  <TitlesOfParts>
    <vt:vector size="21" baseType="lpstr">
      <vt:lpstr>Office Theme</vt:lpstr>
      <vt:lpstr>3_Office Theme</vt:lpstr>
      <vt:lpstr>4_Office Theme</vt:lpstr>
      <vt:lpstr>8_Office Theme</vt:lpstr>
      <vt:lpstr>Stages of formation</vt:lpstr>
      <vt:lpstr>Goal</vt:lpstr>
      <vt:lpstr>FORM</vt:lpstr>
      <vt:lpstr>Initial Formation</vt:lpstr>
      <vt:lpstr>Initial formation</vt:lpstr>
      <vt:lpstr>Purpose of the initial Formation</vt:lpstr>
      <vt:lpstr>Proposal of the criteria/1</vt:lpstr>
      <vt:lpstr>Proposal of the criteria/2</vt:lpstr>
      <vt:lpstr>Proposal Criteria /3</vt:lpstr>
      <vt:lpstr>Formative plan /1</vt:lpstr>
      <vt:lpstr> Formative plan /2</vt:lpstr>
      <vt:lpstr>Formation methodology /1</vt:lpstr>
      <vt:lpstr> Formation methodology/2</vt:lpstr>
      <vt:lpstr>Formation Methodology/3</vt:lpstr>
      <vt:lpstr>Personal project /1</vt:lpstr>
      <vt:lpstr>Personal project/2</vt:lpstr>
      <vt:lpstr>Criteria to the admission into the Association.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WinuE</cp:lastModifiedBy>
  <cp:revision>253</cp:revision>
  <dcterms:created xsi:type="dcterms:W3CDTF">2013-08-21T19:17:07Z</dcterms:created>
  <dcterms:modified xsi:type="dcterms:W3CDTF">2019-10-08T22:15:17Z</dcterms:modified>
</cp:coreProperties>
</file>