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4"/>
  </p:notesMasterIdLst>
  <p:sldIdLst>
    <p:sldId id="256" r:id="rId2"/>
    <p:sldId id="288" r:id="rId3"/>
    <p:sldId id="276" r:id="rId4"/>
    <p:sldId id="257" r:id="rId5"/>
    <p:sldId id="259" r:id="rId6"/>
    <p:sldId id="260" r:id="rId7"/>
    <p:sldId id="261" r:id="rId8"/>
    <p:sldId id="264" r:id="rId9"/>
    <p:sldId id="262" r:id="rId10"/>
    <p:sldId id="263" r:id="rId11"/>
    <p:sldId id="258" r:id="rId12"/>
    <p:sldId id="265" r:id="rId13"/>
    <p:sldId id="270" r:id="rId14"/>
    <p:sldId id="271" r:id="rId15"/>
    <p:sldId id="272" r:id="rId16"/>
    <p:sldId id="273" r:id="rId17"/>
    <p:sldId id="283" r:id="rId18"/>
    <p:sldId id="287" r:id="rId19"/>
    <p:sldId id="289" r:id="rId20"/>
    <p:sldId id="284" r:id="rId21"/>
    <p:sldId id="285"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44" autoAdjust="0"/>
    <p:restoredTop sz="94010" autoAdjust="0"/>
  </p:normalViewPr>
  <p:slideViewPr>
    <p:cSldViewPr>
      <p:cViewPr varScale="1">
        <p:scale>
          <a:sx n="74" d="100"/>
          <a:sy n="74" d="100"/>
        </p:scale>
        <p:origin x="-142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BA2B9E-CAD0-4D0C-B68C-F083479BD27D}" type="datetimeFigureOut">
              <a:rPr lang="en-US" smtClean="0"/>
              <a:t>10/8/2019</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E1E386-9970-4D46-A993-E57F51C64161}" type="slidenum">
              <a:rPr lang="en-US" smtClean="0"/>
              <a:t>‹Nº›</a:t>
            </a:fld>
            <a:endParaRPr lang="en-US"/>
          </a:p>
        </p:txBody>
      </p:sp>
    </p:spTree>
    <p:extLst>
      <p:ext uri="{BB962C8B-B14F-4D97-AF65-F5344CB8AC3E}">
        <p14:creationId xmlns:p14="http://schemas.microsoft.com/office/powerpoint/2010/main" val="2769366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R" dirty="0" smtClean="0"/>
              <a:t>¿Bajo</a:t>
            </a:r>
            <a:r>
              <a:rPr lang="es-CR" baseline="0" dirty="0" smtClean="0"/>
              <a:t> estos conceptos, cómo podemos definir la corresponsabilidad dentro de la Asociación de SSCC?</a:t>
            </a:r>
            <a:endParaRPr lang="en-US" dirty="0"/>
          </a:p>
        </p:txBody>
      </p:sp>
      <p:sp>
        <p:nvSpPr>
          <p:cNvPr id="4" name="3 Marcador de número de diapositiva"/>
          <p:cNvSpPr>
            <a:spLocks noGrp="1"/>
          </p:cNvSpPr>
          <p:nvPr>
            <p:ph type="sldNum" sz="quarter" idx="10"/>
          </p:nvPr>
        </p:nvSpPr>
        <p:spPr/>
        <p:txBody>
          <a:bodyPr/>
          <a:lstStyle/>
          <a:p>
            <a:fld id="{C3E1E386-9970-4D46-A993-E57F51C64161}" type="slidenum">
              <a:rPr lang="en-US" smtClean="0"/>
              <a:t>5</a:t>
            </a:fld>
            <a:endParaRPr lang="en-US"/>
          </a:p>
        </p:txBody>
      </p:sp>
    </p:spTree>
    <p:extLst>
      <p:ext uri="{BB962C8B-B14F-4D97-AF65-F5344CB8AC3E}">
        <p14:creationId xmlns:p14="http://schemas.microsoft.com/office/powerpoint/2010/main" val="14406986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R" dirty="0" smtClean="0"/>
              <a:t>1. Se participa de esta corresponsabilidad solamente  si nos sentimos en la iglesia y en la familia salesiana como en nuestra propia casa.</a:t>
            </a:r>
            <a:endParaRPr lang="en-US" dirty="0"/>
          </a:p>
        </p:txBody>
      </p:sp>
      <p:sp>
        <p:nvSpPr>
          <p:cNvPr id="4" name="3 Marcador de número de diapositiva"/>
          <p:cNvSpPr>
            <a:spLocks noGrp="1"/>
          </p:cNvSpPr>
          <p:nvPr>
            <p:ph type="sldNum" sz="quarter" idx="10"/>
          </p:nvPr>
        </p:nvSpPr>
        <p:spPr/>
        <p:txBody>
          <a:bodyPr/>
          <a:lstStyle/>
          <a:p>
            <a:fld id="{C3E1E386-9970-4D46-A993-E57F51C64161}" type="slidenum">
              <a:rPr lang="en-US" smtClean="0"/>
              <a:t>14</a:t>
            </a:fld>
            <a:endParaRPr lang="en-US"/>
          </a:p>
        </p:txBody>
      </p:sp>
    </p:spTree>
    <p:extLst>
      <p:ext uri="{BB962C8B-B14F-4D97-AF65-F5344CB8AC3E}">
        <p14:creationId xmlns:p14="http://schemas.microsoft.com/office/powerpoint/2010/main" val="30204338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C3E1E386-9970-4D46-A993-E57F51C64161}" type="slidenum">
              <a:rPr lang="en-US" smtClean="0"/>
              <a:t>15</a:t>
            </a:fld>
            <a:endParaRPr lang="en-US"/>
          </a:p>
        </p:txBody>
      </p:sp>
    </p:spTree>
    <p:extLst>
      <p:ext uri="{BB962C8B-B14F-4D97-AF65-F5344CB8AC3E}">
        <p14:creationId xmlns:p14="http://schemas.microsoft.com/office/powerpoint/2010/main" val="40083424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R" dirty="0" smtClean="0"/>
              <a:t>El compromiso individual no es suficiente, es por eso que somos una Asociación</a:t>
            </a:r>
            <a:endParaRPr lang="en-US" dirty="0"/>
          </a:p>
        </p:txBody>
      </p:sp>
      <p:sp>
        <p:nvSpPr>
          <p:cNvPr id="4" name="3 Marcador de número de diapositiva"/>
          <p:cNvSpPr>
            <a:spLocks noGrp="1"/>
          </p:cNvSpPr>
          <p:nvPr>
            <p:ph type="sldNum" sz="quarter" idx="10"/>
          </p:nvPr>
        </p:nvSpPr>
        <p:spPr/>
        <p:txBody>
          <a:bodyPr/>
          <a:lstStyle/>
          <a:p>
            <a:fld id="{C3E1E386-9970-4D46-A993-E57F51C64161}" type="slidenum">
              <a:rPr lang="en-US" smtClean="0"/>
              <a:t>16</a:t>
            </a:fld>
            <a:endParaRPr lang="en-US"/>
          </a:p>
        </p:txBody>
      </p:sp>
    </p:spTree>
    <p:extLst>
      <p:ext uri="{BB962C8B-B14F-4D97-AF65-F5344CB8AC3E}">
        <p14:creationId xmlns:p14="http://schemas.microsoft.com/office/powerpoint/2010/main" val="20881496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R" dirty="0" smtClean="0"/>
              <a:t>- La</a:t>
            </a:r>
            <a:r>
              <a:rPr lang="es-CR" baseline="0" dirty="0" smtClean="0"/>
              <a:t> corresponsabilidad nace siempre del amor porque su origen es el AMOR.</a:t>
            </a:r>
          </a:p>
          <a:p>
            <a:r>
              <a:rPr lang="es-CR" baseline="0" dirty="0" smtClean="0"/>
              <a:t>- Dios ha creado al hombre no solo para que sea bueno, sino para que pueda cooperar con Él y ser un actor principal en la historia.</a:t>
            </a:r>
          </a:p>
        </p:txBody>
      </p:sp>
      <p:sp>
        <p:nvSpPr>
          <p:cNvPr id="4" name="3 Marcador de número de diapositiva"/>
          <p:cNvSpPr>
            <a:spLocks noGrp="1"/>
          </p:cNvSpPr>
          <p:nvPr>
            <p:ph type="sldNum" sz="quarter" idx="10"/>
          </p:nvPr>
        </p:nvSpPr>
        <p:spPr/>
        <p:txBody>
          <a:bodyPr/>
          <a:lstStyle/>
          <a:p>
            <a:fld id="{C3E1E386-9970-4D46-A993-E57F51C64161}" type="slidenum">
              <a:rPr lang="en-US" smtClean="0"/>
              <a:t>17</a:t>
            </a:fld>
            <a:endParaRPr lang="en-US"/>
          </a:p>
        </p:txBody>
      </p:sp>
    </p:spTree>
    <p:extLst>
      <p:ext uri="{BB962C8B-B14F-4D97-AF65-F5344CB8AC3E}">
        <p14:creationId xmlns:p14="http://schemas.microsoft.com/office/powerpoint/2010/main" val="6511573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indent="0">
              <a:buFontTx/>
              <a:buNone/>
            </a:pPr>
            <a:r>
              <a:rPr lang="es-CR" baseline="0" dirty="0" smtClean="0"/>
              <a:t>- La responsabilidad que cada uno ve, no debería ser una </a:t>
            </a:r>
            <a:r>
              <a:rPr lang="es-CR" b="1" baseline="0" dirty="0" smtClean="0"/>
              <a:t>carga</a:t>
            </a:r>
            <a:r>
              <a:rPr lang="es-CR" baseline="0" dirty="0" smtClean="0"/>
              <a:t> que nos impide caminar, sino más bien la pasión por los otros nos debe hacer </a:t>
            </a:r>
            <a:r>
              <a:rPr lang="es-CR" b="1" baseline="0" dirty="0" smtClean="0"/>
              <a:t>ágiles</a:t>
            </a:r>
            <a:r>
              <a:rPr lang="es-CR" baseline="0" dirty="0" smtClean="0"/>
              <a:t>.</a:t>
            </a:r>
          </a:p>
          <a:p>
            <a:pPr marL="0" indent="0">
              <a:buFontTx/>
              <a:buNone/>
            </a:pPr>
            <a:r>
              <a:rPr lang="es-CR" baseline="0" dirty="0" smtClean="0"/>
              <a:t>- La responsabilidad debe hacernos </a:t>
            </a:r>
            <a:r>
              <a:rPr lang="es-CR" b="1" baseline="0" dirty="0" smtClean="0"/>
              <a:t>reinventar la historia </a:t>
            </a:r>
            <a:r>
              <a:rPr lang="es-CR" baseline="0" dirty="0" smtClean="0"/>
              <a:t>a partir del pasado, y transformando limitaciones.</a:t>
            </a:r>
          </a:p>
          <a:p>
            <a:pPr marL="0" indent="0">
              <a:buFontTx/>
              <a:buNone/>
            </a:pPr>
            <a:r>
              <a:rPr lang="es-CR" baseline="0" dirty="0" smtClean="0"/>
              <a:t>- La responsabilidad que tiene el sentido y la pasión por el futuro. </a:t>
            </a:r>
            <a:r>
              <a:rPr lang="es-CR" b="1" baseline="0" dirty="0" smtClean="0">
                <a:solidFill>
                  <a:srgbClr val="FF0000"/>
                </a:solidFill>
              </a:rPr>
              <a:t>Qué nos mueve</a:t>
            </a:r>
          </a:p>
          <a:p>
            <a:pPr marL="0" indent="0">
              <a:buFontTx/>
              <a:buNone/>
            </a:pPr>
            <a:r>
              <a:rPr lang="es-CR" baseline="0" dirty="0" smtClean="0"/>
              <a:t>- Una responsabilidad de esta manera no se improvisa, sino que tiene que existir educación y autoeducación</a:t>
            </a:r>
          </a:p>
          <a:p>
            <a:pPr marL="0" indent="0">
              <a:buFontTx/>
              <a:buNone/>
            </a:pPr>
            <a:r>
              <a:rPr lang="es-CR" baseline="0" dirty="0" smtClean="0"/>
              <a:t>- La responsabilidad de formarnos y que se opone a cualquier tentación de delegar</a:t>
            </a:r>
            <a:endParaRPr lang="en-US" dirty="0" smtClean="0"/>
          </a:p>
          <a:p>
            <a:endParaRPr lang="en-US" dirty="0"/>
          </a:p>
        </p:txBody>
      </p:sp>
      <p:sp>
        <p:nvSpPr>
          <p:cNvPr id="4" name="3 Marcador de número de diapositiva"/>
          <p:cNvSpPr>
            <a:spLocks noGrp="1"/>
          </p:cNvSpPr>
          <p:nvPr>
            <p:ph type="sldNum" sz="quarter" idx="10"/>
          </p:nvPr>
        </p:nvSpPr>
        <p:spPr/>
        <p:txBody>
          <a:bodyPr/>
          <a:lstStyle/>
          <a:p>
            <a:fld id="{C3E1E386-9970-4D46-A993-E57F51C64161}" type="slidenum">
              <a:rPr lang="en-US" smtClean="0"/>
              <a:t>18</a:t>
            </a:fld>
            <a:endParaRPr lang="en-US"/>
          </a:p>
        </p:txBody>
      </p:sp>
    </p:spTree>
    <p:extLst>
      <p:ext uri="{BB962C8B-B14F-4D97-AF65-F5344CB8AC3E}">
        <p14:creationId xmlns:p14="http://schemas.microsoft.com/office/powerpoint/2010/main" val="1775328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R" dirty="0" smtClean="0"/>
              <a:t>Comentario del artículo 3.</a:t>
            </a:r>
          </a:p>
          <a:p>
            <a:r>
              <a:rPr lang="es-CR" dirty="0" smtClean="0"/>
              <a:t>- Implica un </a:t>
            </a:r>
            <a:r>
              <a:rPr lang="es-CR" b="1" dirty="0" smtClean="0"/>
              <a:t>reconocimiento</a:t>
            </a:r>
            <a:r>
              <a:rPr lang="es-CR" dirty="0" smtClean="0"/>
              <a:t> </a:t>
            </a:r>
            <a:r>
              <a:rPr lang="es-CR" b="1" dirty="0" smtClean="0"/>
              <a:t>de que hemos recibido dones</a:t>
            </a:r>
            <a:r>
              <a:rPr lang="es-CR" dirty="0" smtClean="0"/>
              <a:t>, cómo cuáles:</a:t>
            </a:r>
            <a:r>
              <a:rPr lang="es-CR" baseline="0" dirty="0" smtClean="0"/>
              <a:t> la vida, la salud, la voz, el oído, las manos, la alegría, una familia, trabajo, la gracia de Dios, la pertenencia a Dios por el bautismo, conocerlo a Él.</a:t>
            </a:r>
          </a:p>
          <a:p>
            <a:r>
              <a:rPr lang="es-CR" baseline="0" dirty="0" smtClean="0"/>
              <a:t>- Todos miembros del mismo Cuerpo, en donde aportamos nuestros dones, donde tenemos un papel, una misión a desarrollar, pero que también podemos afectar negativamente con actitudes y acciones negativas.</a:t>
            </a:r>
            <a:endParaRPr lang="en-US" dirty="0"/>
          </a:p>
        </p:txBody>
      </p:sp>
      <p:sp>
        <p:nvSpPr>
          <p:cNvPr id="4" name="3 Marcador de número de diapositiva"/>
          <p:cNvSpPr>
            <a:spLocks noGrp="1"/>
          </p:cNvSpPr>
          <p:nvPr>
            <p:ph type="sldNum" sz="quarter" idx="10"/>
          </p:nvPr>
        </p:nvSpPr>
        <p:spPr/>
        <p:txBody>
          <a:bodyPr/>
          <a:lstStyle/>
          <a:p>
            <a:fld id="{C3E1E386-9970-4D46-A993-E57F51C64161}" type="slidenum">
              <a:rPr lang="en-US" smtClean="0"/>
              <a:t>6</a:t>
            </a:fld>
            <a:endParaRPr lang="en-US"/>
          </a:p>
        </p:txBody>
      </p:sp>
    </p:spTree>
    <p:extLst>
      <p:ext uri="{BB962C8B-B14F-4D97-AF65-F5344CB8AC3E}">
        <p14:creationId xmlns:p14="http://schemas.microsoft.com/office/powerpoint/2010/main" val="3858719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R" dirty="0" smtClean="0"/>
              <a:t>Somos las </a:t>
            </a:r>
            <a:r>
              <a:rPr lang="es-CR" b="1" dirty="0" smtClean="0"/>
              <a:t>manos de Cristo</a:t>
            </a:r>
            <a:r>
              <a:rPr lang="es-CR" dirty="0" smtClean="0"/>
              <a:t>, Él ya vino a nosotros, y ahora nos toca a nosotros,</a:t>
            </a:r>
            <a:r>
              <a:rPr lang="es-CR" baseline="0" dirty="0" smtClean="0"/>
              <a:t> con su presencia en medio de nosotros, ser sus manos, ser su cuerpo y actuar como Él lo desea.</a:t>
            </a:r>
            <a:endParaRPr lang="en-US" dirty="0"/>
          </a:p>
        </p:txBody>
      </p:sp>
      <p:sp>
        <p:nvSpPr>
          <p:cNvPr id="4" name="3 Marcador de número de diapositiva"/>
          <p:cNvSpPr>
            <a:spLocks noGrp="1"/>
          </p:cNvSpPr>
          <p:nvPr>
            <p:ph type="sldNum" sz="quarter" idx="10"/>
          </p:nvPr>
        </p:nvSpPr>
        <p:spPr/>
        <p:txBody>
          <a:bodyPr/>
          <a:lstStyle/>
          <a:p>
            <a:fld id="{C3E1E386-9970-4D46-A993-E57F51C64161}" type="slidenum">
              <a:rPr lang="en-US" smtClean="0"/>
              <a:t>7</a:t>
            </a:fld>
            <a:endParaRPr lang="en-US"/>
          </a:p>
        </p:txBody>
      </p:sp>
    </p:spTree>
    <p:extLst>
      <p:ext uri="{BB962C8B-B14F-4D97-AF65-F5344CB8AC3E}">
        <p14:creationId xmlns:p14="http://schemas.microsoft.com/office/powerpoint/2010/main" val="681793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R" dirty="0" smtClean="0"/>
              <a:t>2. Respuesta a la cual se busca darle seguimiento</a:t>
            </a:r>
            <a:r>
              <a:rPr lang="es-CR" baseline="0" dirty="0" smtClean="0"/>
              <a:t> después de un discernimiento, animados y sostenido por los hermanos y por la comunidad.</a:t>
            </a:r>
          </a:p>
          <a:p>
            <a:pPr marL="0" indent="0">
              <a:buFontTx/>
              <a:buNone/>
            </a:pPr>
            <a:r>
              <a:rPr lang="es-CR" baseline="0" dirty="0" smtClean="0"/>
              <a:t>3. La vocación es una respuesta a un llamado, por lo tanto la responsabilidad está ligada a la vocación, ya hemos dado una respuesta cuando nos acercamos a un centro siendo aspirantes, y cada día de formación ha sido una respuesta. Hemos dado una respuesta cuando realizamos la promesa, y luego nos incorporamos a un centro, y participamos de las actividades.</a:t>
            </a:r>
          </a:p>
          <a:p>
            <a:pPr marL="0" indent="0">
              <a:buFontTx/>
              <a:buNone/>
            </a:pPr>
            <a:r>
              <a:rPr lang="es-CR" baseline="0" dirty="0" smtClean="0"/>
              <a:t>- Pero también nuestra respuesta puede ser contraria, no estamos, no nos hacemos presentes, y por tanto, no somos responsables.</a:t>
            </a:r>
          </a:p>
          <a:p>
            <a:pPr marL="0" indent="0">
              <a:buFontTx/>
              <a:buNone/>
            </a:pPr>
            <a:r>
              <a:rPr lang="es-CR" baseline="0" dirty="0" smtClean="0"/>
              <a:t>- ¿Responsables con quién?... ¿con la Asociación?, ¿con Dios?; ante todo, responsables con </a:t>
            </a:r>
            <a:r>
              <a:rPr lang="es-CR" b="1" baseline="0" dirty="0" smtClean="0"/>
              <a:t>nosotros mismos</a:t>
            </a:r>
            <a:r>
              <a:rPr lang="es-CR" baseline="0" dirty="0" smtClean="0"/>
              <a:t>, porque es nuestra vocación, es nuestra vida, es nuestra respuesta a la cual le damos o no seguimiento con compromiso; pero también con los hermanos, porque estamos llamados a sostener, a acompañar, a apoyarnos; y así es como se traduce en responsabilidad hacia la Asociación, porque esta no es un lugar, no podemos preguntar ¿dónde está la Asociación?, ya que esta estará donde nosotros estemos responsablemente dando respuesta a la llamada, a la misión, a la vocación</a:t>
            </a:r>
            <a:endParaRPr lang="en-US" dirty="0"/>
          </a:p>
        </p:txBody>
      </p:sp>
      <p:sp>
        <p:nvSpPr>
          <p:cNvPr id="4" name="3 Marcador de número de diapositiva"/>
          <p:cNvSpPr>
            <a:spLocks noGrp="1"/>
          </p:cNvSpPr>
          <p:nvPr>
            <p:ph type="sldNum" sz="quarter" idx="10"/>
          </p:nvPr>
        </p:nvSpPr>
        <p:spPr/>
        <p:txBody>
          <a:bodyPr/>
          <a:lstStyle/>
          <a:p>
            <a:fld id="{C3E1E386-9970-4D46-A993-E57F51C64161}" type="slidenum">
              <a:rPr lang="en-US" smtClean="0"/>
              <a:t>8</a:t>
            </a:fld>
            <a:endParaRPr lang="en-US"/>
          </a:p>
        </p:txBody>
      </p:sp>
    </p:spTree>
    <p:extLst>
      <p:ext uri="{BB962C8B-B14F-4D97-AF65-F5344CB8AC3E}">
        <p14:creationId xmlns:p14="http://schemas.microsoft.com/office/powerpoint/2010/main" val="3929481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indent="0">
              <a:buFontTx/>
              <a:buNone/>
            </a:pPr>
            <a:r>
              <a:rPr lang="es-CR" dirty="0" smtClean="0"/>
              <a:t>1.</a:t>
            </a:r>
            <a:r>
              <a:rPr lang="es-CR" baseline="0" dirty="0" smtClean="0"/>
              <a:t> </a:t>
            </a:r>
            <a:r>
              <a:rPr lang="es-CR" dirty="0" smtClean="0"/>
              <a:t>La Asociación es un</a:t>
            </a:r>
            <a:r>
              <a:rPr lang="es-CR" baseline="0" dirty="0" smtClean="0"/>
              <a:t> lugar privilegiado porque constantemente se nos llama y debemos responder, la misión es actual, viva, los jóvenes nos llaman, los hermanos nos llaman, las necesidades nos llaman…</a:t>
            </a:r>
          </a:p>
          <a:p>
            <a:pPr marL="0" indent="0">
              <a:buFontTx/>
              <a:buNone/>
            </a:pPr>
            <a:r>
              <a:rPr lang="es-CR" baseline="0" dirty="0" smtClean="0"/>
              <a:t>2. Para aceptar el regalo de la vocación, así como la familia es un lugar para aceptar el regalo del matrimonio, una congregación el regalo para aceptar el regalo de la vida religiosa, la asociación es lugar para aceptar y vivir el regalo de la misión común salesiana con estilo laical.</a:t>
            </a:r>
          </a:p>
          <a:p>
            <a:pPr marL="0" indent="0">
              <a:buFontTx/>
              <a:buNone/>
            </a:pPr>
            <a:r>
              <a:rPr lang="es-CR" baseline="0" dirty="0" smtClean="0"/>
              <a:t>- Este regalo hay que descubrirlo mediante un constante ejercicio ayudado por otros, en particular por el testimonio de aquellos que ya han tomado decisiones existenciales y definitivas.</a:t>
            </a:r>
          </a:p>
          <a:p>
            <a:pPr marL="0" indent="0">
              <a:buFontTx/>
              <a:buNone/>
            </a:pPr>
            <a:r>
              <a:rPr lang="es-CR" baseline="0" dirty="0" smtClean="0"/>
              <a:t>3. ¿Todo lo que ha recibido quién? - </a:t>
            </a:r>
            <a:r>
              <a:rPr lang="en-US" baseline="0" dirty="0" smtClean="0"/>
              <a:t>&gt; </a:t>
            </a:r>
            <a:r>
              <a:rPr lang="es-CR" baseline="0" dirty="0" smtClean="0"/>
              <a:t>pues todo lo que hemos recibido nosotros, tiene un destino hacia los demás.</a:t>
            </a:r>
            <a:endParaRPr lang="en-US" dirty="0"/>
          </a:p>
        </p:txBody>
      </p:sp>
      <p:sp>
        <p:nvSpPr>
          <p:cNvPr id="4" name="3 Marcador de número de diapositiva"/>
          <p:cNvSpPr>
            <a:spLocks noGrp="1"/>
          </p:cNvSpPr>
          <p:nvPr>
            <p:ph type="sldNum" sz="quarter" idx="10"/>
          </p:nvPr>
        </p:nvSpPr>
        <p:spPr/>
        <p:txBody>
          <a:bodyPr/>
          <a:lstStyle/>
          <a:p>
            <a:fld id="{C3E1E386-9970-4D46-A993-E57F51C64161}" type="slidenum">
              <a:rPr lang="en-US" smtClean="0"/>
              <a:t>9</a:t>
            </a:fld>
            <a:endParaRPr lang="en-US"/>
          </a:p>
        </p:txBody>
      </p:sp>
    </p:spTree>
    <p:extLst>
      <p:ext uri="{BB962C8B-B14F-4D97-AF65-F5344CB8AC3E}">
        <p14:creationId xmlns:p14="http://schemas.microsoft.com/office/powerpoint/2010/main" val="1338409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indent="0">
              <a:buNone/>
            </a:pPr>
            <a:r>
              <a:rPr lang="es-CR" dirty="0" smtClean="0"/>
              <a:t>1. Los dones/talentos</a:t>
            </a:r>
            <a:r>
              <a:rPr lang="es-CR" baseline="0" dirty="0" smtClean="0"/>
              <a:t> no se reciben para dejárnoslos nosotros y  no ponerlo al servicio. La vida es servicio. Tenemos que ofrecer los dones a la vida de la comunidad, de la sociedad, del mundo. La BUENA NOTICIA que hemos recibido y de la cual nos hemos hecho responsables, tiene que ser comunicada y ponerla al servicio de los demás.</a:t>
            </a:r>
          </a:p>
          <a:p>
            <a:pPr marL="0" indent="0">
              <a:buNone/>
            </a:pPr>
            <a:r>
              <a:rPr lang="es-CR" baseline="0" dirty="0" smtClean="0"/>
              <a:t>2. Punto central de la responsabilidad.</a:t>
            </a:r>
          </a:p>
          <a:p>
            <a:pPr marL="0" indent="0">
              <a:buNone/>
            </a:pPr>
            <a:r>
              <a:rPr lang="es-CR" baseline="0" dirty="0" smtClean="0"/>
              <a:t>3. Porque hemos recibido una misión, se nos ha dicho “VAYAN” y hemos respondido “SI VOY”. Hemos recibido una llamada, a la SANTIDAD, a la cual también estamos llamados a ser responsables y corresponsables.</a:t>
            </a:r>
          </a:p>
          <a:p>
            <a:pPr marL="0" indent="0">
              <a:buNone/>
            </a:pPr>
            <a:r>
              <a:rPr lang="es-CR" baseline="0" dirty="0" smtClean="0"/>
              <a:t>- En la Asociación  la llamada a la santidad no es solamente a nivel personal, sino también comunitario.</a:t>
            </a:r>
          </a:p>
          <a:p>
            <a:pPr marL="0" indent="0">
              <a:buFontTx/>
              <a:buNone/>
            </a:pPr>
            <a:r>
              <a:rPr lang="es-CR" baseline="0" dirty="0" smtClean="0"/>
              <a:t>- Las responsabilidades se asumen como una oportunidad para vivir santamente, aceptando el proyecto de Dios (PVA) y viviéndolo día a día.</a:t>
            </a:r>
          </a:p>
          <a:p>
            <a:pPr marL="0" indent="0">
              <a:buFontTx/>
              <a:buNone/>
            </a:pPr>
            <a:r>
              <a:rPr lang="es-CR" baseline="0" dirty="0" smtClean="0"/>
              <a:t>- Llamados a ser santos juntos (1 </a:t>
            </a:r>
            <a:r>
              <a:rPr lang="es-CR" baseline="0" dirty="0" err="1" smtClean="0"/>
              <a:t>Cor</a:t>
            </a:r>
            <a:r>
              <a:rPr lang="es-CR" baseline="0" dirty="0" smtClean="0"/>
              <a:t> 1, 2)</a:t>
            </a:r>
            <a:endParaRPr lang="en-US" dirty="0"/>
          </a:p>
        </p:txBody>
      </p:sp>
      <p:sp>
        <p:nvSpPr>
          <p:cNvPr id="4" name="3 Marcador de número de diapositiva"/>
          <p:cNvSpPr>
            <a:spLocks noGrp="1"/>
          </p:cNvSpPr>
          <p:nvPr>
            <p:ph type="sldNum" sz="quarter" idx="10"/>
          </p:nvPr>
        </p:nvSpPr>
        <p:spPr/>
        <p:txBody>
          <a:bodyPr/>
          <a:lstStyle/>
          <a:p>
            <a:fld id="{C3E1E386-9970-4D46-A993-E57F51C64161}" type="slidenum">
              <a:rPr lang="en-US" smtClean="0"/>
              <a:t>10</a:t>
            </a:fld>
            <a:endParaRPr lang="en-US"/>
          </a:p>
        </p:txBody>
      </p:sp>
    </p:spTree>
    <p:extLst>
      <p:ext uri="{BB962C8B-B14F-4D97-AF65-F5344CB8AC3E}">
        <p14:creationId xmlns:p14="http://schemas.microsoft.com/office/powerpoint/2010/main" val="3936283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indent="0">
              <a:buFontTx/>
              <a:buNone/>
            </a:pPr>
            <a:r>
              <a:rPr lang="es-CR" dirty="0" smtClean="0"/>
              <a:t>- Responsabilidad, corresponsabilidad</a:t>
            </a:r>
            <a:r>
              <a:rPr lang="es-CR" baseline="0" dirty="0" smtClean="0"/>
              <a:t> y santidad se orientan en una relación comunitaria.</a:t>
            </a:r>
          </a:p>
          <a:p>
            <a:pPr marL="0" indent="0">
              <a:buFontTx/>
              <a:buNone/>
            </a:pPr>
            <a:r>
              <a:rPr lang="es-CR" baseline="0" dirty="0" smtClean="0"/>
              <a:t>1. Apostolado individual, no implica apostolado SOLO, porque precisamente porque es apostolado, es orientado hacia el otro.</a:t>
            </a:r>
          </a:p>
          <a:p>
            <a:pPr marL="0" indent="0">
              <a:buFontTx/>
              <a:buNone/>
            </a:pPr>
            <a:r>
              <a:rPr lang="es-CR" baseline="0" dirty="0" smtClean="0"/>
              <a:t>- De hecho el apostolado individual por un lado, pero organizado por otro (junto a otras personas) responde al deseo de Dios de ver a los cristianos reunidos en su pueblo, y verlos vivir unidos como miembros de un único cuerpo.</a:t>
            </a:r>
          </a:p>
          <a:p>
            <a:pPr marL="0" indent="0">
              <a:buFontTx/>
              <a:buNone/>
            </a:pPr>
            <a:r>
              <a:rPr lang="es-CR" baseline="0" dirty="0" smtClean="0"/>
              <a:t>- El apostolado organizado es una respuesta a las exigencias humanas y cristianas, y es un signo de comunión y de unidad de la Iglesia en Cristo.</a:t>
            </a:r>
          </a:p>
          <a:p>
            <a:pPr marL="0" indent="0">
              <a:buFontTx/>
              <a:buNone/>
            </a:pPr>
            <a:r>
              <a:rPr lang="es-CR" baseline="0" dirty="0" smtClean="0"/>
              <a:t>2. El apostolado organizado es un ejercicio de comunión donde se vive la corresponsabilidad plena, intensa y fructífera.</a:t>
            </a:r>
            <a:endParaRPr lang="en-US" dirty="0"/>
          </a:p>
        </p:txBody>
      </p:sp>
      <p:sp>
        <p:nvSpPr>
          <p:cNvPr id="4" name="3 Marcador de número de diapositiva"/>
          <p:cNvSpPr>
            <a:spLocks noGrp="1"/>
          </p:cNvSpPr>
          <p:nvPr>
            <p:ph type="sldNum" sz="quarter" idx="10"/>
          </p:nvPr>
        </p:nvSpPr>
        <p:spPr/>
        <p:txBody>
          <a:bodyPr/>
          <a:lstStyle/>
          <a:p>
            <a:fld id="{C3E1E386-9970-4D46-A993-E57F51C64161}" type="slidenum">
              <a:rPr lang="en-US" smtClean="0"/>
              <a:t>11</a:t>
            </a:fld>
            <a:endParaRPr lang="en-US"/>
          </a:p>
        </p:txBody>
      </p:sp>
    </p:spTree>
    <p:extLst>
      <p:ext uri="{BB962C8B-B14F-4D97-AF65-F5344CB8AC3E}">
        <p14:creationId xmlns:p14="http://schemas.microsoft.com/office/powerpoint/2010/main" val="2333848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indent="0">
              <a:buNone/>
            </a:pPr>
            <a:r>
              <a:rPr lang="es-CR" dirty="0" smtClean="0"/>
              <a:t>- ¿Cómo nos imaginamos la vida </a:t>
            </a:r>
            <a:r>
              <a:rPr lang="es-CR" b="1" dirty="0" smtClean="0"/>
              <a:t>día a día</a:t>
            </a:r>
            <a:r>
              <a:rPr lang="es-CR" dirty="0" smtClean="0"/>
              <a:t>, en una comunidad religiosa, en la congregación SDB o FMA?</a:t>
            </a:r>
          </a:p>
          <a:p>
            <a:pPr marL="0" indent="0">
              <a:buNone/>
            </a:pPr>
            <a:r>
              <a:rPr lang="es-CR" dirty="0" smtClean="0"/>
              <a:t>1. Don Bosco en su reglamento.</a:t>
            </a:r>
          </a:p>
          <a:p>
            <a:pPr marL="0" indent="0">
              <a:buNone/>
            </a:pPr>
            <a:r>
              <a:rPr lang="es-CR" dirty="0" smtClean="0"/>
              <a:t>2. Don Bosco en su reglamento.</a:t>
            </a:r>
          </a:p>
          <a:p>
            <a:pPr marL="0" indent="0">
              <a:buNone/>
            </a:pPr>
            <a:r>
              <a:rPr lang="es-CR" dirty="0" smtClean="0"/>
              <a:t>3.</a:t>
            </a:r>
            <a:r>
              <a:rPr lang="es-CR" baseline="0" dirty="0" smtClean="0"/>
              <a:t> </a:t>
            </a:r>
            <a:r>
              <a:rPr lang="es-CR" dirty="0" smtClean="0"/>
              <a:t>Todo este sentido comunitario</a:t>
            </a:r>
            <a:r>
              <a:rPr lang="es-CR" baseline="0" dirty="0" smtClean="0"/>
              <a:t> permite cumplir juntos programas valiosos teniendo en cuenta también las ideas de todos y saber valorar al máximo la participación de cada uno en la sencillez y en la creatividad, siendo así todos responsables de todos y todos juntos corresponsables.</a:t>
            </a:r>
          </a:p>
          <a:p>
            <a:pPr marL="0" indent="0">
              <a:buFontTx/>
              <a:buNone/>
            </a:pPr>
            <a:r>
              <a:rPr lang="es-CR" baseline="0" dirty="0" smtClean="0"/>
              <a:t>- En Asociación, como en una familia, se convive, interactuamos confrontando ideas, expectativas; sueños y desilusiones; dolores y alegrías.</a:t>
            </a:r>
          </a:p>
          <a:p>
            <a:pPr marL="0" indent="0">
              <a:buFontTx/>
              <a:buNone/>
            </a:pPr>
            <a:r>
              <a:rPr lang="es-CR" baseline="0" dirty="0" smtClean="0"/>
              <a:t>- En esta responsabilidad compartida el amor debe estar al centro de cada proyecto, el amor al otro, con la capacidad de enfrentar el conflicto con claridad, y disponibilidad de crear comunión y esperanza.</a:t>
            </a:r>
          </a:p>
          <a:p>
            <a:pPr marL="0" indent="0">
              <a:buFontTx/>
              <a:buNone/>
            </a:pPr>
            <a:r>
              <a:rPr lang="es-CR" baseline="0" dirty="0" smtClean="0"/>
              <a:t>- Entramos en la vida de los demás, en una relación corresponsable, para difundir, anunciar y testimoniar la BUENA NUEVA.</a:t>
            </a:r>
          </a:p>
          <a:p>
            <a:pPr marL="0" indent="0">
              <a:buFontTx/>
              <a:buNone/>
            </a:pPr>
            <a:r>
              <a:rPr lang="es-CR" baseline="0" dirty="0" smtClean="0"/>
              <a:t>4. La Asociación debe educar a ser responsable y corresponsable de los otros, hacer crecer, suscitar el sentido de “NOSOTROS”. Un nosotros en sentido universal: Iglesia diocesana y universal; el mundo. EL SENTIDO DE LA ASOCIACIÓN NO ES ELLA MISMA, SINO QUE SE DEBE ABRIR HACIA AFUERA, EL MUNDO.</a:t>
            </a:r>
            <a:endParaRPr lang="en-US" dirty="0"/>
          </a:p>
        </p:txBody>
      </p:sp>
      <p:sp>
        <p:nvSpPr>
          <p:cNvPr id="4" name="3 Marcador de número de diapositiva"/>
          <p:cNvSpPr>
            <a:spLocks noGrp="1"/>
          </p:cNvSpPr>
          <p:nvPr>
            <p:ph type="sldNum" sz="quarter" idx="10"/>
          </p:nvPr>
        </p:nvSpPr>
        <p:spPr/>
        <p:txBody>
          <a:bodyPr/>
          <a:lstStyle/>
          <a:p>
            <a:fld id="{C3E1E386-9970-4D46-A993-E57F51C64161}" type="slidenum">
              <a:rPr lang="en-US" smtClean="0"/>
              <a:t>12</a:t>
            </a:fld>
            <a:endParaRPr lang="en-US"/>
          </a:p>
        </p:txBody>
      </p:sp>
    </p:spTree>
    <p:extLst>
      <p:ext uri="{BB962C8B-B14F-4D97-AF65-F5344CB8AC3E}">
        <p14:creationId xmlns:p14="http://schemas.microsoft.com/office/powerpoint/2010/main" val="3459564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indent="0">
              <a:buFontTx/>
              <a:buNone/>
            </a:pPr>
            <a:r>
              <a:rPr lang="es-CR" dirty="0" smtClean="0"/>
              <a:t>- Comunión y corresponsabilidad tienen una unión íntima, porque la segunda deriva de la primera. En la Asociación</a:t>
            </a:r>
            <a:r>
              <a:rPr lang="es-CR" baseline="0" dirty="0" smtClean="0"/>
              <a:t> se vive y se concretiza, no en sentido activista, sino espiritual y participativo.</a:t>
            </a:r>
          </a:p>
          <a:p>
            <a:pPr marL="0" indent="0">
              <a:buNone/>
            </a:pPr>
            <a:r>
              <a:rPr lang="es-CR" dirty="0" smtClean="0"/>
              <a:t>3.</a:t>
            </a:r>
            <a:r>
              <a:rPr lang="es-CR" baseline="0" dirty="0" smtClean="0"/>
              <a:t> Hacia adentro y hacia afuera, de manera calificada: Es necesario estar insertos en la vida pastoral y ofrecer la disponibilidad a la colaboración y compromiso; por otro lado la Asociación tiene el deber de saber abrir nuevos caminos y dejar entrever en la vida de la Iglesia nuevas posibilidades de encuentro con Dios, contribuyendo a una pastoral integrada y calificada, es decir, no proponer iniciativas sin relación y con poca incidencia en el camino de crecimiento de las personas.</a:t>
            </a:r>
            <a:endParaRPr lang="en-US" dirty="0"/>
          </a:p>
        </p:txBody>
      </p:sp>
      <p:sp>
        <p:nvSpPr>
          <p:cNvPr id="4" name="3 Marcador de número de diapositiva"/>
          <p:cNvSpPr>
            <a:spLocks noGrp="1"/>
          </p:cNvSpPr>
          <p:nvPr>
            <p:ph type="sldNum" sz="quarter" idx="10"/>
          </p:nvPr>
        </p:nvSpPr>
        <p:spPr/>
        <p:txBody>
          <a:bodyPr/>
          <a:lstStyle/>
          <a:p>
            <a:fld id="{C3E1E386-9970-4D46-A993-E57F51C64161}" type="slidenum">
              <a:rPr lang="en-US" smtClean="0"/>
              <a:t>13</a:t>
            </a:fld>
            <a:endParaRPr lang="en-US"/>
          </a:p>
        </p:txBody>
      </p:sp>
    </p:spTree>
    <p:extLst>
      <p:ext uri="{BB962C8B-B14F-4D97-AF65-F5344CB8AC3E}">
        <p14:creationId xmlns:p14="http://schemas.microsoft.com/office/powerpoint/2010/main" val="43793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B7201D13-B60F-405A-8D36-0F6F15265F18}" type="datetime1">
              <a:rPr lang="en-US" smtClean="0"/>
              <a:t>10/8/2019</a:t>
            </a:fld>
            <a:endParaRPr lang="en-US"/>
          </a:p>
        </p:txBody>
      </p:sp>
      <p:sp>
        <p:nvSpPr>
          <p:cNvPr id="19" name="Footer Placeholder 18"/>
          <p:cNvSpPr>
            <a:spLocks noGrp="1"/>
          </p:cNvSpPr>
          <p:nvPr>
            <p:ph type="ftr" sz="quarter" idx="11"/>
          </p:nvPr>
        </p:nvSpPr>
        <p:spPr/>
        <p:txBody>
          <a:bodyPr/>
          <a:lstStyle/>
          <a:p>
            <a:r>
              <a:rPr lang="es-ES" smtClean="0"/>
              <a:t>V Encuentro Regional, Salesianos Cooperadores Región Interamérica</a:t>
            </a:r>
            <a:endParaRPr lang="en-US"/>
          </a:p>
        </p:txBody>
      </p:sp>
      <p:sp>
        <p:nvSpPr>
          <p:cNvPr id="27" name="Slide Number Placeholder 26"/>
          <p:cNvSpPr>
            <a:spLocks noGrp="1"/>
          </p:cNvSpPr>
          <p:nvPr>
            <p:ph type="sldNum" sz="quarter" idx="12"/>
          </p:nvPr>
        </p:nvSpPr>
        <p:spPr/>
        <p:txBody>
          <a:bodyPr/>
          <a:lstStyle/>
          <a:p>
            <a:fld id="{C729B956-F023-453C-8B05-1897E41906EA}" type="slidenum">
              <a:rPr lang="en-US" smtClean="0"/>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3805BE99-5822-425A-B1FB-664D33DEAE0F}" type="datetime1">
              <a:rPr lang="en-US" smtClean="0"/>
              <a:t>10/8/2019</a:t>
            </a:fld>
            <a:endParaRPr lang="en-US"/>
          </a:p>
        </p:txBody>
      </p:sp>
      <p:sp>
        <p:nvSpPr>
          <p:cNvPr id="5" name="Footer Placeholder 4"/>
          <p:cNvSpPr>
            <a:spLocks noGrp="1"/>
          </p:cNvSpPr>
          <p:nvPr>
            <p:ph type="ftr" sz="quarter" idx="11"/>
          </p:nvPr>
        </p:nvSpPr>
        <p:spPr/>
        <p:txBody>
          <a:bodyPr/>
          <a:lstStyle/>
          <a:p>
            <a:r>
              <a:rPr lang="es-ES" smtClean="0"/>
              <a:t>V Encuentro Regional, Salesianos Cooperadores Región Interamérica</a:t>
            </a:r>
            <a:endParaRPr lang="en-US"/>
          </a:p>
        </p:txBody>
      </p:sp>
      <p:sp>
        <p:nvSpPr>
          <p:cNvPr id="6" name="Slide Number Placeholder 5"/>
          <p:cNvSpPr>
            <a:spLocks noGrp="1"/>
          </p:cNvSpPr>
          <p:nvPr>
            <p:ph type="sldNum" sz="quarter" idx="12"/>
          </p:nvPr>
        </p:nvSpPr>
        <p:spPr/>
        <p:txBody>
          <a:bodyPr/>
          <a:lstStyle/>
          <a:p>
            <a:fld id="{C729B956-F023-453C-8B05-1897E41906EA}"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898259FE-E83F-4332-9951-25D943DE4E16}" type="datetime1">
              <a:rPr lang="en-US" smtClean="0"/>
              <a:t>10/8/2019</a:t>
            </a:fld>
            <a:endParaRPr lang="en-US"/>
          </a:p>
        </p:txBody>
      </p:sp>
      <p:sp>
        <p:nvSpPr>
          <p:cNvPr id="5" name="Footer Placeholder 4"/>
          <p:cNvSpPr>
            <a:spLocks noGrp="1"/>
          </p:cNvSpPr>
          <p:nvPr>
            <p:ph type="ftr" sz="quarter" idx="11"/>
          </p:nvPr>
        </p:nvSpPr>
        <p:spPr/>
        <p:txBody>
          <a:bodyPr/>
          <a:lstStyle/>
          <a:p>
            <a:r>
              <a:rPr lang="es-ES" smtClean="0"/>
              <a:t>V Encuentro Regional, Salesianos Cooperadores Región Interamérica</a:t>
            </a:r>
            <a:endParaRPr lang="en-US"/>
          </a:p>
        </p:txBody>
      </p:sp>
      <p:sp>
        <p:nvSpPr>
          <p:cNvPr id="6" name="Slide Number Placeholder 5"/>
          <p:cNvSpPr>
            <a:spLocks noGrp="1"/>
          </p:cNvSpPr>
          <p:nvPr>
            <p:ph type="sldNum" sz="quarter" idx="12"/>
          </p:nvPr>
        </p:nvSpPr>
        <p:spPr/>
        <p:txBody>
          <a:bodyPr/>
          <a:lstStyle/>
          <a:p>
            <a:fld id="{C729B956-F023-453C-8B05-1897E41906EA}"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94120BCE-85FB-435A-A44F-0AB9BF072E86}" type="datetime1">
              <a:rPr lang="en-US" smtClean="0"/>
              <a:t>10/8/2019</a:t>
            </a:fld>
            <a:endParaRPr lang="en-US"/>
          </a:p>
        </p:txBody>
      </p:sp>
      <p:sp>
        <p:nvSpPr>
          <p:cNvPr id="5" name="Footer Placeholder 4"/>
          <p:cNvSpPr>
            <a:spLocks noGrp="1"/>
          </p:cNvSpPr>
          <p:nvPr>
            <p:ph type="ftr" sz="quarter" idx="11"/>
          </p:nvPr>
        </p:nvSpPr>
        <p:spPr/>
        <p:txBody>
          <a:bodyPr/>
          <a:lstStyle/>
          <a:p>
            <a:r>
              <a:rPr lang="es-ES" smtClean="0"/>
              <a:t>V Encuentro Regional, Salesianos Cooperadores Región Interamérica</a:t>
            </a:r>
            <a:endParaRPr lang="en-US"/>
          </a:p>
        </p:txBody>
      </p:sp>
      <p:sp>
        <p:nvSpPr>
          <p:cNvPr id="6" name="Slide Number Placeholder 5"/>
          <p:cNvSpPr>
            <a:spLocks noGrp="1"/>
          </p:cNvSpPr>
          <p:nvPr>
            <p:ph type="sldNum" sz="quarter" idx="12"/>
          </p:nvPr>
        </p:nvSpPr>
        <p:spPr/>
        <p:txBody>
          <a:bodyPr/>
          <a:lstStyle/>
          <a:p>
            <a:fld id="{C729B956-F023-453C-8B05-1897E41906EA}" type="slidenum">
              <a:rPr lang="en-US" smtClean="0"/>
              <a:t>‹Nº›</a:t>
            </a:fld>
            <a:endParaRPr lang="en-US"/>
          </a:p>
        </p:txBody>
      </p:sp>
      <p:pic>
        <p:nvPicPr>
          <p:cNvPr id="7" name="6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05976" y="0"/>
            <a:ext cx="938024" cy="110790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9710B4D2-6AF0-4B43-9F4F-D58E8DF9A526}" type="datetime1">
              <a:rPr lang="en-US" smtClean="0"/>
              <a:t>10/8/2019</a:t>
            </a:fld>
            <a:endParaRPr lang="en-US"/>
          </a:p>
        </p:txBody>
      </p:sp>
      <p:sp>
        <p:nvSpPr>
          <p:cNvPr id="5" name="Footer Placeholder 4"/>
          <p:cNvSpPr>
            <a:spLocks noGrp="1"/>
          </p:cNvSpPr>
          <p:nvPr>
            <p:ph type="ftr" sz="quarter" idx="11"/>
          </p:nvPr>
        </p:nvSpPr>
        <p:spPr/>
        <p:txBody>
          <a:bodyPr/>
          <a:lstStyle/>
          <a:p>
            <a:r>
              <a:rPr lang="es-ES" smtClean="0"/>
              <a:t>V Encuentro Regional, Salesianos Cooperadores Región Interamérica</a:t>
            </a:r>
            <a:endParaRPr lang="en-US"/>
          </a:p>
        </p:txBody>
      </p:sp>
      <p:sp>
        <p:nvSpPr>
          <p:cNvPr id="6" name="Slide Number Placeholder 5"/>
          <p:cNvSpPr>
            <a:spLocks noGrp="1"/>
          </p:cNvSpPr>
          <p:nvPr>
            <p:ph type="sldNum" sz="quarter" idx="12"/>
          </p:nvPr>
        </p:nvSpPr>
        <p:spPr/>
        <p:txBody>
          <a:bodyPr/>
          <a:lstStyle/>
          <a:p>
            <a:fld id="{C729B956-F023-453C-8B05-1897E41906EA}" type="slidenum">
              <a:rPr lang="en-US" smtClean="0"/>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9CB15FD7-CDD9-467E-AC54-A3F3B5F4F50E}" type="datetime1">
              <a:rPr lang="en-US" smtClean="0"/>
              <a:t>10/8/2019</a:t>
            </a:fld>
            <a:endParaRPr lang="en-US"/>
          </a:p>
        </p:txBody>
      </p:sp>
      <p:sp>
        <p:nvSpPr>
          <p:cNvPr id="6" name="Footer Placeholder 5"/>
          <p:cNvSpPr>
            <a:spLocks noGrp="1"/>
          </p:cNvSpPr>
          <p:nvPr>
            <p:ph type="ftr" sz="quarter" idx="11"/>
          </p:nvPr>
        </p:nvSpPr>
        <p:spPr/>
        <p:txBody>
          <a:bodyPr/>
          <a:lstStyle/>
          <a:p>
            <a:r>
              <a:rPr lang="es-ES" smtClean="0"/>
              <a:t>V Encuentro Regional, Salesianos Cooperadores Región Interamérica</a:t>
            </a:r>
            <a:endParaRPr lang="en-US"/>
          </a:p>
        </p:txBody>
      </p:sp>
      <p:sp>
        <p:nvSpPr>
          <p:cNvPr id="7" name="Slide Number Placeholder 6"/>
          <p:cNvSpPr>
            <a:spLocks noGrp="1"/>
          </p:cNvSpPr>
          <p:nvPr>
            <p:ph type="sldNum" sz="quarter" idx="12"/>
          </p:nvPr>
        </p:nvSpPr>
        <p:spPr/>
        <p:txBody>
          <a:bodyPr/>
          <a:lstStyle/>
          <a:p>
            <a:fld id="{C729B956-F023-453C-8B05-1897E41906EA}" type="slidenum">
              <a:rPr lang="en-US" smtClean="0"/>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04215E9C-09FB-409D-853C-D08EA3C3A752}" type="datetime1">
              <a:rPr lang="en-US" smtClean="0"/>
              <a:t>10/8/2019</a:t>
            </a:fld>
            <a:endParaRPr lang="en-US"/>
          </a:p>
        </p:txBody>
      </p:sp>
      <p:sp>
        <p:nvSpPr>
          <p:cNvPr id="8" name="Footer Placeholder 7"/>
          <p:cNvSpPr>
            <a:spLocks noGrp="1"/>
          </p:cNvSpPr>
          <p:nvPr>
            <p:ph type="ftr" sz="quarter" idx="11"/>
          </p:nvPr>
        </p:nvSpPr>
        <p:spPr/>
        <p:txBody>
          <a:bodyPr/>
          <a:lstStyle/>
          <a:p>
            <a:r>
              <a:rPr lang="es-ES" smtClean="0"/>
              <a:t>V Encuentro Regional, Salesianos Cooperadores Región Interamérica</a:t>
            </a:r>
            <a:endParaRPr lang="en-US"/>
          </a:p>
        </p:txBody>
      </p:sp>
      <p:sp>
        <p:nvSpPr>
          <p:cNvPr id="9" name="Slide Number Placeholder 8"/>
          <p:cNvSpPr>
            <a:spLocks noGrp="1"/>
          </p:cNvSpPr>
          <p:nvPr>
            <p:ph type="sldNum" sz="quarter" idx="12"/>
          </p:nvPr>
        </p:nvSpPr>
        <p:spPr/>
        <p:txBody>
          <a:bodyPr/>
          <a:lstStyle/>
          <a:p>
            <a:fld id="{C729B956-F023-453C-8B05-1897E41906EA}"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7D49D67C-79D0-4798-9C98-1F9FB2FB2C81}" type="datetime1">
              <a:rPr lang="en-US" smtClean="0"/>
              <a:t>10/8/2019</a:t>
            </a:fld>
            <a:endParaRPr lang="en-US"/>
          </a:p>
        </p:txBody>
      </p:sp>
      <p:sp>
        <p:nvSpPr>
          <p:cNvPr id="4" name="Footer Placeholder 3"/>
          <p:cNvSpPr>
            <a:spLocks noGrp="1"/>
          </p:cNvSpPr>
          <p:nvPr>
            <p:ph type="ftr" sz="quarter" idx="11"/>
          </p:nvPr>
        </p:nvSpPr>
        <p:spPr/>
        <p:txBody>
          <a:bodyPr/>
          <a:lstStyle/>
          <a:p>
            <a:r>
              <a:rPr lang="es-ES" smtClean="0"/>
              <a:t>V Encuentro Regional, Salesianos Cooperadores Región Interamérica</a:t>
            </a:r>
            <a:endParaRPr lang="en-US"/>
          </a:p>
        </p:txBody>
      </p:sp>
      <p:sp>
        <p:nvSpPr>
          <p:cNvPr id="5" name="Slide Number Placeholder 4"/>
          <p:cNvSpPr>
            <a:spLocks noGrp="1"/>
          </p:cNvSpPr>
          <p:nvPr>
            <p:ph type="sldNum" sz="quarter" idx="12"/>
          </p:nvPr>
        </p:nvSpPr>
        <p:spPr/>
        <p:txBody>
          <a:bodyPr/>
          <a:lstStyle/>
          <a:p>
            <a:fld id="{C729B956-F023-453C-8B05-1897E41906EA}"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7BED49-1373-417B-9DE2-71FC9C56265D}" type="datetime1">
              <a:rPr lang="en-US" smtClean="0"/>
              <a:t>10/8/2019</a:t>
            </a:fld>
            <a:endParaRPr lang="en-US"/>
          </a:p>
        </p:txBody>
      </p:sp>
      <p:sp>
        <p:nvSpPr>
          <p:cNvPr id="3" name="Footer Placeholder 2"/>
          <p:cNvSpPr>
            <a:spLocks noGrp="1"/>
          </p:cNvSpPr>
          <p:nvPr>
            <p:ph type="ftr" sz="quarter" idx="11"/>
          </p:nvPr>
        </p:nvSpPr>
        <p:spPr/>
        <p:txBody>
          <a:bodyPr/>
          <a:lstStyle/>
          <a:p>
            <a:r>
              <a:rPr lang="es-ES" smtClean="0"/>
              <a:t>V Encuentro Regional, Salesianos Cooperadores Región Interamérica</a:t>
            </a:r>
            <a:endParaRPr lang="en-US"/>
          </a:p>
        </p:txBody>
      </p:sp>
      <p:sp>
        <p:nvSpPr>
          <p:cNvPr id="4" name="Slide Number Placeholder 3"/>
          <p:cNvSpPr>
            <a:spLocks noGrp="1"/>
          </p:cNvSpPr>
          <p:nvPr>
            <p:ph type="sldNum" sz="quarter" idx="12"/>
          </p:nvPr>
        </p:nvSpPr>
        <p:spPr/>
        <p:txBody>
          <a:bodyPr/>
          <a:lstStyle/>
          <a:p>
            <a:fld id="{C729B956-F023-453C-8B05-1897E41906EA}"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DFAF59FB-9F51-4441-B698-6691F2E0708C}" type="datetime1">
              <a:rPr lang="en-US" smtClean="0"/>
              <a:t>10/8/2019</a:t>
            </a:fld>
            <a:endParaRPr lang="en-US"/>
          </a:p>
        </p:txBody>
      </p:sp>
      <p:sp>
        <p:nvSpPr>
          <p:cNvPr id="6" name="Footer Placeholder 5"/>
          <p:cNvSpPr>
            <a:spLocks noGrp="1"/>
          </p:cNvSpPr>
          <p:nvPr>
            <p:ph type="ftr" sz="quarter" idx="11"/>
          </p:nvPr>
        </p:nvSpPr>
        <p:spPr/>
        <p:txBody>
          <a:bodyPr/>
          <a:lstStyle/>
          <a:p>
            <a:r>
              <a:rPr lang="es-ES" smtClean="0"/>
              <a:t>V Encuentro Regional, Salesianos Cooperadores Región Interamérica</a:t>
            </a:r>
            <a:endParaRPr lang="en-US"/>
          </a:p>
        </p:txBody>
      </p:sp>
      <p:sp>
        <p:nvSpPr>
          <p:cNvPr id="7" name="Slide Number Placeholder 6"/>
          <p:cNvSpPr>
            <a:spLocks noGrp="1"/>
          </p:cNvSpPr>
          <p:nvPr>
            <p:ph type="sldNum" sz="quarter" idx="12"/>
          </p:nvPr>
        </p:nvSpPr>
        <p:spPr/>
        <p:txBody>
          <a:bodyPr/>
          <a:lstStyle/>
          <a:p>
            <a:fld id="{C729B956-F023-453C-8B05-1897E41906EA}" type="slidenum">
              <a:rPr lang="en-US" smtClean="0"/>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6EDC3C76-3441-44F1-BAC3-C11DCE85DBDF}" type="datetime1">
              <a:rPr lang="en-US" smtClean="0"/>
              <a:t>10/8/2019</a:t>
            </a:fld>
            <a:endParaRPr lang="en-US"/>
          </a:p>
        </p:txBody>
      </p:sp>
      <p:sp>
        <p:nvSpPr>
          <p:cNvPr id="6" name="Footer Placeholder 5"/>
          <p:cNvSpPr>
            <a:spLocks noGrp="1"/>
          </p:cNvSpPr>
          <p:nvPr>
            <p:ph type="ftr" sz="quarter" idx="11"/>
          </p:nvPr>
        </p:nvSpPr>
        <p:spPr/>
        <p:txBody>
          <a:bodyPr/>
          <a:lstStyle/>
          <a:p>
            <a:r>
              <a:rPr lang="es-ES" smtClean="0"/>
              <a:t>V Encuentro Regional, Salesianos Cooperadores Región Interamérica</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729B956-F023-453C-8B05-1897E41906EA}" type="slidenum">
              <a:rPr lang="en-US" smtClean="0"/>
              <a:t>‹Nº›</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B46E71E-FFC3-409C-AD50-9A2F748C5E3E}" type="datetime1">
              <a:rPr lang="en-US" smtClean="0"/>
              <a:t>10/8/2019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s-ES" smtClean="0"/>
              <a:t>V Encuentro Regional, Salesianos Cooperadores Región Interamérica</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729B956-F023-453C-8B05-1897E41906EA}" type="slidenum">
              <a:rPr lang="en-US" smtClean="0"/>
              <a:t>‹Nº›</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193;rbol%20Fiat.mp4"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692696"/>
            <a:ext cx="5868144" cy="5400600"/>
          </a:xfrm>
        </p:spPr>
        <p:txBody>
          <a:bodyPr>
            <a:normAutofit/>
          </a:bodyPr>
          <a:lstStyle/>
          <a:p>
            <a:pPr algn="ctr"/>
            <a:r>
              <a:rPr lang="es-CR" dirty="0" smtClean="0">
                <a:solidFill>
                  <a:schemeClr val="tx1"/>
                </a:solidFill>
              </a:rPr>
              <a:t>Salesianos Cooperadores: llamados a ser corresponsables para responder a los nuevos retos</a:t>
            </a:r>
            <a:endParaRPr lang="en-US" dirty="0">
              <a:solidFill>
                <a:schemeClr val="tx1"/>
              </a:solidFill>
            </a:endParaRP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4128" y="1916832"/>
            <a:ext cx="3170272" cy="3744416"/>
          </a:xfrm>
          <a:prstGeom prst="rect">
            <a:avLst/>
          </a:prstGeom>
        </p:spPr>
      </p:pic>
    </p:spTree>
    <p:extLst>
      <p:ext uri="{BB962C8B-B14F-4D97-AF65-F5344CB8AC3E}">
        <p14:creationId xmlns:p14="http://schemas.microsoft.com/office/powerpoint/2010/main" val="37532617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052736"/>
            <a:ext cx="9144000" cy="924712"/>
          </a:xfrm>
        </p:spPr>
        <p:txBody>
          <a:bodyPr>
            <a:normAutofit fontScale="90000"/>
          </a:bodyPr>
          <a:lstStyle/>
          <a:p>
            <a:pPr algn="ctr"/>
            <a:r>
              <a:rPr lang="es-CR" dirty="0" smtClean="0"/>
              <a:t>Punto central de la</a:t>
            </a:r>
            <a:br>
              <a:rPr lang="es-CR" dirty="0" smtClean="0"/>
            </a:br>
            <a:r>
              <a:rPr lang="es-CR" dirty="0" smtClean="0"/>
              <a:t>corresponsabilidad</a:t>
            </a:r>
            <a:endParaRPr lang="en-US" dirty="0"/>
          </a:p>
        </p:txBody>
      </p:sp>
      <p:sp>
        <p:nvSpPr>
          <p:cNvPr id="3" name="2 Marcador de contenido"/>
          <p:cNvSpPr>
            <a:spLocks noGrp="1"/>
          </p:cNvSpPr>
          <p:nvPr>
            <p:ph idx="1"/>
          </p:nvPr>
        </p:nvSpPr>
        <p:spPr>
          <a:xfrm>
            <a:off x="467544" y="2276872"/>
            <a:ext cx="8229600" cy="4389120"/>
          </a:xfrm>
        </p:spPr>
        <p:txBody>
          <a:bodyPr/>
          <a:lstStyle/>
          <a:p>
            <a:r>
              <a:rPr lang="es-CR" dirty="0" smtClean="0"/>
              <a:t>No podemos recibir un don, con el pretexto de tenerlo para nosotros.</a:t>
            </a:r>
          </a:p>
          <a:p>
            <a:r>
              <a:rPr lang="es-CR" dirty="0" smtClean="0">
                <a:solidFill>
                  <a:srgbClr val="FF0000"/>
                </a:solidFill>
              </a:rPr>
              <a:t>Salir de una dimensión “propia” de la existencia para dar lugar a un principio de gratuidad.</a:t>
            </a:r>
          </a:p>
          <a:p>
            <a:r>
              <a:rPr lang="es-CR" dirty="0" smtClean="0"/>
              <a:t>Nuestra vocación consiste en ser una respuesta a un don para los demás, poniéndonos al servicio de todos.</a:t>
            </a:r>
          </a:p>
          <a:p>
            <a:endParaRPr lang="en-US" dirty="0"/>
          </a:p>
        </p:txBody>
      </p:sp>
      <p:sp>
        <p:nvSpPr>
          <p:cNvPr id="5" name="4 Marcador de número de diapositiva"/>
          <p:cNvSpPr>
            <a:spLocks noGrp="1"/>
          </p:cNvSpPr>
          <p:nvPr>
            <p:ph type="sldNum" sz="quarter" idx="12"/>
          </p:nvPr>
        </p:nvSpPr>
        <p:spPr/>
        <p:txBody>
          <a:bodyPr/>
          <a:lstStyle/>
          <a:p>
            <a:fld id="{C729B956-F023-453C-8B05-1897E41906EA}" type="slidenum">
              <a:rPr lang="en-US" smtClean="0"/>
              <a:t>10</a:t>
            </a:fld>
            <a:endParaRPr lang="en-US"/>
          </a:p>
        </p:txBody>
      </p:sp>
    </p:spTree>
    <p:extLst>
      <p:ext uri="{BB962C8B-B14F-4D97-AF65-F5344CB8AC3E}">
        <p14:creationId xmlns:p14="http://schemas.microsoft.com/office/powerpoint/2010/main" val="2698171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dirty="0" smtClean="0"/>
              <a:t>Llamados a la comunión</a:t>
            </a:r>
            <a:endParaRPr lang="en-US" dirty="0"/>
          </a:p>
        </p:txBody>
      </p:sp>
      <p:sp>
        <p:nvSpPr>
          <p:cNvPr id="3" name="2 Marcador de contenido"/>
          <p:cNvSpPr>
            <a:spLocks noGrp="1"/>
          </p:cNvSpPr>
          <p:nvPr>
            <p:ph idx="1"/>
          </p:nvPr>
        </p:nvSpPr>
        <p:spPr/>
        <p:txBody>
          <a:bodyPr/>
          <a:lstStyle/>
          <a:p>
            <a:r>
              <a:rPr lang="es-CR" dirty="0" smtClean="0"/>
              <a:t>Los fieles están llamados a ejercitar el apostolado individual en las distintas condiciones de su vida; recordemos que el hombre por su propia naturaleza es sociable, y le pareció bien a Dios reunir los creyentes en Cristo para formar el pueblo de Dios y un solo cuerpo.</a:t>
            </a:r>
          </a:p>
          <a:p>
            <a:r>
              <a:rPr lang="es-CR" dirty="0" smtClean="0"/>
              <a:t>Al sentirnos un solo pueblo único, al sentirnos hermanos, se deriva un sentimiento de profunda dedicación en relación al otro y a los otros.</a:t>
            </a:r>
            <a:endParaRPr lang="en-US" dirty="0"/>
          </a:p>
        </p:txBody>
      </p:sp>
      <p:sp>
        <p:nvSpPr>
          <p:cNvPr id="5" name="4 Marcador de número de diapositiva"/>
          <p:cNvSpPr>
            <a:spLocks noGrp="1"/>
          </p:cNvSpPr>
          <p:nvPr>
            <p:ph type="sldNum" sz="quarter" idx="12"/>
          </p:nvPr>
        </p:nvSpPr>
        <p:spPr/>
        <p:txBody>
          <a:bodyPr/>
          <a:lstStyle/>
          <a:p>
            <a:fld id="{C729B956-F023-453C-8B05-1897E41906EA}" type="slidenum">
              <a:rPr lang="en-US" smtClean="0"/>
              <a:t>11</a:t>
            </a:fld>
            <a:endParaRPr lang="en-US"/>
          </a:p>
        </p:txBody>
      </p:sp>
    </p:spTree>
    <p:extLst>
      <p:ext uri="{BB962C8B-B14F-4D97-AF65-F5344CB8AC3E}">
        <p14:creationId xmlns:p14="http://schemas.microsoft.com/office/powerpoint/2010/main" val="4025015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dirty="0" smtClean="0"/>
              <a:t>Sentido del “nosotros”</a:t>
            </a:r>
            <a:endParaRPr lang="en-US" dirty="0"/>
          </a:p>
        </p:txBody>
      </p:sp>
      <p:sp>
        <p:nvSpPr>
          <p:cNvPr id="3" name="2 Marcador de contenido"/>
          <p:cNvSpPr>
            <a:spLocks noGrp="1"/>
          </p:cNvSpPr>
          <p:nvPr>
            <p:ph idx="1"/>
          </p:nvPr>
        </p:nvSpPr>
        <p:spPr/>
        <p:txBody>
          <a:bodyPr/>
          <a:lstStyle/>
          <a:p>
            <a:r>
              <a:rPr lang="es-CR" dirty="0" smtClean="0"/>
              <a:t>El fin fundamental de los SSCC es atender a su propia perfección mediante un tenor de vida que se asemeje, lo más que sea posible, a la comunidad.</a:t>
            </a:r>
          </a:p>
          <a:p>
            <a:r>
              <a:rPr lang="es-CR" dirty="0" smtClean="0"/>
              <a:t>Haciéndose SSCC pueden permanecer en el seno de sus familias y atender a sus ordinarias ocupaciones. Y al mismo tiempo, vivir como si de hecho pertenecieran a la Congregación.</a:t>
            </a:r>
          </a:p>
          <a:p>
            <a:r>
              <a:rPr lang="es-CR" dirty="0" smtClean="0"/>
              <a:t>Todos responsables de todos y todos juntos corresponsables.</a:t>
            </a:r>
          </a:p>
          <a:p>
            <a:r>
              <a:rPr lang="es-CR" dirty="0" smtClean="0"/>
              <a:t>Un “nosotros” con sentido universal, eclesial, social.</a:t>
            </a:r>
            <a:endParaRPr lang="en-US" dirty="0"/>
          </a:p>
        </p:txBody>
      </p:sp>
      <p:sp>
        <p:nvSpPr>
          <p:cNvPr id="5" name="4 Marcador de número de diapositiva"/>
          <p:cNvSpPr>
            <a:spLocks noGrp="1"/>
          </p:cNvSpPr>
          <p:nvPr>
            <p:ph type="sldNum" sz="quarter" idx="12"/>
          </p:nvPr>
        </p:nvSpPr>
        <p:spPr/>
        <p:txBody>
          <a:bodyPr/>
          <a:lstStyle/>
          <a:p>
            <a:fld id="{C729B956-F023-453C-8B05-1897E41906EA}" type="slidenum">
              <a:rPr lang="en-US" smtClean="0"/>
              <a:t>12</a:t>
            </a:fld>
            <a:endParaRPr lang="en-US"/>
          </a:p>
        </p:txBody>
      </p:sp>
    </p:spTree>
    <p:extLst>
      <p:ext uri="{BB962C8B-B14F-4D97-AF65-F5344CB8AC3E}">
        <p14:creationId xmlns:p14="http://schemas.microsoft.com/office/powerpoint/2010/main" val="355348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704088"/>
            <a:ext cx="8496944" cy="1143000"/>
          </a:xfrm>
        </p:spPr>
        <p:txBody>
          <a:bodyPr/>
          <a:lstStyle/>
          <a:p>
            <a:r>
              <a:rPr lang="es-CR" dirty="0" smtClean="0"/>
              <a:t>Comunión -&gt; Corresponsabilidad</a:t>
            </a:r>
            <a:endParaRPr lang="en-US" dirty="0"/>
          </a:p>
        </p:txBody>
      </p:sp>
      <p:sp>
        <p:nvSpPr>
          <p:cNvPr id="3" name="2 Marcador de contenido"/>
          <p:cNvSpPr>
            <a:spLocks noGrp="1"/>
          </p:cNvSpPr>
          <p:nvPr>
            <p:ph idx="1"/>
          </p:nvPr>
        </p:nvSpPr>
        <p:spPr/>
        <p:txBody>
          <a:bodyPr/>
          <a:lstStyle/>
          <a:p>
            <a:r>
              <a:rPr lang="es-CR" dirty="0" smtClean="0"/>
              <a:t>La comunión eclesial nos lleva a la colaboración: del alma y del corazón a las manos, a los actos concretos de la vida, a las iniciativas, al don recíproco y al servicio mutuo.</a:t>
            </a:r>
          </a:p>
          <a:p>
            <a:r>
              <a:rPr lang="es-CR" dirty="0" smtClean="0"/>
              <a:t>Comunión y colaboración nos lleva a la corresponsabilidad.</a:t>
            </a:r>
          </a:p>
          <a:p>
            <a:r>
              <a:rPr lang="es-CR" dirty="0" smtClean="0"/>
              <a:t>El sentido de pertenencia a la Iglesia nos llama a la corresponsabilidad de compartir la misión eclesial, hacia afuera y hacia adentro, de manera calificada</a:t>
            </a:r>
            <a:endParaRPr lang="en-US" dirty="0"/>
          </a:p>
        </p:txBody>
      </p:sp>
      <p:sp>
        <p:nvSpPr>
          <p:cNvPr id="5" name="4 Marcador de número de diapositiva"/>
          <p:cNvSpPr>
            <a:spLocks noGrp="1"/>
          </p:cNvSpPr>
          <p:nvPr>
            <p:ph type="sldNum" sz="quarter" idx="12"/>
          </p:nvPr>
        </p:nvSpPr>
        <p:spPr/>
        <p:txBody>
          <a:bodyPr/>
          <a:lstStyle/>
          <a:p>
            <a:fld id="{C729B956-F023-453C-8B05-1897E41906EA}" type="slidenum">
              <a:rPr lang="en-US" smtClean="0"/>
              <a:t>13</a:t>
            </a:fld>
            <a:endParaRPr lang="en-US"/>
          </a:p>
        </p:txBody>
      </p:sp>
    </p:spTree>
    <p:extLst>
      <p:ext uri="{BB962C8B-B14F-4D97-AF65-F5344CB8AC3E}">
        <p14:creationId xmlns:p14="http://schemas.microsoft.com/office/powerpoint/2010/main" val="2400646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704088"/>
            <a:ext cx="8640960" cy="1143000"/>
          </a:xfrm>
        </p:spPr>
        <p:txBody>
          <a:bodyPr>
            <a:normAutofit/>
          </a:bodyPr>
          <a:lstStyle/>
          <a:p>
            <a:r>
              <a:rPr lang="es-CR" dirty="0" smtClean="0"/>
              <a:t>Comunión</a:t>
            </a:r>
            <a:r>
              <a:rPr lang="es-CR" dirty="0"/>
              <a:t> -&gt; Corresponsabilidad</a:t>
            </a:r>
            <a:endParaRPr lang="en-US" dirty="0"/>
          </a:p>
        </p:txBody>
      </p:sp>
      <p:sp>
        <p:nvSpPr>
          <p:cNvPr id="3" name="2 Marcador de contenido"/>
          <p:cNvSpPr>
            <a:spLocks noGrp="1"/>
          </p:cNvSpPr>
          <p:nvPr>
            <p:ph idx="1"/>
          </p:nvPr>
        </p:nvSpPr>
        <p:spPr/>
        <p:txBody>
          <a:bodyPr/>
          <a:lstStyle/>
          <a:p>
            <a:r>
              <a:rPr lang="es-CR" dirty="0" smtClean="0"/>
              <a:t>Es indispensable que la Asociación sugiera propuestas que den a la corresponsabilidad su verdadero significado; y seremos corresponsables solamente si nos alimenta la pasión eclesial.</a:t>
            </a:r>
          </a:p>
          <a:p>
            <a:r>
              <a:rPr lang="es-CR" dirty="0" smtClean="0"/>
              <a:t>La corresponsabilidad y la participación van entendidas no en la “pertenencia a organismos”, sino como el “sentirse parte” de una vida compartida, cerca del corazón del cual se deriva preocuparse por el otro.</a:t>
            </a:r>
            <a:endParaRPr lang="en-US" dirty="0"/>
          </a:p>
        </p:txBody>
      </p:sp>
      <p:sp>
        <p:nvSpPr>
          <p:cNvPr id="5" name="4 Marcador de número de diapositiva"/>
          <p:cNvSpPr>
            <a:spLocks noGrp="1"/>
          </p:cNvSpPr>
          <p:nvPr>
            <p:ph type="sldNum" sz="quarter" idx="12"/>
          </p:nvPr>
        </p:nvSpPr>
        <p:spPr/>
        <p:txBody>
          <a:bodyPr/>
          <a:lstStyle/>
          <a:p>
            <a:fld id="{C729B956-F023-453C-8B05-1897E41906EA}" type="slidenum">
              <a:rPr lang="en-US" smtClean="0"/>
              <a:t>14</a:t>
            </a:fld>
            <a:endParaRPr lang="en-US"/>
          </a:p>
        </p:txBody>
      </p:sp>
    </p:spTree>
    <p:extLst>
      <p:ext uri="{BB962C8B-B14F-4D97-AF65-F5344CB8AC3E}">
        <p14:creationId xmlns:p14="http://schemas.microsoft.com/office/powerpoint/2010/main" val="790327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980728"/>
            <a:ext cx="9144000" cy="720080"/>
          </a:xfrm>
        </p:spPr>
        <p:txBody>
          <a:bodyPr>
            <a:normAutofit fontScale="90000"/>
          </a:bodyPr>
          <a:lstStyle/>
          <a:p>
            <a:pPr algn="ctr"/>
            <a:r>
              <a:rPr lang="es-CR" dirty="0" smtClean="0"/>
              <a:t>Corresponsables</a:t>
            </a:r>
            <a:br>
              <a:rPr lang="es-CR" dirty="0" smtClean="0"/>
            </a:br>
            <a:r>
              <a:rPr lang="es-CR" dirty="0" smtClean="0"/>
              <a:t>en la misión </a:t>
            </a:r>
            <a:r>
              <a:rPr lang="es-CR" dirty="0" smtClean="0"/>
              <a:t>salesiana (Art. 22)</a:t>
            </a:r>
            <a:endParaRPr lang="en-US" dirty="0"/>
          </a:p>
        </p:txBody>
      </p:sp>
      <p:sp>
        <p:nvSpPr>
          <p:cNvPr id="3" name="2 Marcador de contenido"/>
          <p:cNvSpPr>
            <a:spLocks noGrp="1"/>
          </p:cNvSpPr>
          <p:nvPr>
            <p:ph idx="1"/>
          </p:nvPr>
        </p:nvSpPr>
        <p:spPr/>
        <p:txBody>
          <a:bodyPr>
            <a:normAutofit fontScale="92500" lnSpcReduction="20000"/>
          </a:bodyPr>
          <a:lstStyle/>
          <a:p>
            <a:r>
              <a:rPr lang="es-CR" i="1" dirty="0"/>
              <a:t>§1. El Salesiano Cooperador se siente responsable de la misión común y la desarrolla según sus condiciones de vida, capacidades y posibilidades, dando su </a:t>
            </a:r>
            <a:r>
              <a:rPr lang="es-CR" i="1" dirty="0" smtClean="0"/>
              <a:t>valioso </a:t>
            </a:r>
            <a:r>
              <a:rPr lang="es-CR" i="1" dirty="0"/>
              <a:t>apoyo. Comparte en la Asociación la corresponsabilidad educativa y evangelizadora. Cada uno se siente obligado a participar en las reuniones de programación y revisión de las distintas actividades, según la decisión de los responsables. Si está llamado a desempeñar cargos de responsabilidad, se compromete a atenderlos con fidelidad y espíritu de servicio.</a:t>
            </a:r>
            <a:endParaRPr lang="en-US" dirty="0"/>
          </a:p>
          <a:p>
            <a:r>
              <a:rPr lang="es-CR" i="1" dirty="0"/>
              <a:t>§2. Todo Salesiano Cooperador, con responsabilidad y sentido de pertenencia, sostiene la autonomía económica de la Asociación para que pueda desarrollar su misión</a:t>
            </a:r>
            <a:r>
              <a:rPr lang="es-CR" i="1" dirty="0" smtClean="0"/>
              <a:t>.</a:t>
            </a:r>
            <a:endParaRPr lang="en-US" dirty="0"/>
          </a:p>
        </p:txBody>
      </p:sp>
      <p:sp>
        <p:nvSpPr>
          <p:cNvPr id="5" name="4 Marcador de número de diapositiva"/>
          <p:cNvSpPr>
            <a:spLocks noGrp="1"/>
          </p:cNvSpPr>
          <p:nvPr>
            <p:ph type="sldNum" sz="quarter" idx="12"/>
          </p:nvPr>
        </p:nvSpPr>
        <p:spPr/>
        <p:txBody>
          <a:bodyPr/>
          <a:lstStyle/>
          <a:p>
            <a:fld id="{C729B956-F023-453C-8B05-1897E41906EA}" type="slidenum">
              <a:rPr lang="en-US" smtClean="0"/>
              <a:t>15</a:t>
            </a:fld>
            <a:endParaRPr lang="en-US"/>
          </a:p>
        </p:txBody>
      </p:sp>
    </p:spTree>
    <p:extLst>
      <p:ext uri="{BB962C8B-B14F-4D97-AF65-F5344CB8AC3E}">
        <p14:creationId xmlns:p14="http://schemas.microsoft.com/office/powerpoint/2010/main" val="9786734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dirty="0" smtClean="0"/>
              <a:t>Don Bosco</a:t>
            </a:r>
            <a:endParaRPr lang="en-US" dirty="0"/>
          </a:p>
        </p:txBody>
      </p:sp>
      <p:sp>
        <p:nvSpPr>
          <p:cNvPr id="3" name="2 Marcador de contenido"/>
          <p:cNvSpPr>
            <a:spLocks noGrp="1"/>
          </p:cNvSpPr>
          <p:nvPr>
            <p:ph idx="1"/>
          </p:nvPr>
        </p:nvSpPr>
        <p:spPr/>
        <p:txBody>
          <a:bodyPr/>
          <a:lstStyle/>
          <a:p>
            <a:r>
              <a:rPr lang="es-CR" dirty="0" smtClean="0"/>
              <a:t>… los que hacemos profesión de cristianos, debemos unirnos en estos tiempos difíciles para propagar el espíritu de oración y de caridad, por todos los medios que nos suministra la Religión, y poner así un dique a los males…</a:t>
            </a:r>
            <a:endParaRPr lang="en-US" dirty="0"/>
          </a:p>
        </p:txBody>
      </p:sp>
      <p:sp>
        <p:nvSpPr>
          <p:cNvPr id="5" name="4 Marcador de número de diapositiva"/>
          <p:cNvSpPr>
            <a:spLocks noGrp="1"/>
          </p:cNvSpPr>
          <p:nvPr>
            <p:ph type="sldNum" sz="quarter" idx="12"/>
          </p:nvPr>
        </p:nvSpPr>
        <p:spPr/>
        <p:txBody>
          <a:bodyPr/>
          <a:lstStyle/>
          <a:p>
            <a:fld id="{C729B956-F023-453C-8B05-1897E41906EA}" type="slidenum">
              <a:rPr lang="en-US" smtClean="0"/>
              <a:t>16</a:t>
            </a:fld>
            <a:endParaRPr lang="en-US"/>
          </a:p>
        </p:txBody>
      </p:sp>
    </p:spTree>
    <p:extLst>
      <p:ext uri="{BB962C8B-B14F-4D97-AF65-F5344CB8AC3E}">
        <p14:creationId xmlns:p14="http://schemas.microsoft.com/office/powerpoint/2010/main" val="22753091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cbc.edu.do/wp-content/uploads/2016/09/amo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27384"/>
            <a:ext cx="9144000" cy="6885384"/>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número de diapositiva"/>
          <p:cNvSpPr>
            <a:spLocks noGrp="1"/>
          </p:cNvSpPr>
          <p:nvPr>
            <p:ph type="sldNum" sz="quarter" idx="12"/>
          </p:nvPr>
        </p:nvSpPr>
        <p:spPr/>
        <p:txBody>
          <a:bodyPr/>
          <a:lstStyle/>
          <a:p>
            <a:fld id="{C729B956-F023-453C-8B05-1897E41906EA}" type="slidenum">
              <a:rPr lang="en-US" smtClean="0"/>
              <a:t>17</a:t>
            </a:fld>
            <a:endParaRPr lang="en-US"/>
          </a:p>
        </p:txBody>
      </p:sp>
      <p:sp>
        <p:nvSpPr>
          <p:cNvPr id="4" name="3 CuadroTexto"/>
          <p:cNvSpPr txBox="1"/>
          <p:nvPr/>
        </p:nvSpPr>
        <p:spPr>
          <a:xfrm>
            <a:off x="251520" y="3068960"/>
            <a:ext cx="3384376" cy="2400657"/>
          </a:xfrm>
          <a:prstGeom prst="rect">
            <a:avLst/>
          </a:prstGeom>
          <a:noFill/>
        </p:spPr>
        <p:txBody>
          <a:bodyPr wrap="square" rtlCol="0">
            <a:spAutoFit/>
          </a:bodyPr>
          <a:lstStyle/>
          <a:p>
            <a:r>
              <a:rPr lang="es-CR" sz="3000" dirty="0">
                <a:solidFill>
                  <a:schemeClr val="bg1"/>
                </a:solidFill>
              </a:rPr>
              <a:t>La corresponsabilidad nace siempre del amor porque su origen es el AMOR</a:t>
            </a:r>
            <a:r>
              <a:rPr lang="es-CR" sz="3000" dirty="0" smtClean="0">
                <a:solidFill>
                  <a:schemeClr val="bg1"/>
                </a:solidFill>
              </a:rPr>
              <a:t>.</a:t>
            </a:r>
            <a:endParaRPr lang="es-CR" sz="3000" dirty="0">
              <a:solidFill>
                <a:schemeClr val="bg1"/>
              </a:solidFill>
            </a:endParaRPr>
          </a:p>
        </p:txBody>
      </p:sp>
    </p:spTree>
    <p:extLst>
      <p:ext uri="{BB962C8B-B14F-4D97-AF65-F5344CB8AC3E}">
        <p14:creationId xmlns:p14="http://schemas.microsoft.com/office/powerpoint/2010/main" val="30861883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dirty="0" smtClean="0"/>
              <a:t>Deber de Responsabilidad</a:t>
            </a:r>
            <a:endParaRPr lang="en-US" dirty="0"/>
          </a:p>
        </p:txBody>
      </p:sp>
      <p:sp>
        <p:nvSpPr>
          <p:cNvPr id="3" name="2 Marcador de contenido"/>
          <p:cNvSpPr>
            <a:spLocks noGrp="1"/>
          </p:cNvSpPr>
          <p:nvPr>
            <p:ph idx="1"/>
          </p:nvPr>
        </p:nvSpPr>
        <p:spPr/>
        <p:txBody>
          <a:bodyPr/>
          <a:lstStyle/>
          <a:p>
            <a:r>
              <a:rPr lang="es-CR" dirty="0" smtClean="0"/>
              <a:t>Carga </a:t>
            </a:r>
            <a:r>
              <a:rPr lang="es-CR" dirty="0" err="1" smtClean="0"/>
              <a:t>vrs</a:t>
            </a:r>
            <a:r>
              <a:rPr lang="es-CR" dirty="0" smtClean="0"/>
              <a:t> agilidad.</a:t>
            </a:r>
          </a:p>
          <a:p>
            <a:r>
              <a:rPr lang="es-CR" dirty="0" smtClean="0"/>
              <a:t>Pasado </a:t>
            </a:r>
            <a:r>
              <a:rPr lang="es-CR" dirty="0" err="1" smtClean="0"/>
              <a:t>vrs</a:t>
            </a:r>
            <a:r>
              <a:rPr lang="es-CR" dirty="0" smtClean="0"/>
              <a:t> futuro</a:t>
            </a:r>
          </a:p>
          <a:p>
            <a:r>
              <a:rPr lang="es-CR" dirty="0" smtClean="0"/>
              <a:t>Comodidad </a:t>
            </a:r>
            <a:r>
              <a:rPr lang="es-CR" dirty="0" err="1" smtClean="0"/>
              <a:t>vrs</a:t>
            </a:r>
            <a:r>
              <a:rPr lang="es-CR" dirty="0" smtClean="0"/>
              <a:t> Sentido y Pasión</a:t>
            </a:r>
          </a:p>
          <a:p>
            <a:r>
              <a:rPr lang="es-CR" dirty="0" smtClean="0"/>
              <a:t>Improvisación </a:t>
            </a:r>
            <a:r>
              <a:rPr lang="es-CR" dirty="0" err="1" smtClean="0"/>
              <a:t>vrs</a:t>
            </a:r>
            <a:r>
              <a:rPr lang="es-CR" dirty="0" smtClean="0"/>
              <a:t> educación</a:t>
            </a:r>
          </a:p>
          <a:p>
            <a:r>
              <a:rPr lang="es-CR" dirty="0" smtClean="0"/>
              <a:t>Delegación </a:t>
            </a:r>
            <a:r>
              <a:rPr lang="es-CR" dirty="0" err="1" smtClean="0"/>
              <a:t>vrs</a:t>
            </a:r>
            <a:r>
              <a:rPr lang="es-CR" dirty="0" smtClean="0"/>
              <a:t> </a:t>
            </a:r>
            <a:r>
              <a:rPr lang="es-CR" dirty="0" smtClean="0"/>
              <a:t>compromiso</a:t>
            </a:r>
          </a:p>
          <a:p>
            <a:endParaRPr lang="es-CR" dirty="0"/>
          </a:p>
          <a:p>
            <a:r>
              <a:rPr lang="es-CR" dirty="0" smtClean="0"/>
              <a:t>El deber de formarnos como responsables nos interpela.</a:t>
            </a:r>
            <a:endParaRPr lang="es-CR" dirty="0" smtClean="0"/>
          </a:p>
          <a:p>
            <a:endParaRPr lang="es-CR" dirty="0" smtClean="0"/>
          </a:p>
          <a:p>
            <a:endParaRPr lang="en-US" dirty="0"/>
          </a:p>
        </p:txBody>
      </p:sp>
      <p:sp>
        <p:nvSpPr>
          <p:cNvPr id="5" name="4 Marcador de número de diapositiva"/>
          <p:cNvSpPr>
            <a:spLocks noGrp="1"/>
          </p:cNvSpPr>
          <p:nvPr>
            <p:ph type="sldNum" sz="quarter" idx="12"/>
          </p:nvPr>
        </p:nvSpPr>
        <p:spPr/>
        <p:txBody>
          <a:bodyPr/>
          <a:lstStyle/>
          <a:p>
            <a:fld id="{C729B956-F023-453C-8B05-1897E41906EA}" type="slidenum">
              <a:rPr lang="en-US" smtClean="0"/>
              <a:t>18</a:t>
            </a:fld>
            <a:endParaRPr lang="en-US"/>
          </a:p>
        </p:txBody>
      </p:sp>
    </p:spTree>
    <p:extLst>
      <p:ext uri="{BB962C8B-B14F-4D97-AF65-F5344CB8AC3E}">
        <p14:creationId xmlns:p14="http://schemas.microsoft.com/office/powerpoint/2010/main" val="3802455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dirty="0" smtClean="0"/>
              <a:t>Tenemos una tarea</a:t>
            </a:r>
            <a:endParaRPr lang="en-US" dirty="0"/>
          </a:p>
        </p:txBody>
      </p:sp>
      <p:sp>
        <p:nvSpPr>
          <p:cNvPr id="3" name="2 Marcador de contenido"/>
          <p:cNvSpPr>
            <a:spLocks noGrp="1"/>
          </p:cNvSpPr>
          <p:nvPr>
            <p:ph idx="1"/>
          </p:nvPr>
        </p:nvSpPr>
        <p:spPr/>
        <p:txBody>
          <a:bodyPr/>
          <a:lstStyle/>
          <a:p>
            <a:r>
              <a:rPr lang="es-CR" dirty="0" smtClean="0"/>
              <a:t>El compromiso individual solo no es suficiente.</a:t>
            </a:r>
          </a:p>
          <a:p>
            <a:pPr marL="0" indent="0">
              <a:buNone/>
            </a:pPr>
            <a:endParaRPr lang="es-CR" dirty="0" smtClean="0"/>
          </a:p>
          <a:p>
            <a:r>
              <a:rPr lang="es-CR" dirty="0" smtClean="0"/>
              <a:t>Educar para convertirse en protagonistas de la historia.</a:t>
            </a:r>
          </a:p>
          <a:p>
            <a:pPr marL="0" indent="0">
              <a:buNone/>
            </a:pPr>
            <a:endParaRPr lang="es-CR" dirty="0" smtClean="0"/>
          </a:p>
          <a:p>
            <a:r>
              <a:rPr lang="es-CR" dirty="0" smtClean="0"/>
              <a:t>Destinatarios:</a:t>
            </a:r>
          </a:p>
          <a:p>
            <a:pPr lvl="1"/>
            <a:r>
              <a:rPr lang="es-CR" dirty="0"/>
              <a:t>J</a:t>
            </a:r>
            <a:r>
              <a:rPr lang="es-CR" dirty="0" smtClean="0"/>
              <a:t>óvenes pobres de las grandes ciudades.</a:t>
            </a:r>
          </a:p>
          <a:p>
            <a:pPr lvl="1"/>
            <a:r>
              <a:rPr lang="es-CR" dirty="0" smtClean="0"/>
              <a:t>Jóvenes trabajadores</a:t>
            </a:r>
          </a:p>
          <a:p>
            <a:pPr lvl="1"/>
            <a:r>
              <a:rPr lang="es-CR" dirty="0" smtClean="0"/>
              <a:t>Jóvenes no creyentes</a:t>
            </a:r>
            <a:endParaRPr lang="en-US" dirty="0"/>
          </a:p>
        </p:txBody>
      </p:sp>
      <p:sp>
        <p:nvSpPr>
          <p:cNvPr id="4" name="3 Marcador de número de diapositiva"/>
          <p:cNvSpPr>
            <a:spLocks noGrp="1"/>
          </p:cNvSpPr>
          <p:nvPr>
            <p:ph type="sldNum" sz="quarter" idx="12"/>
          </p:nvPr>
        </p:nvSpPr>
        <p:spPr/>
        <p:txBody>
          <a:bodyPr/>
          <a:lstStyle/>
          <a:p>
            <a:fld id="{C729B956-F023-453C-8B05-1897E41906EA}" type="slidenum">
              <a:rPr lang="en-US" smtClean="0"/>
              <a:t>19</a:t>
            </a:fld>
            <a:endParaRPr lang="en-US"/>
          </a:p>
        </p:txBody>
      </p:sp>
    </p:spTree>
    <p:extLst>
      <p:ext uri="{BB962C8B-B14F-4D97-AF65-F5344CB8AC3E}">
        <p14:creationId xmlns:p14="http://schemas.microsoft.com/office/powerpoint/2010/main" val="666019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R" dirty="0" smtClean="0"/>
              <a:t>Nuevos retos</a:t>
            </a:r>
            <a:endParaRPr lang="en-US" dirty="0"/>
          </a:p>
        </p:txBody>
      </p:sp>
      <p:sp>
        <p:nvSpPr>
          <p:cNvPr id="3" name="2 Marcador de contenido"/>
          <p:cNvSpPr>
            <a:spLocks noGrp="1"/>
          </p:cNvSpPr>
          <p:nvPr>
            <p:ph idx="1"/>
          </p:nvPr>
        </p:nvSpPr>
        <p:spPr>
          <a:xfrm>
            <a:off x="467544" y="3212976"/>
            <a:ext cx="8229600" cy="1277496"/>
          </a:xfrm>
        </p:spPr>
        <p:txBody>
          <a:bodyPr/>
          <a:lstStyle/>
          <a:p>
            <a:r>
              <a:rPr lang="es-CR" dirty="0" smtClean="0">
                <a:hlinkClick r:id="rId2" action="ppaction://hlinkfile"/>
              </a:rPr>
              <a:t>¿Cuál es nuestra actitud ante los nuevos retos que se nos presentan individualmente y como Asociación?</a:t>
            </a:r>
            <a:endParaRPr lang="en-US" dirty="0"/>
          </a:p>
        </p:txBody>
      </p:sp>
      <p:sp>
        <p:nvSpPr>
          <p:cNvPr id="6" name="5 Marcador de número de diapositiva"/>
          <p:cNvSpPr>
            <a:spLocks noGrp="1"/>
          </p:cNvSpPr>
          <p:nvPr>
            <p:ph type="sldNum" sz="quarter" idx="12"/>
          </p:nvPr>
        </p:nvSpPr>
        <p:spPr/>
        <p:txBody>
          <a:bodyPr/>
          <a:lstStyle/>
          <a:p>
            <a:fld id="{C729B956-F023-453C-8B05-1897E41906EA}" type="slidenum">
              <a:rPr lang="en-US" smtClean="0"/>
              <a:t>2</a:t>
            </a:fld>
            <a:endParaRPr lang="en-US"/>
          </a:p>
        </p:txBody>
      </p:sp>
    </p:spTree>
    <p:extLst>
      <p:ext uri="{BB962C8B-B14F-4D97-AF65-F5344CB8AC3E}">
        <p14:creationId xmlns:p14="http://schemas.microsoft.com/office/powerpoint/2010/main" val="6536503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www.aqplink.com/imagenes_blogs/roguemos/agosto/siervo-bueno-y-fiel-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268760"/>
            <a:ext cx="5976664" cy="4183667"/>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número de diapositiva"/>
          <p:cNvSpPr>
            <a:spLocks noGrp="1"/>
          </p:cNvSpPr>
          <p:nvPr>
            <p:ph type="sldNum" sz="quarter" idx="12"/>
          </p:nvPr>
        </p:nvSpPr>
        <p:spPr/>
        <p:txBody>
          <a:bodyPr/>
          <a:lstStyle/>
          <a:p>
            <a:fld id="{C729B956-F023-453C-8B05-1897E41906EA}" type="slidenum">
              <a:rPr lang="en-US" smtClean="0"/>
              <a:t>20</a:t>
            </a:fld>
            <a:endParaRPr lang="en-US"/>
          </a:p>
        </p:txBody>
      </p:sp>
    </p:spTree>
    <p:extLst>
      <p:ext uri="{BB962C8B-B14F-4D97-AF65-F5344CB8AC3E}">
        <p14:creationId xmlns:p14="http://schemas.microsoft.com/office/powerpoint/2010/main" val="35540071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aqplink.com/imagenes_blogs/roguemos/noviembre/somos-siervos-inutiles-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268760"/>
            <a:ext cx="6480720" cy="4536506"/>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número de diapositiva"/>
          <p:cNvSpPr>
            <a:spLocks noGrp="1"/>
          </p:cNvSpPr>
          <p:nvPr>
            <p:ph type="sldNum" sz="quarter" idx="12"/>
          </p:nvPr>
        </p:nvSpPr>
        <p:spPr/>
        <p:txBody>
          <a:bodyPr/>
          <a:lstStyle/>
          <a:p>
            <a:fld id="{C729B956-F023-453C-8B05-1897E41906EA}" type="slidenum">
              <a:rPr lang="en-US" smtClean="0"/>
              <a:t>21</a:t>
            </a:fld>
            <a:endParaRPr lang="en-US"/>
          </a:p>
        </p:txBody>
      </p:sp>
    </p:spTree>
    <p:extLst>
      <p:ext uri="{BB962C8B-B14F-4D97-AF65-F5344CB8AC3E}">
        <p14:creationId xmlns:p14="http://schemas.microsoft.com/office/powerpoint/2010/main" val="31885705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dirty="0" smtClean="0"/>
              <a:t>GRACIAS</a:t>
            </a:r>
            <a:endParaRPr lang="en-US" dirty="0"/>
          </a:p>
        </p:txBody>
      </p:sp>
      <p:sp>
        <p:nvSpPr>
          <p:cNvPr id="5" name="4 Marcador de número de diapositiva"/>
          <p:cNvSpPr>
            <a:spLocks noGrp="1"/>
          </p:cNvSpPr>
          <p:nvPr>
            <p:ph type="sldNum" sz="quarter" idx="12"/>
          </p:nvPr>
        </p:nvSpPr>
        <p:spPr/>
        <p:txBody>
          <a:bodyPr/>
          <a:lstStyle/>
          <a:p>
            <a:fld id="{C729B956-F023-453C-8B05-1897E41906EA}" type="slidenum">
              <a:rPr lang="en-US" smtClean="0"/>
              <a:t>22</a:t>
            </a:fld>
            <a:endParaRPr lang="en-US"/>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1844824"/>
            <a:ext cx="4084774" cy="4824536"/>
          </a:xfrm>
          <a:prstGeom prst="rect">
            <a:avLst/>
          </a:prstGeom>
        </p:spPr>
      </p:pic>
    </p:spTree>
    <p:extLst>
      <p:ext uri="{BB962C8B-B14F-4D97-AF65-F5344CB8AC3E}">
        <p14:creationId xmlns:p14="http://schemas.microsoft.com/office/powerpoint/2010/main" val="23772116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dirty="0" smtClean="0"/>
              <a:t>Santidad, dar y recibir</a:t>
            </a:r>
            <a:endParaRPr lang="en-US" dirty="0"/>
          </a:p>
        </p:txBody>
      </p:sp>
      <p:sp>
        <p:nvSpPr>
          <p:cNvPr id="3" name="2 Marcador de contenido"/>
          <p:cNvSpPr>
            <a:spLocks noGrp="1"/>
          </p:cNvSpPr>
          <p:nvPr>
            <p:ph idx="1"/>
          </p:nvPr>
        </p:nvSpPr>
        <p:spPr>
          <a:xfrm>
            <a:off x="395536" y="2276872"/>
            <a:ext cx="8229600" cy="1061472"/>
          </a:xfrm>
        </p:spPr>
        <p:txBody>
          <a:bodyPr>
            <a:noAutofit/>
          </a:bodyPr>
          <a:lstStyle/>
          <a:p>
            <a:pPr algn="ctr"/>
            <a:r>
              <a:rPr lang="es-CR" sz="3000" dirty="0" smtClean="0"/>
              <a:t>Dios te invita a hacer lo que puedas y a pedir lo que no puedas.</a:t>
            </a:r>
          </a:p>
          <a:p>
            <a:pPr algn="ctr"/>
            <a:endParaRPr lang="es-CR" sz="3000" dirty="0"/>
          </a:p>
          <a:p>
            <a:pPr algn="ctr"/>
            <a:endParaRPr lang="es-CR" sz="3000" dirty="0" smtClean="0"/>
          </a:p>
          <a:p>
            <a:pPr algn="ctr"/>
            <a:r>
              <a:rPr lang="es-CR" sz="3000" dirty="0" smtClean="0"/>
              <a:t>Dame </a:t>
            </a:r>
            <a:r>
              <a:rPr lang="es-CR" sz="3000" dirty="0"/>
              <a:t>lo que me pides y pídeme lo que quieras (San Ignacio</a:t>
            </a:r>
            <a:r>
              <a:rPr lang="es-CR" sz="3000" dirty="0" smtClean="0"/>
              <a:t>).</a:t>
            </a:r>
            <a:endParaRPr lang="es-CR" sz="3000" dirty="0"/>
          </a:p>
        </p:txBody>
      </p:sp>
      <p:sp>
        <p:nvSpPr>
          <p:cNvPr id="5" name="4 Marcador de número de diapositiva"/>
          <p:cNvSpPr>
            <a:spLocks noGrp="1"/>
          </p:cNvSpPr>
          <p:nvPr>
            <p:ph type="sldNum" sz="quarter" idx="12"/>
          </p:nvPr>
        </p:nvSpPr>
        <p:spPr/>
        <p:txBody>
          <a:bodyPr/>
          <a:lstStyle/>
          <a:p>
            <a:fld id="{C729B956-F023-453C-8B05-1897E41906EA}" type="slidenum">
              <a:rPr lang="en-US" smtClean="0"/>
              <a:t>3</a:t>
            </a:fld>
            <a:endParaRPr lang="en-US"/>
          </a:p>
        </p:txBody>
      </p:sp>
    </p:spTree>
    <p:extLst>
      <p:ext uri="{BB962C8B-B14F-4D97-AF65-F5344CB8AC3E}">
        <p14:creationId xmlns:p14="http://schemas.microsoft.com/office/powerpoint/2010/main" val="3389263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dirty="0" smtClean="0"/>
              <a:t>Dar lo recibido</a:t>
            </a:r>
            <a:endParaRPr lang="en-US" dirty="0"/>
          </a:p>
        </p:txBody>
      </p:sp>
      <p:sp>
        <p:nvSpPr>
          <p:cNvPr id="3" name="2 Marcador de contenido"/>
          <p:cNvSpPr>
            <a:spLocks noGrp="1"/>
          </p:cNvSpPr>
          <p:nvPr>
            <p:ph idx="1"/>
          </p:nvPr>
        </p:nvSpPr>
        <p:spPr/>
        <p:txBody>
          <a:bodyPr/>
          <a:lstStyle/>
          <a:p>
            <a:r>
              <a:rPr lang="es-ES" dirty="0"/>
              <a:t>Id y anunciad que el reino de los cielos está cerca. Sanad a los enfermos, resucitad a los muertos, limpiad de su enfermedad a los leprosos y expulsad a los demonios. Gratis habéis recibido este poder: dadlo gratis. </a:t>
            </a:r>
            <a:r>
              <a:rPr lang="es-ES" dirty="0" smtClean="0"/>
              <a:t>(Mate0 10, 7-8)</a:t>
            </a:r>
            <a:endParaRPr lang="en-US" dirty="0"/>
          </a:p>
        </p:txBody>
      </p:sp>
      <p:sp>
        <p:nvSpPr>
          <p:cNvPr id="5" name="4 Marcador de número de diapositiva"/>
          <p:cNvSpPr>
            <a:spLocks noGrp="1"/>
          </p:cNvSpPr>
          <p:nvPr>
            <p:ph type="sldNum" sz="quarter" idx="12"/>
          </p:nvPr>
        </p:nvSpPr>
        <p:spPr/>
        <p:txBody>
          <a:bodyPr/>
          <a:lstStyle/>
          <a:p>
            <a:fld id="{C729B956-F023-453C-8B05-1897E41906EA}" type="slidenum">
              <a:rPr lang="en-US" smtClean="0"/>
              <a:t>4</a:t>
            </a:fld>
            <a:endParaRPr lang="en-US"/>
          </a:p>
        </p:txBody>
      </p:sp>
    </p:spTree>
    <p:extLst>
      <p:ext uri="{BB962C8B-B14F-4D97-AF65-F5344CB8AC3E}">
        <p14:creationId xmlns:p14="http://schemas.microsoft.com/office/powerpoint/2010/main" val="4046525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dirty="0" smtClean="0"/>
              <a:t>Corresponsabilidad</a:t>
            </a:r>
            <a:endParaRPr lang="en-US" dirty="0"/>
          </a:p>
        </p:txBody>
      </p:sp>
      <p:sp>
        <p:nvSpPr>
          <p:cNvPr id="3" name="2 Marcador de contenido"/>
          <p:cNvSpPr>
            <a:spLocks noGrp="1"/>
          </p:cNvSpPr>
          <p:nvPr>
            <p:ph idx="1"/>
          </p:nvPr>
        </p:nvSpPr>
        <p:spPr/>
        <p:txBody>
          <a:bodyPr/>
          <a:lstStyle/>
          <a:p>
            <a:r>
              <a:rPr lang="es-CR" dirty="0" smtClean="0"/>
              <a:t>Que </a:t>
            </a:r>
            <a:r>
              <a:rPr lang="es-CR" dirty="0"/>
              <a:t>comparte la responsabilidad con otros.</a:t>
            </a:r>
            <a:endParaRPr lang="en-US" dirty="0"/>
          </a:p>
          <a:p>
            <a:endParaRPr lang="en-US" dirty="0"/>
          </a:p>
          <a:p>
            <a:r>
              <a:rPr lang="es-CR" dirty="0"/>
              <a:t>La corresponsabilidad implica un recíproco movimiento de encuentro entre las partes interesadas con la puesta en común del propio trabajo y de las respectivas responsabilidades</a:t>
            </a:r>
            <a:endParaRPr lang="en-US" dirty="0"/>
          </a:p>
          <a:p>
            <a:endParaRPr lang="en-US" dirty="0"/>
          </a:p>
        </p:txBody>
      </p:sp>
      <p:sp>
        <p:nvSpPr>
          <p:cNvPr id="5" name="4 Marcador de número de diapositiva"/>
          <p:cNvSpPr>
            <a:spLocks noGrp="1"/>
          </p:cNvSpPr>
          <p:nvPr>
            <p:ph type="sldNum" sz="quarter" idx="12"/>
          </p:nvPr>
        </p:nvSpPr>
        <p:spPr/>
        <p:txBody>
          <a:bodyPr/>
          <a:lstStyle/>
          <a:p>
            <a:fld id="{C729B956-F023-453C-8B05-1897E41906EA}" type="slidenum">
              <a:rPr lang="en-US" smtClean="0"/>
              <a:t>5</a:t>
            </a:fld>
            <a:endParaRPr lang="en-US"/>
          </a:p>
        </p:txBody>
      </p:sp>
    </p:spTree>
    <p:extLst>
      <p:ext uri="{BB962C8B-B14F-4D97-AF65-F5344CB8AC3E}">
        <p14:creationId xmlns:p14="http://schemas.microsoft.com/office/powerpoint/2010/main" val="1442435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dirty="0" smtClean="0"/>
              <a:t>Artículo 3</a:t>
            </a:r>
            <a:endParaRPr lang="en-US" dirty="0"/>
          </a:p>
        </p:txBody>
      </p:sp>
      <p:sp>
        <p:nvSpPr>
          <p:cNvPr id="3" name="2 Marcador de contenido"/>
          <p:cNvSpPr>
            <a:spLocks noGrp="1"/>
          </p:cNvSpPr>
          <p:nvPr>
            <p:ph idx="1"/>
          </p:nvPr>
        </p:nvSpPr>
        <p:spPr/>
        <p:txBody>
          <a:bodyPr>
            <a:normAutofit/>
          </a:bodyPr>
          <a:lstStyle/>
          <a:p>
            <a:r>
              <a:rPr lang="es-CR" i="1" dirty="0"/>
              <a:t>Todos los laicos, </a:t>
            </a:r>
            <a:r>
              <a:rPr lang="es-CR" dirty="0"/>
              <a:t>son</a:t>
            </a:r>
            <a:r>
              <a:rPr lang="es-CR" i="1" dirty="0"/>
              <a:t>, de pleno derecho, </a:t>
            </a:r>
            <a:r>
              <a:rPr lang="es-CR" dirty="0"/>
              <a:t>corresponsables de la empresa de Dios. “Todos los laicos son destinados al apostolado por el Señor mismo en virtud del bautismo y la confirmación… Todo laico, en virtud de los dones que le han sido otorgados se convierte en testigo y simultáneamente en vivo instrumento de la misión de la misma Iglesia (cfr. </a:t>
            </a:r>
            <a:r>
              <a:rPr lang="es-CR" i="1" dirty="0"/>
              <a:t>LG </a:t>
            </a:r>
            <a:r>
              <a:rPr lang="es-CR" dirty="0"/>
              <a:t>33 b).</a:t>
            </a:r>
            <a:endParaRPr lang="en-US" dirty="0"/>
          </a:p>
          <a:p>
            <a:endParaRPr lang="en-US" dirty="0"/>
          </a:p>
        </p:txBody>
      </p:sp>
      <p:sp>
        <p:nvSpPr>
          <p:cNvPr id="5" name="4 Marcador de número de diapositiva"/>
          <p:cNvSpPr>
            <a:spLocks noGrp="1"/>
          </p:cNvSpPr>
          <p:nvPr>
            <p:ph type="sldNum" sz="quarter" idx="12"/>
          </p:nvPr>
        </p:nvSpPr>
        <p:spPr/>
        <p:txBody>
          <a:bodyPr/>
          <a:lstStyle/>
          <a:p>
            <a:fld id="{C729B956-F023-453C-8B05-1897E41906EA}" type="slidenum">
              <a:rPr lang="en-US" smtClean="0"/>
              <a:t>6</a:t>
            </a:fld>
            <a:endParaRPr lang="en-US"/>
          </a:p>
        </p:txBody>
      </p:sp>
    </p:spTree>
    <p:extLst>
      <p:ext uri="{BB962C8B-B14F-4D97-AF65-F5344CB8AC3E}">
        <p14:creationId xmlns:p14="http://schemas.microsoft.com/office/powerpoint/2010/main" val="1699769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dirty="0" smtClean="0"/>
              <a:t>Artículo 3</a:t>
            </a:r>
            <a:endParaRPr lang="en-US" dirty="0"/>
          </a:p>
        </p:txBody>
      </p:sp>
      <p:sp>
        <p:nvSpPr>
          <p:cNvPr id="3" name="2 Marcador de contenido"/>
          <p:cNvSpPr>
            <a:spLocks noGrp="1"/>
          </p:cNvSpPr>
          <p:nvPr>
            <p:ph idx="1"/>
          </p:nvPr>
        </p:nvSpPr>
        <p:spPr/>
        <p:txBody>
          <a:bodyPr/>
          <a:lstStyle/>
          <a:p>
            <a:r>
              <a:rPr lang="es-CR" dirty="0"/>
              <a:t>“La vocación cristiana, es por su misma naturaleza, vocación también al apostolado… El deber y el derecho de los laicos al apostolado deriva de su misma unión con Cristo cabeza… en fuerza del precepto de la caridad, todos están llamados a procurar la gloria de Dios con la venida de su reino” (cfr. </a:t>
            </a:r>
            <a:r>
              <a:rPr lang="es-CR" i="1" dirty="0"/>
              <a:t>AA </a:t>
            </a:r>
            <a:r>
              <a:rPr lang="es-CR" dirty="0"/>
              <a:t>2a; 3 b). Y precisa: “Es necesario que todos cooperen en la extensión y el crecimiento del reino de Cristo en el mundo” (cfr. </a:t>
            </a:r>
            <a:r>
              <a:rPr lang="es-CR" i="1" dirty="0"/>
              <a:t>LG </a:t>
            </a:r>
            <a:r>
              <a:rPr lang="es-CR" dirty="0"/>
              <a:t>35 d). “Son cooperadores de la verdad</a:t>
            </a:r>
            <a:r>
              <a:rPr lang="es-CR" dirty="0" smtClean="0"/>
              <a:t>…</a:t>
            </a:r>
            <a:endParaRPr lang="en-US" dirty="0"/>
          </a:p>
        </p:txBody>
      </p:sp>
      <p:sp>
        <p:nvSpPr>
          <p:cNvPr id="5" name="4 Marcador de número de diapositiva"/>
          <p:cNvSpPr>
            <a:spLocks noGrp="1"/>
          </p:cNvSpPr>
          <p:nvPr>
            <p:ph type="sldNum" sz="quarter" idx="12"/>
          </p:nvPr>
        </p:nvSpPr>
        <p:spPr/>
        <p:txBody>
          <a:bodyPr/>
          <a:lstStyle/>
          <a:p>
            <a:fld id="{C729B956-F023-453C-8B05-1897E41906EA}" type="slidenum">
              <a:rPr lang="en-US" smtClean="0"/>
              <a:t>7</a:t>
            </a:fld>
            <a:endParaRPr lang="en-US"/>
          </a:p>
        </p:txBody>
      </p:sp>
    </p:spTree>
    <p:extLst>
      <p:ext uri="{BB962C8B-B14F-4D97-AF65-F5344CB8AC3E}">
        <p14:creationId xmlns:p14="http://schemas.microsoft.com/office/powerpoint/2010/main" val="37274422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dirty="0"/>
              <a:t>Pregunta </a:t>
            </a:r>
            <a:r>
              <a:rPr lang="es-CR" dirty="0" err="1"/>
              <a:t>vrs</a:t>
            </a:r>
            <a:r>
              <a:rPr lang="es-CR" dirty="0"/>
              <a:t> respuesta</a:t>
            </a:r>
            <a:endParaRPr lang="en-US" dirty="0"/>
          </a:p>
        </p:txBody>
      </p:sp>
      <p:sp>
        <p:nvSpPr>
          <p:cNvPr id="3" name="2 Marcador de contenido"/>
          <p:cNvSpPr>
            <a:spLocks noGrp="1"/>
          </p:cNvSpPr>
          <p:nvPr>
            <p:ph idx="1"/>
          </p:nvPr>
        </p:nvSpPr>
        <p:spPr/>
        <p:txBody>
          <a:bodyPr/>
          <a:lstStyle/>
          <a:p>
            <a:r>
              <a:rPr lang="es-CR" dirty="0" smtClean="0"/>
              <a:t>¿Cómo adquirimos responsabilidades?</a:t>
            </a:r>
          </a:p>
          <a:p>
            <a:r>
              <a:rPr lang="es-CR" dirty="0"/>
              <a:t>La idea de la corresponsabilidad nos recuerda inmediatamente el término “respuesta</a:t>
            </a:r>
            <a:r>
              <a:rPr lang="es-CR" dirty="0" smtClean="0"/>
              <a:t>”, el cual a su vez nos recuerda una pregunta.</a:t>
            </a:r>
          </a:p>
          <a:p>
            <a:r>
              <a:rPr lang="es-CR" dirty="0" smtClean="0"/>
              <a:t>La responsabilidad está íntimamente unida a la vocación, es la respuesta a un llamado, íntimo, que viene del Señor</a:t>
            </a:r>
            <a:r>
              <a:rPr lang="es-CR" dirty="0" smtClean="0"/>
              <a:t>.</a:t>
            </a:r>
            <a:endParaRPr lang="es-CR" dirty="0" smtClean="0"/>
          </a:p>
        </p:txBody>
      </p:sp>
      <p:sp>
        <p:nvSpPr>
          <p:cNvPr id="5" name="4 Marcador de número de diapositiva"/>
          <p:cNvSpPr>
            <a:spLocks noGrp="1"/>
          </p:cNvSpPr>
          <p:nvPr>
            <p:ph type="sldNum" sz="quarter" idx="12"/>
          </p:nvPr>
        </p:nvSpPr>
        <p:spPr/>
        <p:txBody>
          <a:bodyPr/>
          <a:lstStyle/>
          <a:p>
            <a:fld id="{C729B956-F023-453C-8B05-1897E41906EA}" type="slidenum">
              <a:rPr lang="en-US" smtClean="0"/>
              <a:t>8</a:t>
            </a:fld>
            <a:endParaRPr lang="en-US"/>
          </a:p>
        </p:txBody>
      </p:sp>
    </p:spTree>
    <p:extLst>
      <p:ext uri="{BB962C8B-B14F-4D97-AF65-F5344CB8AC3E}">
        <p14:creationId xmlns:p14="http://schemas.microsoft.com/office/powerpoint/2010/main" val="4171586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dirty="0" smtClean="0"/>
              <a:t>Llamada </a:t>
            </a:r>
            <a:r>
              <a:rPr lang="es-CR" dirty="0" err="1" smtClean="0"/>
              <a:t>vrs</a:t>
            </a:r>
            <a:r>
              <a:rPr lang="es-CR" dirty="0" smtClean="0"/>
              <a:t> respuesta</a:t>
            </a:r>
            <a:endParaRPr lang="en-US" dirty="0"/>
          </a:p>
        </p:txBody>
      </p:sp>
      <p:sp>
        <p:nvSpPr>
          <p:cNvPr id="3" name="2 Marcador de contenido"/>
          <p:cNvSpPr>
            <a:spLocks noGrp="1"/>
          </p:cNvSpPr>
          <p:nvPr>
            <p:ph idx="1"/>
          </p:nvPr>
        </p:nvSpPr>
        <p:spPr/>
        <p:txBody>
          <a:bodyPr>
            <a:normAutofit/>
          </a:bodyPr>
          <a:lstStyle/>
          <a:p>
            <a:r>
              <a:rPr lang="es-CR" dirty="0"/>
              <a:t>Está indisolublemente ligada al reconocimiento de la propia vocación</a:t>
            </a:r>
            <a:r>
              <a:rPr lang="es-CR" dirty="0" smtClean="0"/>
              <a:t>.</a:t>
            </a:r>
            <a:endParaRPr lang="es-CR" dirty="0" smtClean="0"/>
          </a:p>
          <a:p>
            <a:r>
              <a:rPr lang="es-CR" dirty="0" smtClean="0"/>
              <a:t>La </a:t>
            </a:r>
            <a:r>
              <a:rPr lang="es-CR" dirty="0" smtClean="0"/>
              <a:t>Asociación de SSCC representa un lugar privilegiado donde se aviva y se desarrolla esta dinámica de llamada y respuesta.</a:t>
            </a:r>
          </a:p>
          <a:p>
            <a:r>
              <a:rPr lang="es-CR" dirty="0" smtClean="0"/>
              <a:t>Lugar para aceptar el regalo que Dios ha hecho a cada uno.</a:t>
            </a:r>
          </a:p>
          <a:p>
            <a:r>
              <a:rPr lang="es-CR" dirty="0" smtClean="0"/>
              <a:t>La Asociación, al asociar a las personas, logra aclarar que todo lo que se ha recibido tiene un destino comunitario.</a:t>
            </a:r>
            <a:endParaRPr lang="en-US" dirty="0"/>
          </a:p>
        </p:txBody>
      </p:sp>
      <p:sp>
        <p:nvSpPr>
          <p:cNvPr id="5" name="4 Marcador de número de diapositiva"/>
          <p:cNvSpPr>
            <a:spLocks noGrp="1"/>
          </p:cNvSpPr>
          <p:nvPr>
            <p:ph type="sldNum" sz="quarter" idx="12"/>
          </p:nvPr>
        </p:nvSpPr>
        <p:spPr/>
        <p:txBody>
          <a:bodyPr/>
          <a:lstStyle/>
          <a:p>
            <a:fld id="{C729B956-F023-453C-8B05-1897E41906EA}" type="slidenum">
              <a:rPr lang="en-US" smtClean="0"/>
              <a:t>9</a:t>
            </a:fld>
            <a:endParaRPr lang="en-US"/>
          </a:p>
        </p:txBody>
      </p:sp>
    </p:spTree>
    <p:extLst>
      <p:ext uri="{BB962C8B-B14F-4D97-AF65-F5344CB8AC3E}">
        <p14:creationId xmlns:p14="http://schemas.microsoft.com/office/powerpoint/2010/main" val="110013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8307</TotalTime>
  <Words>2483</Words>
  <Application>Microsoft Office PowerPoint</Application>
  <PresentationFormat>Presentación en pantalla (4:3)</PresentationFormat>
  <Paragraphs>148</Paragraphs>
  <Slides>22</Slides>
  <Notes>14</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Flujo</vt:lpstr>
      <vt:lpstr>Salesianos Cooperadores: llamados a ser corresponsables para responder a los nuevos retos</vt:lpstr>
      <vt:lpstr>Nuevos retos</vt:lpstr>
      <vt:lpstr>Santidad, dar y recibir</vt:lpstr>
      <vt:lpstr>Dar lo recibido</vt:lpstr>
      <vt:lpstr>Corresponsabilidad</vt:lpstr>
      <vt:lpstr>Artículo 3</vt:lpstr>
      <vt:lpstr>Artículo 3</vt:lpstr>
      <vt:lpstr>Pregunta vrs respuesta</vt:lpstr>
      <vt:lpstr>Llamada vrs respuesta</vt:lpstr>
      <vt:lpstr>Punto central de la corresponsabilidad</vt:lpstr>
      <vt:lpstr>Llamados a la comunión</vt:lpstr>
      <vt:lpstr>Sentido del “nosotros”</vt:lpstr>
      <vt:lpstr>Comunión -&gt; Corresponsabilidad</vt:lpstr>
      <vt:lpstr>Comunión -&gt; Corresponsabilidad</vt:lpstr>
      <vt:lpstr>Corresponsables en la misión salesiana (Art. 22)</vt:lpstr>
      <vt:lpstr>Don Bosco</vt:lpstr>
      <vt:lpstr>Presentación de PowerPoint</vt:lpstr>
      <vt:lpstr>Deber de Responsabilidad</vt:lpstr>
      <vt:lpstr>Tenemos una tarea</vt:lpstr>
      <vt:lpstr>Presentación de PowerPoint</vt:lpstr>
      <vt:lpstr>Presentación de PowerPoint</vt:lpstr>
      <vt:lpstr>GRACIAS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Corresponsabilidad</dc:title>
  <dc:creator>Martín</dc:creator>
  <cp:lastModifiedBy>Martín</cp:lastModifiedBy>
  <cp:revision>56</cp:revision>
  <dcterms:created xsi:type="dcterms:W3CDTF">2019-06-19T01:13:23Z</dcterms:created>
  <dcterms:modified xsi:type="dcterms:W3CDTF">2019-10-08T16:44:17Z</dcterms:modified>
</cp:coreProperties>
</file>