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94" r:id="rId3"/>
    <p:sldId id="302" r:id="rId4"/>
    <p:sldId id="304" r:id="rId5"/>
    <p:sldId id="305" r:id="rId6"/>
    <p:sldId id="306" r:id="rId7"/>
    <p:sldId id="307" r:id="rId8"/>
    <p:sldId id="308" r:id="rId9"/>
    <p:sldId id="309" r:id="rId10"/>
    <p:sldId id="311" r:id="rId11"/>
    <p:sldId id="313" r:id="rId12"/>
    <p:sldId id="315" r:id="rId13"/>
    <p:sldId id="316" r:id="rId14"/>
    <p:sldId id="317" r:id="rId15"/>
    <p:sldId id="318" r:id="rId16"/>
    <p:sldId id="319" r:id="rId17"/>
    <p:sldId id="320" r:id="rId18"/>
    <p:sldId id="321" r:id="rId19"/>
    <p:sldId id="322" r:id="rId20"/>
    <p:sldId id="323" r:id="rId21"/>
    <p:sldId id="324" r:id="rId22"/>
    <p:sldId id="325" r:id="rId23"/>
    <p:sldId id="310" r:id="rId24"/>
    <p:sldId id="303" r:id="rId25"/>
    <p:sldId id="312" r:id="rId26"/>
    <p:sldId id="314" r:id="rId27"/>
    <p:sldId id="326" r:id="rId28"/>
    <p:sldId id="327" r:id="rId29"/>
    <p:sldId id="328" r:id="rId30"/>
    <p:sldId id="329" r:id="rId31"/>
    <p:sldId id="330" r:id="rId32"/>
    <p:sldId id="257" r:id="rId33"/>
    <p:sldId id="332" r:id="rId34"/>
    <p:sldId id="259" r:id="rId35"/>
    <p:sldId id="284" r:id="rId36"/>
    <p:sldId id="260" r:id="rId37"/>
    <p:sldId id="295" r:id="rId38"/>
    <p:sldId id="261" r:id="rId39"/>
    <p:sldId id="296" r:id="rId40"/>
    <p:sldId id="262" r:id="rId41"/>
    <p:sldId id="297" r:id="rId42"/>
    <p:sldId id="263" r:id="rId43"/>
    <p:sldId id="298" r:id="rId44"/>
    <p:sldId id="264" r:id="rId45"/>
    <p:sldId id="265" r:id="rId46"/>
    <p:sldId id="271" r:id="rId47"/>
    <p:sldId id="272" r:id="rId48"/>
    <p:sldId id="273" r:id="rId49"/>
    <p:sldId id="300" r:id="rId50"/>
    <p:sldId id="274" r:id="rId51"/>
    <p:sldId id="275" r:id="rId52"/>
    <p:sldId id="276" r:id="rId53"/>
    <p:sldId id="277" r:id="rId54"/>
    <p:sldId id="278" r:id="rId55"/>
    <p:sldId id="280" r:id="rId56"/>
    <p:sldId id="281" r:id="rId57"/>
    <p:sldId id="301"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8458200" cy="5943600"/>
            <a:chOff x="0" y="0"/>
            <a:chExt cx="5328" cy="3744"/>
          </a:xfrm>
        </p:grpSpPr>
        <p:sp>
          <p:nvSpPr>
            <p:cNvPr id="15363"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s-DO"/>
            </a:p>
          </p:txBody>
        </p:sp>
        <p:sp>
          <p:nvSpPr>
            <p:cNvPr id="15364"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s-DO"/>
            </a:p>
          </p:txBody>
        </p:sp>
      </p:grpSp>
      <p:sp>
        <p:nvSpPr>
          <p:cNvPr id="1536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366" name="Rectangle 6"/>
          <p:cNvSpPr>
            <a:spLocks noGrp="1" noChangeArrowheads="1"/>
          </p:cNvSpPr>
          <p:nvPr>
            <p:ph type="dt" sz="quarter" idx="2"/>
          </p:nvPr>
        </p:nvSpPr>
        <p:spPr/>
        <p:txBody>
          <a:bodyPr/>
          <a:lstStyle>
            <a:lvl1pPr>
              <a:defRPr/>
            </a:lvl1pPr>
          </a:lstStyle>
          <a:p>
            <a:endParaRPr lang="en-US"/>
          </a:p>
        </p:txBody>
      </p:sp>
      <p:sp>
        <p:nvSpPr>
          <p:cNvPr id="15367" name="Rectangle 7"/>
          <p:cNvSpPr>
            <a:spLocks noGrp="1" noChangeArrowheads="1"/>
          </p:cNvSpPr>
          <p:nvPr>
            <p:ph type="ftr" sz="quarter" idx="3"/>
          </p:nvPr>
        </p:nvSpPr>
        <p:spPr/>
        <p:txBody>
          <a:bodyPr/>
          <a:lstStyle>
            <a:lvl1pPr>
              <a:defRPr/>
            </a:lvl1pPr>
          </a:lstStyle>
          <a:p>
            <a:endParaRPr lang="en-US"/>
          </a:p>
        </p:txBody>
      </p:sp>
      <p:sp>
        <p:nvSpPr>
          <p:cNvPr id="15368" name="Rectangle 8"/>
          <p:cNvSpPr>
            <a:spLocks noGrp="1" noChangeArrowheads="1"/>
          </p:cNvSpPr>
          <p:nvPr>
            <p:ph type="sldNum" sz="quarter" idx="4"/>
          </p:nvPr>
        </p:nvSpPr>
        <p:spPr/>
        <p:txBody>
          <a:bodyPr/>
          <a:lstStyle>
            <a:lvl1pPr>
              <a:defRPr/>
            </a:lvl1pPr>
          </a:lstStyle>
          <a:p>
            <a:fld id="{932B0443-B6BA-42A6-AD00-EFA2F7393AB2}" type="slidenum">
              <a:rPr lang="en-US"/>
              <a:pPr/>
              <a:t>‹Nº›</a:t>
            </a:fld>
            <a:endParaRPr lang="en-US"/>
          </a:p>
        </p:txBody>
      </p:sp>
      <p:sp>
        <p:nvSpPr>
          <p:cNvPr id="1536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2F66BF33-F785-43C6-80F2-D8E2FD84E367}"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21362"/>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21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B2EFD590-9647-4756-918E-D65EB26BBBD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96352375-72AB-40CD-B2C8-043AA2AFA6FB}"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2FA79FAC-58CC-4E01-9101-78EE4F72CDF2}"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9ED68F0A-797D-48DD-962B-3D65EF749354}"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077A7B7A-B5B4-49D5-888B-B982AA4F2A72}"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5BA48C87-ECEB-4E46-8FDA-C24E8D0352DD}"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62937A8F-995F-44A9-90ED-FB2A3180D19F}"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AA40B75-6307-4E70-B2B0-3964D6EBADBE}"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19076376-8D4F-4B6D-B25E-16061E9CAC2E}"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7242175" cy="1981200"/>
            <a:chOff x="0" y="0"/>
            <a:chExt cx="4562" cy="1248"/>
          </a:xfrm>
        </p:grpSpPr>
        <p:sp>
          <p:nvSpPr>
            <p:cNvPr id="1433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s-DO"/>
            </a:p>
          </p:txBody>
        </p:sp>
        <p:sp>
          <p:nvSpPr>
            <p:cNvPr id="1434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s-DO"/>
            </a:p>
          </p:txBody>
        </p:sp>
      </p:grpSp>
      <p:sp>
        <p:nvSpPr>
          <p:cNvPr id="1434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1434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1434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A1EA56F9-BE07-40B8-9B99-6ECFE7868302}" type="slidenum">
              <a:rPr lang="en-US"/>
              <a:pPr/>
              <a:t>‹Nº›</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19200"/>
            <a:ext cx="7772400" cy="4708525"/>
          </a:xfrm>
        </p:spPr>
        <p:txBody>
          <a:bodyPr/>
          <a:lstStyle/>
          <a:p>
            <a:r>
              <a:rPr lang="es-ES" sz="6000" b="1" dirty="0" smtClean="0"/>
              <a:t>ASOCIACION DE SALESIANOS Y SALESIANAS COOPERADORES</a:t>
            </a:r>
            <a:br>
              <a:rPr lang="es-ES" sz="6000" b="1" dirty="0" smtClean="0"/>
            </a:br>
            <a:endParaRPr lang="en-US" sz="6000" b="1" dirty="0"/>
          </a:p>
        </p:txBody>
      </p:sp>
      <p:pic>
        <p:nvPicPr>
          <p:cNvPr id="2052" name="Picture 4" descr="logo"/>
          <p:cNvPicPr>
            <a:picLocks noChangeAspect="1" noChangeArrowheads="1"/>
          </p:cNvPicPr>
          <p:nvPr/>
        </p:nvPicPr>
        <p:blipFill>
          <a:blip r:embed="rId2" cstate="print"/>
          <a:srcRect/>
          <a:stretch>
            <a:fillRect/>
          </a:stretch>
        </p:blipFill>
        <p:spPr bwMode="auto">
          <a:xfrm>
            <a:off x="228600" y="228600"/>
            <a:ext cx="1023937" cy="1219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33400" y="381000"/>
            <a:ext cx="8001000" cy="6201698"/>
          </a:xfrm>
          <a:prstGeom prst="rect">
            <a:avLst/>
          </a:prstGeom>
        </p:spPr>
        <p:txBody>
          <a:bodyPr wrap="square">
            <a:spAutoFit/>
          </a:bodyPr>
          <a:lstStyle/>
          <a:p>
            <a:pPr marL="0" marR="0" algn="ctr">
              <a:spcBef>
                <a:spcPts val="0"/>
              </a:spcBef>
              <a:spcAft>
                <a:spcPts val="0"/>
              </a:spcAft>
            </a:pP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Los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Salesianos Cooperadores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nos sentimos íntimamente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solidarios con la sociedad en la que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vivimos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y en la que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estamos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llamados a ser luz, sal y fermento.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Creemos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en los recursos interiores de la persona.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Compartimos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los valores de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nuestra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propia cultura y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nos comprometemos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para que sea guiada por el humanismo cristiano. </a:t>
            </a:r>
            <a:r>
              <a:rPr lang="en-US"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Promovemos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las novedades con sentido crítico cristiano.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Integramos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en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nuestra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vida todo lo que es bueno,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poniéndonos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a la escucha, sobre todo, de los jóvenes en el discernimiento de los signos de los tiempos.</a:t>
            </a:r>
            <a:endParaRPr lang="en-US" sz="2800" b="1"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lgn="ctr">
              <a:spcBef>
                <a:spcPts val="600"/>
              </a:spcBef>
              <a:spcAft>
                <a:spcPts val="0"/>
              </a:spcAft>
            </a:pPr>
            <a:endPar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0270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4800" y="304800"/>
            <a:ext cx="8001000" cy="5093702"/>
          </a:xfrm>
          <a:prstGeom prst="rect">
            <a:avLst/>
          </a:prstGeom>
        </p:spPr>
        <p:txBody>
          <a:bodyPr wrap="square">
            <a:spAutoFit/>
          </a:bodyPr>
          <a:lstStyle/>
          <a:p>
            <a:pPr marL="0" marR="0" algn="ctr">
              <a:spcBef>
                <a:spcPts val="600"/>
              </a:spcBef>
              <a:spcAft>
                <a:spcPts val="0"/>
              </a:spcAft>
            </a:pPr>
            <a:endParaRPr lang="es-ES_tradnl" sz="4000" b="1"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lgn="ctr">
              <a:spcBef>
                <a:spcPts val="600"/>
              </a:spcBef>
              <a:spcAft>
                <a:spcPts val="0"/>
              </a:spcAft>
            </a:pPr>
            <a:r>
              <a:rPr lang="es-ES_tradnl" sz="4000" b="1" dirty="0" smtClean="0">
                <a:solidFill>
                  <a:schemeClr val="tx2"/>
                </a:solidFill>
                <a:latin typeface="Arial" panose="020B0604020202020204" pitchFamily="34" charset="0"/>
                <a:ea typeface="Calibri" panose="020F0502020204030204" pitchFamily="34" charset="0"/>
                <a:cs typeface="Arial" panose="020B0604020202020204" pitchFamily="34" charset="0"/>
              </a:rPr>
              <a:t>Frente </a:t>
            </a:r>
            <a:r>
              <a:rPr lang="es-ES_tradnl" sz="4000" b="1" dirty="0">
                <a:solidFill>
                  <a:schemeClr val="tx2"/>
                </a:solidFill>
                <a:latin typeface="Arial" panose="020B0604020202020204" pitchFamily="34" charset="0"/>
                <a:ea typeface="Calibri" panose="020F0502020204030204" pitchFamily="34" charset="0"/>
                <a:cs typeface="Arial" panose="020B0604020202020204" pitchFamily="34" charset="0"/>
              </a:rPr>
              <a:t>a los retos y dificultades socioculturales </a:t>
            </a:r>
            <a:r>
              <a:rPr lang="es-ES_tradnl" sz="4000" b="1" dirty="0" smtClean="0">
                <a:solidFill>
                  <a:schemeClr val="tx2"/>
                </a:solidFill>
                <a:latin typeface="Arial" panose="020B0604020202020204" pitchFamily="34" charset="0"/>
                <a:ea typeface="Calibri" panose="020F0502020204030204" pitchFamily="34" charset="0"/>
                <a:cs typeface="Arial" panose="020B0604020202020204" pitchFamily="34" charset="0"/>
              </a:rPr>
              <a:t>asumimos </a:t>
            </a:r>
            <a:r>
              <a:rPr lang="es-ES_tradnl" sz="4000" b="1" dirty="0">
                <a:solidFill>
                  <a:schemeClr val="tx2"/>
                </a:solidFill>
                <a:latin typeface="Arial" panose="020B0604020202020204" pitchFamily="34" charset="0"/>
                <a:ea typeface="Calibri" panose="020F0502020204030204" pitchFamily="34" charset="0"/>
                <a:cs typeface="Arial" panose="020B0604020202020204" pitchFamily="34" charset="0"/>
              </a:rPr>
              <a:t>una actitud crítica y cons­tructiva. </a:t>
            </a:r>
            <a:r>
              <a:rPr lang="es-ES_tradnl" sz="4000" b="1" dirty="0" smtClean="0">
                <a:solidFill>
                  <a:schemeClr val="tx2"/>
                </a:solidFill>
                <a:latin typeface="Arial" panose="020B0604020202020204" pitchFamily="34" charset="0"/>
                <a:ea typeface="Calibri" panose="020F0502020204030204" pitchFamily="34" charset="0"/>
                <a:cs typeface="Arial" panose="020B0604020202020204" pitchFamily="34" charset="0"/>
              </a:rPr>
              <a:t>Nos comprometemos </a:t>
            </a:r>
            <a:r>
              <a:rPr lang="es-ES_tradnl" sz="4000" b="1" dirty="0">
                <a:solidFill>
                  <a:schemeClr val="tx2"/>
                </a:solidFill>
                <a:latin typeface="Arial" panose="020B0604020202020204" pitchFamily="34" charset="0"/>
                <a:ea typeface="Calibri" panose="020F0502020204030204" pitchFamily="34" charset="0"/>
                <a:cs typeface="Arial" panose="020B0604020202020204" pitchFamily="34" charset="0"/>
              </a:rPr>
              <a:t>a difundir en la sociedad una cultura cristiana y ética de la acogida y de la solidaridad</a:t>
            </a:r>
            <a:r>
              <a:rPr lang="es-ES_tradnl" sz="4000" b="1" dirty="0" smtClean="0">
                <a:solidFill>
                  <a:schemeClr val="tx2"/>
                </a:solidFill>
                <a:latin typeface="Arial" panose="020B0604020202020204" pitchFamily="34" charset="0"/>
                <a:ea typeface="Calibri" panose="020F0502020204030204" pitchFamily="34" charset="0"/>
                <a:cs typeface="Arial" panose="020B0604020202020204" pitchFamily="34" charset="0"/>
              </a:rPr>
              <a:t>.</a:t>
            </a:r>
            <a:endParaRPr lang="en-US" sz="4000" b="1" dirty="0">
              <a:solidFill>
                <a:schemeClr val="tx2"/>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585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381000" y="457200"/>
            <a:ext cx="8305800" cy="1752600"/>
          </a:xfrm>
        </p:spPr>
        <p:txBody>
          <a:bodyPr/>
          <a:lstStyle/>
          <a:p>
            <a:pPr algn="just" eaLnBrk="1" hangingPunct="1">
              <a:lnSpc>
                <a:spcPct val="80000"/>
              </a:lnSpc>
              <a:defRPr/>
            </a:pPr>
            <a:r>
              <a:rPr lang="es-ES_tradnl" sz="4000" b="1" dirty="0" smtClean="0">
                <a:solidFill>
                  <a:schemeClr val="tx2"/>
                </a:solidFill>
              </a:rPr>
              <a:t>Desde que recibimos el  Bautismo, el primer y más importante sacramento,  recibimos la filiación divina en Cristo y somos incorporados a su Iglesia. Tomar conciencia de esta gran dignidad y vivir coherentemente según las exigencias bautismales, es lo fundamental del compromiso como salesiano cooperador. </a:t>
            </a:r>
            <a:endParaRPr lang="en-US" sz="4000" b="1" dirty="0" smtClean="0">
              <a:solidFill>
                <a:schemeClr val="tx2"/>
              </a:solidFill>
            </a:endParaRPr>
          </a:p>
        </p:txBody>
      </p:sp>
    </p:spTree>
    <p:extLst>
      <p:ext uri="{BB962C8B-B14F-4D97-AF65-F5344CB8AC3E}">
        <p14:creationId xmlns:p14="http://schemas.microsoft.com/office/powerpoint/2010/main" val="2311554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381000" y="457200"/>
            <a:ext cx="8305800" cy="1752600"/>
          </a:xfrm>
        </p:spPr>
        <p:txBody>
          <a:bodyPr/>
          <a:lstStyle/>
          <a:p>
            <a:pPr algn="just" eaLnBrk="1" hangingPunct="1">
              <a:lnSpc>
                <a:spcPct val="80000"/>
              </a:lnSpc>
              <a:defRPr/>
            </a:pPr>
            <a:r>
              <a:rPr lang="es-ES_tradnl" sz="4000" b="1" dirty="0" smtClean="0">
                <a:solidFill>
                  <a:schemeClr val="tx2"/>
                </a:solidFill>
              </a:rPr>
              <a:t>Este compromiso será la expresión de nuestra fidelidad a Dios Padre, quien nos ha llamado a servirle desde nuestra secularidad, y en consonancia con los dones recibidos de su amor infinito. Somos coherederos y </a:t>
            </a:r>
            <a:r>
              <a:rPr lang="es-ES_tradnl" sz="4000" b="1" dirty="0" err="1" smtClean="0">
                <a:solidFill>
                  <a:schemeClr val="tx2"/>
                </a:solidFill>
              </a:rPr>
              <a:t>codepositarios</a:t>
            </a:r>
            <a:r>
              <a:rPr lang="es-ES_tradnl" sz="4000" b="1" dirty="0" smtClean="0">
                <a:solidFill>
                  <a:schemeClr val="tx2"/>
                </a:solidFill>
              </a:rPr>
              <a:t> de un don que el Espíritu del Señor ha hecho a su Iglesia a través de Don Bosco, el santo de los jóvenes.</a:t>
            </a:r>
            <a:endParaRPr lang="en-US" sz="4000" b="1" dirty="0" smtClean="0">
              <a:solidFill>
                <a:schemeClr val="tx2"/>
              </a:solidFill>
            </a:endParaRPr>
          </a:p>
        </p:txBody>
      </p:sp>
    </p:spTree>
    <p:extLst>
      <p:ext uri="{BB962C8B-B14F-4D97-AF65-F5344CB8AC3E}">
        <p14:creationId xmlns:p14="http://schemas.microsoft.com/office/powerpoint/2010/main" val="2857826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228600" y="304800"/>
            <a:ext cx="8610600" cy="6477000"/>
          </a:xfrm>
        </p:spPr>
        <p:txBody>
          <a:bodyPr/>
          <a:lstStyle/>
          <a:p>
            <a:pPr algn="just" eaLnBrk="1" hangingPunct="1">
              <a:lnSpc>
                <a:spcPct val="80000"/>
              </a:lnSpc>
              <a:defRPr/>
            </a:pPr>
            <a:r>
              <a:rPr lang="es-ES_tradnl" sz="4000" b="1" dirty="0" smtClean="0">
                <a:solidFill>
                  <a:schemeClr val="tx2"/>
                </a:solidFill>
              </a:rPr>
              <a:t>La Asociación de Salesianos Cooperadores se constituye en el barco donde los hombres y mujeres, seglares, fieles, bautizados, que optan por vivir su vocación cristiana con el estilo peculiar, característico de Don Bosco, navegan hacia la santificación personal en comunión fraterna. Una comunión que es expresión de la acción del Espíritu en todo y en todos.</a:t>
            </a:r>
            <a:endParaRPr lang="en-US" sz="4000" b="1" dirty="0" smtClean="0">
              <a:solidFill>
                <a:schemeClr val="tx2"/>
              </a:solidFill>
            </a:endParaRPr>
          </a:p>
        </p:txBody>
      </p:sp>
    </p:spTree>
    <p:extLst>
      <p:ext uri="{BB962C8B-B14F-4D97-AF65-F5344CB8AC3E}">
        <p14:creationId xmlns:p14="http://schemas.microsoft.com/office/powerpoint/2010/main" val="3615958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457200" y="609600"/>
            <a:ext cx="8458200" cy="1752600"/>
          </a:xfrm>
        </p:spPr>
        <p:txBody>
          <a:bodyPr/>
          <a:lstStyle/>
          <a:p>
            <a:pPr algn="just" eaLnBrk="1" hangingPunct="1">
              <a:lnSpc>
                <a:spcPct val="80000"/>
              </a:lnSpc>
              <a:defRPr/>
            </a:pPr>
            <a:r>
              <a:rPr lang="es-ES_tradnl" sz="4400" b="1" dirty="0" smtClean="0">
                <a:solidFill>
                  <a:schemeClr val="tx2"/>
                </a:solidFill>
              </a:rPr>
              <a:t>El Espíritu es el vínculo personal de la unidad del Padre y del Hijo, es la fuente de su comunión interpersonal, el Espíritu realiza entre nosotros la unión de las personas y de los grupos; garantiza la unidad de la Iglesia y acrecienta la unión de los cristianos; </a:t>
            </a:r>
            <a:endParaRPr lang="en-US" sz="4400" b="1" dirty="0" smtClean="0">
              <a:solidFill>
                <a:schemeClr val="tx2"/>
              </a:solidFill>
            </a:endParaRPr>
          </a:p>
        </p:txBody>
      </p:sp>
    </p:spTree>
    <p:extLst>
      <p:ext uri="{BB962C8B-B14F-4D97-AF65-F5344CB8AC3E}">
        <p14:creationId xmlns:p14="http://schemas.microsoft.com/office/powerpoint/2010/main" val="3801925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381000" y="685800"/>
            <a:ext cx="8458200" cy="1752600"/>
          </a:xfrm>
        </p:spPr>
        <p:txBody>
          <a:bodyPr/>
          <a:lstStyle/>
          <a:p>
            <a:pPr algn="just" eaLnBrk="1" hangingPunct="1">
              <a:lnSpc>
                <a:spcPct val="80000"/>
              </a:lnSpc>
              <a:defRPr/>
            </a:pPr>
            <a:r>
              <a:rPr lang="es-ES_tradnl" sz="4800" b="1" dirty="0" smtClean="0">
                <a:solidFill>
                  <a:schemeClr val="tx2"/>
                </a:solidFill>
              </a:rPr>
              <a:t>es fuente de profunda unidad interior para cada persona en el ser y en el obrar, para cada salesiano cooperador, para nuestras provincias, y medicina contra la fragmentación y la dispersión. Es la gracia de la unidad.</a:t>
            </a:r>
            <a:endParaRPr lang="en-US" sz="4800" b="1" dirty="0" smtClean="0">
              <a:solidFill>
                <a:schemeClr val="tx2"/>
              </a:solidFill>
            </a:endParaRPr>
          </a:p>
        </p:txBody>
      </p:sp>
    </p:spTree>
    <p:extLst>
      <p:ext uri="{BB962C8B-B14F-4D97-AF65-F5344CB8AC3E}">
        <p14:creationId xmlns:p14="http://schemas.microsoft.com/office/powerpoint/2010/main" val="2624781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381000" y="990600"/>
            <a:ext cx="8534400" cy="5257800"/>
          </a:xfrm>
        </p:spPr>
        <p:txBody>
          <a:bodyPr/>
          <a:lstStyle/>
          <a:p>
            <a:pPr algn="just" eaLnBrk="1" hangingPunct="1">
              <a:lnSpc>
                <a:spcPct val="80000"/>
              </a:lnSpc>
              <a:defRPr/>
            </a:pPr>
            <a:r>
              <a:rPr lang="es-ES_tradnl" sz="4800" b="1" dirty="0" smtClean="0">
                <a:solidFill>
                  <a:schemeClr val="tx2"/>
                </a:solidFill>
              </a:rPr>
              <a:t>Cada vez que hacemos experiencia de unión entre nosotros hacemos experiencia del Espíritu; se siente que somos fuente de unidad, reflejamos el Espíritu, que es pura unión entre el Padre y el Hijo. </a:t>
            </a:r>
            <a:endParaRPr lang="en-US" sz="4800" b="1" dirty="0" smtClean="0">
              <a:solidFill>
                <a:schemeClr val="tx2"/>
              </a:solidFill>
            </a:endParaRPr>
          </a:p>
        </p:txBody>
      </p:sp>
    </p:spTree>
    <p:extLst>
      <p:ext uri="{BB962C8B-B14F-4D97-AF65-F5344CB8AC3E}">
        <p14:creationId xmlns:p14="http://schemas.microsoft.com/office/powerpoint/2010/main" val="3813189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28600" y="304800"/>
            <a:ext cx="8534400" cy="1752600"/>
          </a:xfrm>
        </p:spPr>
        <p:txBody>
          <a:bodyPr/>
          <a:lstStyle/>
          <a:p>
            <a:pPr algn="just" eaLnBrk="1" hangingPunct="1">
              <a:lnSpc>
                <a:spcPct val="80000"/>
              </a:lnSpc>
              <a:defRPr/>
            </a:pPr>
            <a:r>
              <a:rPr lang="es-ES_tradnl" sz="4400" b="1" dirty="0" smtClean="0">
                <a:solidFill>
                  <a:schemeClr val="tx2"/>
                </a:solidFill>
              </a:rPr>
              <a:t>La fe en el Espíritu nos asegura que la unión de fuerzas para el bien, la convergencia de opiniones, las iniciativas comunes de promoción de las personas y del ambiente, los proyectos apostólicos, los lazos de amistad y fraternidad...son signos de la presencia activa en el Espíritu.</a:t>
            </a:r>
            <a:r>
              <a:rPr lang="en-US" sz="4400" b="1" dirty="0" smtClean="0">
                <a:solidFill>
                  <a:schemeClr val="tx2"/>
                </a:solidFill>
              </a:rPr>
              <a:t> </a:t>
            </a:r>
          </a:p>
        </p:txBody>
      </p:sp>
    </p:spTree>
    <p:extLst>
      <p:ext uri="{BB962C8B-B14F-4D97-AF65-F5344CB8AC3E}">
        <p14:creationId xmlns:p14="http://schemas.microsoft.com/office/powerpoint/2010/main" val="711213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28600" y="457200"/>
            <a:ext cx="8610600" cy="1752600"/>
          </a:xfrm>
        </p:spPr>
        <p:txBody>
          <a:bodyPr/>
          <a:lstStyle/>
          <a:p>
            <a:pPr algn="just" eaLnBrk="1" hangingPunct="1">
              <a:lnSpc>
                <a:spcPct val="90000"/>
              </a:lnSpc>
              <a:defRPr/>
            </a:pPr>
            <a:r>
              <a:rPr lang="es-ES_tradnl" sz="4400" b="1" dirty="0" smtClean="0">
                <a:solidFill>
                  <a:schemeClr val="tx2"/>
                </a:solidFill>
              </a:rPr>
              <a:t>La unidad, en definitiva, es un don del Espíritu. Y nosotros salesianos cooperadores queremos vivir en unidad de hermanos para hacer realidad el proyecto apostólico del fundador y hacer realidad el </a:t>
            </a:r>
            <a:r>
              <a:rPr lang="es-ES_tradnl" sz="4400" b="1" i="1" dirty="0" smtClean="0">
                <a:solidFill>
                  <a:schemeClr val="tx2"/>
                </a:solidFill>
              </a:rPr>
              <a:t>“da </a:t>
            </a:r>
            <a:r>
              <a:rPr lang="es-ES_tradnl" sz="4400" b="1" i="1" dirty="0" err="1" smtClean="0">
                <a:solidFill>
                  <a:schemeClr val="tx2"/>
                </a:solidFill>
              </a:rPr>
              <a:t>mihi</a:t>
            </a:r>
            <a:r>
              <a:rPr lang="es-ES_tradnl" sz="4400" b="1" i="1" dirty="0" smtClean="0">
                <a:solidFill>
                  <a:schemeClr val="tx2"/>
                </a:solidFill>
              </a:rPr>
              <a:t> animas </a:t>
            </a:r>
            <a:r>
              <a:rPr lang="es-ES_tradnl" sz="4400" b="1" i="1" dirty="0" err="1" smtClean="0">
                <a:solidFill>
                  <a:schemeClr val="tx2"/>
                </a:solidFill>
              </a:rPr>
              <a:t>cettera</a:t>
            </a:r>
            <a:r>
              <a:rPr lang="es-ES_tradnl" sz="4400" b="1" i="1" dirty="0" smtClean="0">
                <a:solidFill>
                  <a:schemeClr val="tx2"/>
                </a:solidFill>
              </a:rPr>
              <a:t> </a:t>
            </a:r>
            <a:r>
              <a:rPr lang="es-ES_tradnl" sz="4400" b="1" i="1" dirty="0" err="1" smtClean="0">
                <a:solidFill>
                  <a:schemeClr val="tx2"/>
                </a:solidFill>
              </a:rPr>
              <a:t>tolle</a:t>
            </a:r>
            <a:r>
              <a:rPr lang="es-ES_tradnl" sz="4400" b="1" i="1" dirty="0" smtClean="0">
                <a:solidFill>
                  <a:schemeClr val="tx2"/>
                </a:solidFill>
              </a:rPr>
              <a:t>”.</a:t>
            </a:r>
            <a:r>
              <a:rPr lang="en-US" sz="4400" b="1" dirty="0" smtClean="0">
                <a:solidFill>
                  <a:schemeClr val="tx2"/>
                </a:solidFill>
              </a:rPr>
              <a:t> </a:t>
            </a:r>
          </a:p>
        </p:txBody>
      </p:sp>
    </p:spTree>
    <p:extLst>
      <p:ext uri="{BB962C8B-B14F-4D97-AF65-F5344CB8AC3E}">
        <p14:creationId xmlns:p14="http://schemas.microsoft.com/office/powerpoint/2010/main" val="3348851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435451"/>
            <a:ext cx="7772400" cy="1736725"/>
          </a:xfrm>
        </p:spPr>
        <p:txBody>
          <a:bodyPr/>
          <a:lstStyle/>
          <a:p>
            <a:r>
              <a:rPr lang="es-ES" sz="6600" b="1" dirty="0" smtClean="0"/>
              <a:t/>
            </a:r>
            <a:br>
              <a:rPr lang="es-ES" sz="6600" b="1" dirty="0" smtClean="0"/>
            </a:br>
            <a:r>
              <a:rPr lang="es-ES" sz="8000" b="1" dirty="0" smtClean="0"/>
              <a:t>Encuentro Regional</a:t>
            </a:r>
            <a:endParaRPr lang="en-US" sz="8000" b="1" dirty="0"/>
          </a:p>
        </p:txBody>
      </p:sp>
      <p:pic>
        <p:nvPicPr>
          <p:cNvPr id="2052" name="Picture 4" descr="logo"/>
          <p:cNvPicPr>
            <a:picLocks noChangeAspect="1" noChangeArrowheads="1"/>
          </p:cNvPicPr>
          <p:nvPr/>
        </p:nvPicPr>
        <p:blipFill>
          <a:blip r:embed="rId2" cstate="print"/>
          <a:srcRect/>
          <a:stretch>
            <a:fillRect/>
          </a:stretch>
        </p:blipFill>
        <p:spPr bwMode="auto">
          <a:xfrm>
            <a:off x="228600" y="228600"/>
            <a:ext cx="1023937" cy="1219200"/>
          </a:xfrm>
          <a:prstGeom prst="rect">
            <a:avLst/>
          </a:prstGeom>
          <a:noFill/>
        </p:spPr>
      </p:pic>
      <p:sp>
        <p:nvSpPr>
          <p:cNvPr id="4" name="Rectangle 2"/>
          <p:cNvSpPr txBox="1">
            <a:spLocks noChangeArrowheads="1"/>
          </p:cNvSpPr>
          <p:nvPr/>
        </p:nvSpPr>
        <p:spPr bwMode="auto">
          <a:xfrm>
            <a:off x="838200" y="5181600"/>
            <a:ext cx="7772400" cy="1050925"/>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fontAlgn="base">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a:lstStyle>
          <a:p>
            <a:r>
              <a:rPr lang="es-ES" sz="4000" b="1" kern="0" dirty="0" smtClean="0"/>
              <a:t/>
            </a:r>
            <a:br>
              <a:rPr lang="es-ES" sz="4000" b="1" kern="0" dirty="0" smtClean="0"/>
            </a:br>
            <a:r>
              <a:rPr lang="es-ES" sz="4000" b="1" kern="0" dirty="0" err="1" smtClean="0"/>
              <a:t>Region</a:t>
            </a:r>
            <a:r>
              <a:rPr lang="es-ES" sz="4000" b="1" kern="0" dirty="0" smtClean="0"/>
              <a:t> </a:t>
            </a:r>
            <a:r>
              <a:rPr lang="es-ES" sz="4000" b="1" kern="0" dirty="0" err="1" smtClean="0"/>
              <a:t>Interamerica</a:t>
            </a:r>
            <a:endParaRPr lang="es-ES" sz="4000" b="1" kern="0" dirty="0" smtClean="0"/>
          </a:p>
          <a:p>
            <a:r>
              <a:rPr lang="es-ES" sz="2400" b="1" kern="0" dirty="0" smtClean="0"/>
              <a:t>Puebla 10-13 Octubre 2019</a:t>
            </a:r>
            <a:endParaRPr lang="en-US" sz="4000" b="1"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subTitle" idx="1"/>
          </p:nvPr>
        </p:nvSpPr>
        <p:spPr>
          <a:xfrm>
            <a:off x="304800" y="304800"/>
            <a:ext cx="8458200" cy="6553200"/>
          </a:xfrm>
        </p:spPr>
        <p:txBody>
          <a:bodyPr/>
          <a:lstStyle/>
          <a:p>
            <a:pPr algn="just" eaLnBrk="1" hangingPunct="1">
              <a:lnSpc>
                <a:spcPct val="90000"/>
              </a:lnSpc>
              <a:defRPr/>
            </a:pPr>
            <a:r>
              <a:rPr lang="es-DO" sz="3600" b="1" dirty="0" smtClean="0">
                <a:solidFill>
                  <a:schemeClr val="tx2"/>
                </a:solidFill>
              </a:rPr>
              <a:t>Estamos en un momento, en un tiempo único para generar entre todos sinergia y con ello confianza en el camino de ser significativos, de ser presencia viva entre los NNAJ.  </a:t>
            </a:r>
            <a:r>
              <a:rPr lang="es-DO" sz="3600" b="1" i="1" dirty="0" smtClean="0">
                <a:solidFill>
                  <a:schemeClr val="tx2"/>
                </a:solidFill>
              </a:rPr>
              <a:t>“Les animo a mirar con esperanza y confianza el futuro de nuestra Asociación”</a:t>
            </a:r>
            <a:r>
              <a:rPr lang="es-DO" sz="3600" b="1" dirty="0" smtClean="0">
                <a:solidFill>
                  <a:schemeClr val="tx2"/>
                </a:solidFill>
              </a:rPr>
              <a:t>. Y en ese futuro que ya ha comenzado, se nos pide un “cambio” hacia un estilo renovado de ser y hacer, un estilo renovado de  lo que somos y hacemos.</a:t>
            </a:r>
            <a:r>
              <a:rPr lang="es-DO" sz="3600" dirty="0" smtClean="0">
                <a:solidFill>
                  <a:schemeClr val="tx2"/>
                </a:solidFill>
              </a:rPr>
              <a:t> </a:t>
            </a:r>
            <a:endParaRPr lang="en-US" sz="3600" dirty="0" smtClean="0">
              <a:solidFill>
                <a:schemeClr val="tx2"/>
              </a:solidFill>
            </a:endParaRPr>
          </a:p>
        </p:txBody>
      </p:sp>
    </p:spTree>
    <p:extLst>
      <p:ext uri="{BB962C8B-B14F-4D97-AF65-F5344CB8AC3E}">
        <p14:creationId xmlns:p14="http://schemas.microsoft.com/office/powerpoint/2010/main" val="936019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381000" y="1524000"/>
            <a:ext cx="8458200" cy="1752600"/>
          </a:xfrm>
        </p:spPr>
        <p:txBody>
          <a:bodyPr/>
          <a:lstStyle/>
          <a:p>
            <a:pPr algn="ctr" eaLnBrk="1" hangingPunct="1">
              <a:lnSpc>
                <a:spcPct val="90000"/>
              </a:lnSpc>
            </a:pPr>
            <a:r>
              <a:rPr lang="es-DO" altLang="en-US" sz="6000" dirty="0" smtClean="0">
                <a:solidFill>
                  <a:schemeClr val="tx2"/>
                </a:solidFill>
                <a:effectLst/>
                <a:latin typeface="Arial Black" panose="020B0A04020102020204" pitchFamily="34" charset="0"/>
              </a:rPr>
              <a:t>ALGUNAS CARACTERÍSTICAS DE ESE ESTILO RENOVADO</a:t>
            </a:r>
            <a:r>
              <a:rPr lang="en-US" altLang="en-US" sz="6000" dirty="0" smtClean="0">
                <a:solidFill>
                  <a:schemeClr val="tx2"/>
                </a:solidFill>
                <a:effectLst/>
                <a:latin typeface="Arial Black" panose="020B0A04020102020204" pitchFamily="34" charset="0"/>
              </a:rPr>
              <a:t> </a:t>
            </a:r>
          </a:p>
        </p:txBody>
      </p:sp>
    </p:spTree>
    <p:extLst>
      <p:ext uri="{BB962C8B-B14F-4D97-AF65-F5344CB8AC3E}">
        <p14:creationId xmlns:p14="http://schemas.microsoft.com/office/powerpoint/2010/main" val="2944937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subTitle" idx="1"/>
          </p:nvPr>
        </p:nvSpPr>
        <p:spPr>
          <a:xfrm>
            <a:off x="990600" y="457200"/>
            <a:ext cx="3962400" cy="838200"/>
          </a:xfrm>
        </p:spPr>
        <p:txBody>
          <a:bodyPr/>
          <a:lstStyle/>
          <a:p>
            <a:pPr algn="just" eaLnBrk="1" hangingPunct="1">
              <a:lnSpc>
                <a:spcPct val="90000"/>
              </a:lnSpc>
              <a:defRPr/>
            </a:pPr>
            <a:r>
              <a:rPr lang="es-ES_tradnl" sz="4000" b="1" dirty="0" smtClean="0">
                <a:solidFill>
                  <a:schemeClr val="tx2"/>
                </a:solidFill>
              </a:rPr>
              <a:t>Más espiritual</a:t>
            </a:r>
            <a:r>
              <a:rPr lang="en-US" sz="2400" dirty="0" smtClean="0">
                <a:solidFill>
                  <a:schemeClr val="tx2"/>
                </a:solidFill>
              </a:rPr>
              <a:t> </a:t>
            </a:r>
          </a:p>
        </p:txBody>
      </p:sp>
      <p:sp>
        <p:nvSpPr>
          <p:cNvPr id="43011" name="WordArt 3"/>
          <p:cNvSpPr>
            <a:spLocks noChangeArrowheads="1" noChangeShapeType="1" noTextEdit="1"/>
          </p:cNvSpPr>
          <p:nvPr/>
        </p:nvSpPr>
        <p:spPr bwMode="auto">
          <a:xfrm>
            <a:off x="228600" y="762000"/>
            <a:ext cx="609600" cy="762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1</a:t>
            </a:r>
          </a:p>
        </p:txBody>
      </p:sp>
      <p:sp>
        <p:nvSpPr>
          <p:cNvPr id="43012" name="WordArt 4"/>
          <p:cNvSpPr>
            <a:spLocks noChangeArrowheads="1" noChangeShapeType="1" noTextEdit="1"/>
          </p:cNvSpPr>
          <p:nvPr/>
        </p:nvSpPr>
        <p:spPr bwMode="auto">
          <a:xfrm>
            <a:off x="3429000" y="1295400"/>
            <a:ext cx="685800" cy="8382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2</a:t>
            </a:r>
          </a:p>
        </p:txBody>
      </p:sp>
      <p:sp>
        <p:nvSpPr>
          <p:cNvPr id="43013" name="Rectangle 5"/>
          <p:cNvSpPr>
            <a:spLocks noChangeArrowheads="1"/>
          </p:cNvSpPr>
          <p:nvPr/>
        </p:nvSpPr>
        <p:spPr bwMode="auto">
          <a:xfrm>
            <a:off x="4198937" y="1524000"/>
            <a:ext cx="4781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n-US" sz="3600" b="1" dirty="0">
                <a:solidFill>
                  <a:schemeClr val="tx2"/>
                </a:solidFill>
              </a:rPr>
              <a:t>Más evangelizador</a:t>
            </a:r>
            <a:endParaRPr lang="en-US" altLang="en-US" sz="3600" dirty="0">
              <a:solidFill>
                <a:schemeClr val="tx2"/>
              </a:solidFill>
            </a:endParaRPr>
          </a:p>
        </p:txBody>
      </p:sp>
      <p:sp>
        <p:nvSpPr>
          <p:cNvPr id="43014" name="WordArt 6"/>
          <p:cNvSpPr>
            <a:spLocks noChangeArrowheads="1" noChangeShapeType="1" noTextEdit="1"/>
          </p:cNvSpPr>
          <p:nvPr/>
        </p:nvSpPr>
        <p:spPr bwMode="auto">
          <a:xfrm>
            <a:off x="304800" y="2667000"/>
            <a:ext cx="609600" cy="762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3</a:t>
            </a:r>
          </a:p>
        </p:txBody>
      </p:sp>
      <p:sp>
        <p:nvSpPr>
          <p:cNvPr id="43015" name="Rectangle 7"/>
          <p:cNvSpPr>
            <a:spLocks noChangeArrowheads="1"/>
          </p:cNvSpPr>
          <p:nvPr/>
        </p:nvSpPr>
        <p:spPr bwMode="auto">
          <a:xfrm>
            <a:off x="1074737" y="2819400"/>
            <a:ext cx="394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n-US" sz="3600" b="1">
                <a:solidFill>
                  <a:schemeClr val="tx2"/>
                </a:solidFill>
              </a:rPr>
              <a:t>Más comunitario</a:t>
            </a:r>
            <a:r>
              <a:rPr lang="en-US" altLang="en-US" sz="3600">
                <a:solidFill>
                  <a:schemeClr val="tx2"/>
                </a:solidFill>
              </a:rPr>
              <a:t> </a:t>
            </a:r>
          </a:p>
        </p:txBody>
      </p:sp>
      <p:sp>
        <p:nvSpPr>
          <p:cNvPr id="43016" name="WordArt 8"/>
          <p:cNvSpPr>
            <a:spLocks noChangeArrowheads="1" noChangeShapeType="1" noTextEdit="1"/>
          </p:cNvSpPr>
          <p:nvPr/>
        </p:nvSpPr>
        <p:spPr bwMode="auto">
          <a:xfrm>
            <a:off x="4267200" y="3657600"/>
            <a:ext cx="609600" cy="762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4</a:t>
            </a:r>
          </a:p>
        </p:txBody>
      </p:sp>
      <p:sp>
        <p:nvSpPr>
          <p:cNvPr id="43017" name="Rectangle 9"/>
          <p:cNvSpPr>
            <a:spLocks noChangeArrowheads="1"/>
          </p:cNvSpPr>
          <p:nvPr/>
        </p:nvSpPr>
        <p:spPr bwMode="auto">
          <a:xfrm>
            <a:off x="4949825" y="3886200"/>
            <a:ext cx="4259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n-US" sz="3200" b="1">
                <a:solidFill>
                  <a:schemeClr val="tx2"/>
                </a:solidFill>
              </a:rPr>
              <a:t>Más corresponsable</a:t>
            </a:r>
            <a:r>
              <a:rPr lang="en-US" altLang="en-US" sz="3200">
                <a:solidFill>
                  <a:schemeClr val="tx2"/>
                </a:solidFill>
              </a:rPr>
              <a:t> </a:t>
            </a:r>
          </a:p>
        </p:txBody>
      </p:sp>
      <p:sp>
        <p:nvSpPr>
          <p:cNvPr id="43018" name="Rectangle 10"/>
          <p:cNvSpPr>
            <a:spLocks noChangeArrowheads="1"/>
          </p:cNvSpPr>
          <p:nvPr/>
        </p:nvSpPr>
        <p:spPr bwMode="auto">
          <a:xfrm>
            <a:off x="1208087" y="4967288"/>
            <a:ext cx="4441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n-US" sz="3600" b="1">
                <a:solidFill>
                  <a:schemeClr val="tx2"/>
                </a:solidFill>
              </a:rPr>
              <a:t>Más personalizado</a:t>
            </a:r>
            <a:r>
              <a:rPr lang="en-US" altLang="en-US" sz="3600">
                <a:solidFill>
                  <a:schemeClr val="tx2"/>
                </a:solidFill>
              </a:rPr>
              <a:t> </a:t>
            </a:r>
          </a:p>
        </p:txBody>
      </p:sp>
      <p:sp>
        <p:nvSpPr>
          <p:cNvPr id="43019" name="WordArt 11"/>
          <p:cNvSpPr>
            <a:spLocks noChangeArrowheads="1" noChangeShapeType="1" noTextEdit="1"/>
          </p:cNvSpPr>
          <p:nvPr/>
        </p:nvSpPr>
        <p:spPr bwMode="auto">
          <a:xfrm>
            <a:off x="304800" y="5257800"/>
            <a:ext cx="609600" cy="762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5</a:t>
            </a:r>
          </a:p>
        </p:txBody>
      </p:sp>
      <p:sp>
        <p:nvSpPr>
          <p:cNvPr id="43020" name="WordArt 12"/>
          <p:cNvSpPr>
            <a:spLocks noChangeArrowheads="1" noChangeShapeType="1" noTextEdit="1"/>
          </p:cNvSpPr>
          <p:nvPr/>
        </p:nvSpPr>
        <p:spPr bwMode="auto">
          <a:xfrm>
            <a:off x="3733800" y="5867400"/>
            <a:ext cx="609600" cy="762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6</a:t>
            </a:r>
          </a:p>
        </p:txBody>
      </p:sp>
      <p:sp>
        <p:nvSpPr>
          <p:cNvPr id="43021" name="Rectangle 13"/>
          <p:cNvSpPr>
            <a:spLocks noChangeArrowheads="1"/>
          </p:cNvSpPr>
          <p:nvPr/>
        </p:nvSpPr>
        <p:spPr bwMode="auto">
          <a:xfrm>
            <a:off x="4724400" y="5834063"/>
            <a:ext cx="341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n-US" sz="3600" b="1">
                <a:solidFill>
                  <a:schemeClr val="tx2"/>
                </a:solidFill>
              </a:rPr>
              <a:t>Más animador</a:t>
            </a:r>
            <a:r>
              <a:rPr lang="en-US" altLang="en-US" sz="3600">
                <a:solidFill>
                  <a:schemeClr val="tx2"/>
                </a:solidFill>
              </a:rPr>
              <a:t> </a:t>
            </a:r>
          </a:p>
        </p:txBody>
      </p:sp>
    </p:spTree>
    <p:extLst>
      <p:ext uri="{BB962C8B-B14F-4D97-AF65-F5344CB8AC3E}">
        <p14:creationId xmlns:p14="http://schemas.microsoft.com/office/powerpoint/2010/main" val="1118407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1000"/>
                                        <p:tgtEl>
                                          <p:spTgt spid="43011"/>
                                        </p:tgtEl>
                                      </p:cBhvr>
                                    </p:animEffect>
                                    <p:anim calcmode="lin" valueType="num">
                                      <p:cBhvr>
                                        <p:cTn id="8" dur="1000" fill="hold"/>
                                        <p:tgtEl>
                                          <p:spTgt spid="43011"/>
                                        </p:tgtEl>
                                        <p:attrNameLst>
                                          <p:attrName>ppt_x</p:attrName>
                                        </p:attrNameLst>
                                      </p:cBhvr>
                                      <p:tavLst>
                                        <p:tav tm="0">
                                          <p:val>
                                            <p:strVal val="#ppt_x"/>
                                          </p:val>
                                        </p:tav>
                                        <p:tav tm="100000">
                                          <p:val>
                                            <p:strVal val="#ppt_x"/>
                                          </p:val>
                                        </p:tav>
                                      </p:tavLst>
                                    </p:anim>
                                    <p:anim calcmode="lin" valueType="num">
                                      <p:cBhvr>
                                        <p:cTn id="9" dur="1000" fill="hold"/>
                                        <p:tgtEl>
                                          <p:spTgt spid="430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3010">
                                            <p:txEl>
                                              <p:pRg st="0" end="0"/>
                                            </p:txEl>
                                          </p:spTgt>
                                        </p:tgtEl>
                                        <p:attrNameLst>
                                          <p:attrName>style.visibility</p:attrName>
                                        </p:attrNameLst>
                                      </p:cBhvr>
                                      <p:to>
                                        <p:strVal val="visible"/>
                                      </p:to>
                                    </p:set>
                                    <p:animEffect transition="in" filter="fade">
                                      <p:cBhvr>
                                        <p:cTn id="14" dur="1000"/>
                                        <p:tgtEl>
                                          <p:spTgt spid="43010">
                                            <p:txEl>
                                              <p:pRg st="0" end="0"/>
                                            </p:txEl>
                                          </p:spTgt>
                                        </p:tgtEl>
                                      </p:cBhvr>
                                    </p:animEffect>
                                    <p:anim calcmode="lin" valueType="num">
                                      <p:cBhvr>
                                        <p:cTn id="15" dur="10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30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43012"/>
                                        </p:tgtEl>
                                        <p:attrNameLst>
                                          <p:attrName>style.visibility</p:attrName>
                                        </p:attrNameLst>
                                      </p:cBhvr>
                                      <p:to>
                                        <p:strVal val="visible"/>
                                      </p:to>
                                    </p:set>
                                    <p:animEffect transition="in" filter="fade">
                                      <p:cBhvr>
                                        <p:cTn id="21" dur="1000"/>
                                        <p:tgtEl>
                                          <p:spTgt spid="43012"/>
                                        </p:tgtEl>
                                      </p:cBhvr>
                                    </p:animEffect>
                                    <p:anim calcmode="lin" valueType="num">
                                      <p:cBhvr>
                                        <p:cTn id="22" dur="1000" fill="hold"/>
                                        <p:tgtEl>
                                          <p:spTgt spid="43012"/>
                                        </p:tgtEl>
                                        <p:attrNameLst>
                                          <p:attrName>ppt_x</p:attrName>
                                        </p:attrNameLst>
                                      </p:cBhvr>
                                      <p:tavLst>
                                        <p:tav tm="0">
                                          <p:val>
                                            <p:strVal val="#ppt_x"/>
                                          </p:val>
                                        </p:tav>
                                        <p:tav tm="100000">
                                          <p:val>
                                            <p:strVal val="#ppt_x"/>
                                          </p:val>
                                        </p:tav>
                                      </p:tavLst>
                                    </p:anim>
                                    <p:anim calcmode="lin" valueType="num">
                                      <p:cBhvr>
                                        <p:cTn id="23" dur="1000" fill="hold"/>
                                        <p:tgtEl>
                                          <p:spTgt spid="4301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3013"/>
                                        </p:tgtEl>
                                        <p:attrNameLst>
                                          <p:attrName>style.visibility</p:attrName>
                                        </p:attrNameLst>
                                      </p:cBhvr>
                                      <p:to>
                                        <p:strVal val="visible"/>
                                      </p:to>
                                    </p:set>
                                    <p:animEffect transition="in" filter="fade">
                                      <p:cBhvr>
                                        <p:cTn id="28" dur="1000"/>
                                        <p:tgtEl>
                                          <p:spTgt spid="43013"/>
                                        </p:tgtEl>
                                      </p:cBhvr>
                                    </p:animEffect>
                                    <p:anim calcmode="lin" valueType="num">
                                      <p:cBhvr>
                                        <p:cTn id="29" dur="1000" fill="hold"/>
                                        <p:tgtEl>
                                          <p:spTgt spid="43013"/>
                                        </p:tgtEl>
                                        <p:attrNameLst>
                                          <p:attrName>ppt_x</p:attrName>
                                        </p:attrNameLst>
                                      </p:cBhvr>
                                      <p:tavLst>
                                        <p:tav tm="0">
                                          <p:val>
                                            <p:strVal val="#ppt_x"/>
                                          </p:val>
                                        </p:tav>
                                        <p:tav tm="100000">
                                          <p:val>
                                            <p:strVal val="#ppt_x"/>
                                          </p:val>
                                        </p:tav>
                                      </p:tavLst>
                                    </p:anim>
                                    <p:anim calcmode="lin" valueType="num">
                                      <p:cBhvr>
                                        <p:cTn id="30" dur="1000" fill="hold"/>
                                        <p:tgtEl>
                                          <p:spTgt spid="43013"/>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nodeType="clickEffect">
                                  <p:stCondLst>
                                    <p:cond delay="0"/>
                                  </p:stCondLst>
                                  <p:childTnLst>
                                    <p:set>
                                      <p:cBhvr>
                                        <p:cTn id="34" dur="1" fill="hold">
                                          <p:stCondLst>
                                            <p:cond delay="0"/>
                                          </p:stCondLst>
                                        </p:cTn>
                                        <p:tgtEl>
                                          <p:spTgt spid="43014"/>
                                        </p:tgtEl>
                                        <p:attrNameLst>
                                          <p:attrName>style.visibility</p:attrName>
                                        </p:attrNameLst>
                                      </p:cBhvr>
                                      <p:to>
                                        <p:strVal val="visible"/>
                                      </p:to>
                                    </p:set>
                                    <p:animEffect transition="in" filter="fade">
                                      <p:cBhvr>
                                        <p:cTn id="35" dur="1000"/>
                                        <p:tgtEl>
                                          <p:spTgt spid="43014"/>
                                        </p:tgtEl>
                                      </p:cBhvr>
                                    </p:animEffect>
                                    <p:anim calcmode="lin" valueType="num">
                                      <p:cBhvr>
                                        <p:cTn id="36" dur="1000" fill="hold"/>
                                        <p:tgtEl>
                                          <p:spTgt spid="43014"/>
                                        </p:tgtEl>
                                        <p:attrNameLst>
                                          <p:attrName>ppt_x</p:attrName>
                                        </p:attrNameLst>
                                      </p:cBhvr>
                                      <p:tavLst>
                                        <p:tav tm="0">
                                          <p:val>
                                            <p:strVal val="#ppt_x"/>
                                          </p:val>
                                        </p:tav>
                                        <p:tav tm="100000">
                                          <p:val>
                                            <p:strVal val="#ppt_x"/>
                                          </p:val>
                                        </p:tav>
                                      </p:tavLst>
                                    </p:anim>
                                    <p:anim calcmode="lin" valueType="num">
                                      <p:cBhvr>
                                        <p:cTn id="37" dur="1000" fill="hold"/>
                                        <p:tgtEl>
                                          <p:spTgt spid="43014"/>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3015"/>
                                        </p:tgtEl>
                                        <p:attrNameLst>
                                          <p:attrName>style.visibility</p:attrName>
                                        </p:attrNameLst>
                                      </p:cBhvr>
                                      <p:to>
                                        <p:strVal val="visible"/>
                                      </p:to>
                                    </p:set>
                                    <p:animEffect transition="in" filter="fade">
                                      <p:cBhvr>
                                        <p:cTn id="42" dur="1000"/>
                                        <p:tgtEl>
                                          <p:spTgt spid="43015"/>
                                        </p:tgtEl>
                                      </p:cBhvr>
                                    </p:animEffect>
                                    <p:anim calcmode="lin" valueType="num">
                                      <p:cBhvr>
                                        <p:cTn id="43" dur="1000" fill="hold"/>
                                        <p:tgtEl>
                                          <p:spTgt spid="43015"/>
                                        </p:tgtEl>
                                        <p:attrNameLst>
                                          <p:attrName>ppt_x</p:attrName>
                                        </p:attrNameLst>
                                      </p:cBhvr>
                                      <p:tavLst>
                                        <p:tav tm="0">
                                          <p:val>
                                            <p:strVal val="#ppt_x"/>
                                          </p:val>
                                        </p:tav>
                                        <p:tav tm="100000">
                                          <p:val>
                                            <p:strVal val="#ppt_x"/>
                                          </p:val>
                                        </p:tav>
                                      </p:tavLst>
                                    </p:anim>
                                    <p:anim calcmode="lin" valueType="num">
                                      <p:cBhvr>
                                        <p:cTn id="44" dur="1000" fill="hold"/>
                                        <p:tgtEl>
                                          <p:spTgt spid="4301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3016"/>
                                        </p:tgtEl>
                                        <p:attrNameLst>
                                          <p:attrName>style.visibility</p:attrName>
                                        </p:attrNameLst>
                                      </p:cBhvr>
                                      <p:to>
                                        <p:strVal val="visible"/>
                                      </p:to>
                                    </p:set>
                                    <p:animEffect transition="in" filter="fade">
                                      <p:cBhvr>
                                        <p:cTn id="49" dur="1000"/>
                                        <p:tgtEl>
                                          <p:spTgt spid="43016"/>
                                        </p:tgtEl>
                                      </p:cBhvr>
                                    </p:animEffect>
                                    <p:anim calcmode="lin" valueType="num">
                                      <p:cBhvr>
                                        <p:cTn id="50" dur="1000" fill="hold"/>
                                        <p:tgtEl>
                                          <p:spTgt spid="43016"/>
                                        </p:tgtEl>
                                        <p:attrNameLst>
                                          <p:attrName>ppt_x</p:attrName>
                                        </p:attrNameLst>
                                      </p:cBhvr>
                                      <p:tavLst>
                                        <p:tav tm="0">
                                          <p:val>
                                            <p:strVal val="#ppt_x"/>
                                          </p:val>
                                        </p:tav>
                                        <p:tav tm="100000">
                                          <p:val>
                                            <p:strVal val="#ppt_x"/>
                                          </p:val>
                                        </p:tav>
                                      </p:tavLst>
                                    </p:anim>
                                    <p:anim calcmode="lin" valueType="num">
                                      <p:cBhvr>
                                        <p:cTn id="51" dur="1000" fill="hold"/>
                                        <p:tgtEl>
                                          <p:spTgt spid="43016"/>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3017"/>
                                        </p:tgtEl>
                                        <p:attrNameLst>
                                          <p:attrName>style.visibility</p:attrName>
                                        </p:attrNameLst>
                                      </p:cBhvr>
                                      <p:to>
                                        <p:strVal val="visible"/>
                                      </p:to>
                                    </p:set>
                                    <p:animEffect transition="in" filter="fade">
                                      <p:cBhvr>
                                        <p:cTn id="56" dur="1000"/>
                                        <p:tgtEl>
                                          <p:spTgt spid="43017"/>
                                        </p:tgtEl>
                                      </p:cBhvr>
                                    </p:animEffect>
                                    <p:anim calcmode="lin" valueType="num">
                                      <p:cBhvr>
                                        <p:cTn id="57" dur="1000" fill="hold"/>
                                        <p:tgtEl>
                                          <p:spTgt spid="43017"/>
                                        </p:tgtEl>
                                        <p:attrNameLst>
                                          <p:attrName>ppt_x</p:attrName>
                                        </p:attrNameLst>
                                      </p:cBhvr>
                                      <p:tavLst>
                                        <p:tav tm="0">
                                          <p:val>
                                            <p:strVal val="#ppt_x"/>
                                          </p:val>
                                        </p:tav>
                                        <p:tav tm="100000">
                                          <p:val>
                                            <p:strVal val="#ppt_x"/>
                                          </p:val>
                                        </p:tav>
                                      </p:tavLst>
                                    </p:anim>
                                    <p:anim calcmode="lin" valueType="num">
                                      <p:cBhvr>
                                        <p:cTn id="58" dur="1000" fill="hold"/>
                                        <p:tgtEl>
                                          <p:spTgt spid="43017"/>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nodeType="clickEffect">
                                  <p:stCondLst>
                                    <p:cond delay="0"/>
                                  </p:stCondLst>
                                  <p:childTnLst>
                                    <p:set>
                                      <p:cBhvr>
                                        <p:cTn id="62" dur="1" fill="hold">
                                          <p:stCondLst>
                                            <p:cond delay="0"/>
                                          </p:stCondLst>
                                        </p:cTn>
                                        <p:tgtEl>
                                          <p:spTgt spid="43019"/>
                                        </p:tgtEl>
                                        <p:attrNameLst>
                                          <p:attrName>style.visibility</p:attrName>
                                        </p:attrNameLst>
                                      </p:cBhvr>
                                      <p:to>
                                        <p:strVal val="visible"/>
                                      </p:to>
                                    </p:set>
                                    <p:animEffect transition="in" filter="fade">
                                      <p:cBhvr>
                                        <p:cTn id="63" dur="1000"/>
                                        <p:tgtEl>
                                          <p:spTgt spid="43019"/>
                                        </p:tgtEl>
                                      </p:cBhvr>
                                    </p:animEffect>
                                    <p:anim calcmode="lin" valueType="num">
                                      <p:cBhvr>
                                        <p:cTn id="64" dur="1000" fill="hold"/>
                                        <p:tgtEl>
                                          <p:spTgt spid="43019"/>
                                        </p:tgtEl>
                                        <p:attrNameLst>
                                          <p:attrName>ppt_x</p:attrName>
                                        </p:attrNameLst>
                                      </p:cBhvr>
                                      <p:tavLst>
                                        <p:tav tm="0">
                                          <p:val>
                                            <p:strVal val="#ppt_x"/>
                                          </p:val>
                                        </p:tav>
                                        <p:tav tm="100000">
                                          <p:val>
                                            <p:strVal val="#ppt_x"/>
                                          </p:val>
                                        </p:tav>
                                      </p:tavLst>
                                    </p:anim>
                                    <p:anim calcmode="lin" valueType="num">
                                      <p:cBhvr>
                                        <p:cTn id="65" dur="1000" fill="hold"/>
                                        <p:tgtEl>
                                          <p:spTgt spid="43019"/>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3018"/>
                                        </p:tgtEl>
                                        <p:attrNameLst>
                                          <p:attrName>style.visibility</p:attrName>
                                        </p:attrNameLst>
                                      </p:cBhvr>
                                      <p:to>
                                        <p:strVal val="visible"/>
                                      </p:to>
                                    </p:set>
                                    <p:animEffect transition="in" filter="fade">
                                      <p:cBhvr>
                                        <p:cTn id="70" dur="1000"/>
                                        <p:tgtEl>
                                          <p:spTgt spid="43018"/>
                                        </p:tgtEl>
                                      </p:cBhvr>
                                    </p:animEffect>
                                    <p:anim calcmode="lin" valueType="num">
                                      <p:cBhvr>
                                        <p:cTn id="71" dur="1000" fill="hold"/>
                                        <p:tgtEl>
                                          <p:spTgt spid="43018"/>
                                        </p:tgtEl>
                                        <p:attrNameLst>
                                          <p:attrName>ppt_x</p:attrName>
                                        </p:attrNameLst>
                                      </p:cBhvr>
                                      <p:tavLst>
                                        <p:tav tm="0">
                                          <p:val>
                                            <p:strVal val="#ppt_x"/>
                                          </p:val>
                                        </p:tav>
                                        <p:tav tm="100000">
                                          <p:val>
                                            <p:strVal val="#ppt_x"/>
                                          </p:val>
                                        </p:tav>
                                      </p:tavLst>
                                    </p:anim>
                                    <p:anim calcmode="lin" valueType="num">
                                      <p:cBhvr>
                                        <p:cTn id="72" dur="1000" fill="hold"/>
                                        <p:tgtEl>
                                          <p:spTgt spid="43018"/>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nodeType="clickEffect">
                                  <p:stCondLst>
                                    <p:cond delay="0"/>
                                  </p:stCondLst>
                                  <p:childTnLst>
                                    <p:set>
                                      <p:cBhvr>
                                        <p:cTn id="76" dur="1" fill="hold">
                                          <p:stCondLst>
                                            <p:cond delay="0"/>
                                          </p:stCondLst>
                                        </p:cTn>
                                        <p:tgtEl>
                                          <p:spTgt spid="43020"/>
                                        </p:tgtEl>
                                        <p:attrNameLst>
                                          <p:attrName>style.visibility</p:attrName>
                                        </p:attrNameLst>
                                      </p:cBhvr>
                                      <p:to>
                                        <p:strVal val="visible"/>
                                      </p:to>
                                    </p:set>
                                    <p:animEffect transition="in" filter="fade">
                                      <p:cBhvr>
                                        <p:cTn id="77" dur="1000"/>
                                        <p:tgtEl>
                                          <p:spTgt spid="43020"/>
                                        </p:tgtEl>
                                      </p:cBhvr>
                                    </p:animEffect>
                                    <p:anim calcmode="lin" valueType="num">
                                      <p:cBhvr>
                                        <p:cTn id="78" dur="1000" fill="hold"/>
                                        <p:tgtEl>
                                          <p:spTgt spid="43020"/>
                                        </p:tgtEl>
                                        <p:attrNameLst>
                                          <p:attrName>ppt_x</p:attrName>
                                        </p:attrNameLst>
                                      </p:cBhvr>
                                      <p:tavLst>
                                        <p:tav tm="0">
                                          <p:val>
                                            <p:strVal val="#ppt_x"/>
                                          </p:val>
                                        </p:tav>
                                        <p:tav tm="100000">
                                          <p:val>
                                            <p:strVal val="#ppt_x"/>
                                          </p:val>
                                        </p:tav>
                                      </p:tavLst>
                                    </p:anim>
                                    <p:anim calcmode="lin" valueType="num">
                                      <p:cBhvr>
                                        <p:cTn id="79" dur="1000" fill="hold"/>
                                        <p:tgtEl>
                                          <p:spTgt spid="43020"/>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3021"/>
                                        </p:tgtEl>
                                        <p:attrNameLst>
                                          <p:attrName>style.visibility</p:attrName>
                                        </p:attrNameLst>
                                      </p:cBhvr>
                                      <p:to>
                                        <p:strVal val="visible"/>
                                      </p:to>
                                    </p:set>
                                    <p:animEffect transition="in" filter="fade">
                                      <p:cBhvr>
                                        <p:cTn id="84" dur="1000"/>
                                        <p:tgtEl>
                                          <p:spTgt spid="43021"/>
                                        </p:tgtEl>
                                      </p:cBhvr>
                                    </p:animEffect>
                                    <p:anim calcmode="lin" valueType="num">
                                      <p:cBhvr>
                                        <p:cTn id="85" dur="1000" fill="hold"/>
                                        <p:tgtEl>
                                          <p:spTgt spid="43021"/>
                                        </p:tgtEl>
                                        <p:attrNameLst>
                                          <p:attrName>ppt_x</p:attrName>
                                        </p:attrNameLst>
                                      </p:cBhvr>
                                      <p:tavLst>
                                        <p:tav tm="0">
                                          <p:val>
                                            <p:strVal val="#ppt_x"/>
                                          </p:val>
                                        </p:tav>
                                        <p:tav tm="100000">
                                          <p:val>
                                            <p:strVal val="#ppt_x"/>
                                          </p:val>
                                        </p:tav>
                                      </p:tavLst>
                                    </p:anim>
                                    <p:anim calcmode="lin" valueType="num">
                                      <p:cBhvr>
                                        <p:cTn id="86" dur="1000" fill="hold"/>
                                        <p:tgtEl>
                                          <p:spTgt spid="430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P spid="43013" grpId="0"/>
      <p:bldP spid="43015" grpId="0"/>
      <p:bldP spid="43017" grpId="0"/>
      <p:bldP spid="43018" grpId="0"/>
      <p:bldP spid="430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7200" y="1066800"/>
            <a:ext cx="8135938" cy="4532331"/>
          </a:xfrm>
          <a:prstGeom prst="rect">
            <a:avLst/>
          </a:prstGeom>
          <a:noFill/>
        </p:spPr>
        <p:txBody>
          <a:bodyPr>
            <a:spAutoFit/>
          </a:bodyPr>
          <a:lstStyle/>
          <a:p>
            <a:pPr algn="ctr">
              <a:defRPr/>
            </a:pPr>
            <a:r>
              <a:rPr lang="es-DO" sz="6000" b="1" dirty="0" smtClean="0">
                <a:solidFill>
                  <a:schemeClr val="tx2"/>
                </a:solidFill>
                <a:latin typeface="Arial" panose="020B0604020202020204" pitchFamily="34" charset="0"/>
                <a:cs typeface="Arial" panose="020B0604020202020204" pitchFamily="34" charset="0"/>
              </a:rPr>
              <a:t>En el PVA la palabra misión aparece 35 veces.</a:t>
            </a:r>
            <a:r>
              <a:rPr lang="es-DO" sz="4800" b="1" dirty="0" smtClean="0">
                <a:solidFill>
                  <a:schemeClr val="tx2"/>
                </a:solidFill>
                <a:latin typeface="Arial" panose="020B0604020202020204" pitchFamily="34" charset="0"/>
                <a:cs typeface="Arial" panose="020B0604020202020204" pitchFamily="34" charset="0"/>
              </a:rPr>
              <a:t> </a:t>
            </a:r>
            <a:endParaRPr lang="es-DO" sz="4800" b="1" dirty="0">
              <a:solidFill>
                <a:schemeClr val="tx2"/>
              </a:solidFill>
              <a:latin typeface="Arial" panose="020B0604020202020204" pitchFamily="34" charset="0"/>
              <a:cs typeface="Arial" panose="020B0604020202020204" pitchFamily="34" charset="0"/>
            </a:endParaRPr>
          </a:p>
          <a:p>
            <a:pPr algn="ctr">
              <a:defRPr/>
            </a:pPr>
            <a:r>
              <a:rPr lang="es-DO" sz="4400" b="1" dirty="0">
                <a:solidFill>
                  <a:schemeClr val="tx2"/>
                </a:solidFill>
                <a:latin typeface="Arial" panose="020B0604020202020204" pitchFamily="34" charset="0"/>
                <a:cs typeface="Arial" panose="020B0604020202020204" pitchFamily="34" charset="0"/>
              </a:rPr>
              <a:t> </a:t>
            </a:r>
            <a:r>
              <a:rPr lang="es-DO" sz="4400" b="1" dirty="0" smtClean="0">
                <a:solidFill>
                  <a:schemeClr val="tx2"/>
                </a:solidFill>
                <a:latin typeface="Arial" panose="020B0604020202020204" pitchFamily="34" charset="0"/>
                <a:cs typeface="Arial" panose="020B0604020202020204" pitchFamily="34" charset="0"/>
              </a:rPr>
              <a:t>18 veces en el Estatuto, y 17 veces en el Reglamento.  </a:t>
            </a:r>
            <a:endParaRPr lang="es-DO" sz="4400" b="1" dirty="0">
              <a:solidFill>
                <a:schemeClr val="tx2"/>
              </a:solidFill>
              <a:latin typeface="Arial" panose="020B0604020202020204" pitchFamily="34" charset="0"/>
              <a:cs typeface="Arial" panose="020B0604020202020204" pitchFamily="34" charset="0"/>
            </a:endParaRPr>
          </a:p>
          <a:p>
            <a:pPr algn="just">
              <a:lnSpc>
                <a:spcPct val="114000"/>
              </a:lnSpc>
              <a:spcAft>
                <a:spcPts val="1800"/>
              </a:spcAft>
              <a:defRPr/>
            </a:pPr>
            <a:endParaRPr lang="es-ES"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652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228600" y="685800"/>
            <a:ext cx="8640763" cy="1093788"/>
          </a:xfrm>
        </p:spPr>
        <p:txBody>
          <a:bodyPr/>
          <a:lstStyle/>
          <a:p>
            <a:pPr algn="ctr" eaLnBrk="1" hangingPunct="1"/>
            <a:r>
              <a:rPr lang="es-CL" altLang="es-DO" sz="3600" b="1" dirty="0" smtClean="0">
                <a:solidFill>
                  <a:srgbClr val="FFFF00"/>
                </a:solidFill>
              </a:rPr>
              <a:t>La misión de la Asociación: </a:t>
            </a:r>
            <a:br>
              <a:rPr lang="es-CL" altLang="es-DO" sz="3600" b="1" dirty="0" smtClean="0">
                <a:solidFill>
                  <a:srgbClr val="FFFF00"/>
                </a:solidFill>
              </a:rPr>
            </a:br>
            <a:r>
              <a:rPr lang="es-CL" altLang="es-DO" sz="3600" b="1" dirty="0" smtClean="0">
                <a:solidFill>
                  <a:srgbClr val="FFFF00"/>
                </a:solidFill>
              </a:rPr>
              <a:t>razón y método nuestra </a:t>
            </a:r>
            <a:r>
              <a:rPr lang="es-CL" altLang="es-DO" sz="3600" b="1" dirty="0" err="1" smtClean="0">
                <a:solidFill>
                  <a:srgbClr val="FFFF00"/>
                </a:solidFill>
              </a:rPr>
              <a:t>vocaci</a:t>
            </a:r>
            <a:r>
              <a:rPr lang="es-DO" altLang="es-DO" sz="3600" b="1" dirty="0" err="1" smtClean="0">
                <a:solidFill>
                  <a:srgbClr val="FFFF00"/>
                </a:solidFill>
              </a:rPr>
              <a:t>ón</a:t>
            </a:r>
            <a:r>
              <a:rPr lang="es-CL" altLang="es-DO" sz="3600" b="1" dirty="0" smtClean="0">
                <a:solidFill>
                  <a:srgbClr val="FFFF00"/>
                </a:solidFill>
              </a:rPr>
              <a:t> </a:t>
            </a:r>
            <a:endParaRPr lang="es-ES" altLang="es-DO" sz="3600" b="1" dirty="0" smtClean="0">
              <a:solidFill>
                <a:srgbClr val="FFFF00"/>
              </a:solidFill>
            </a:endParaRPr>
          </a:p>
        </p:txBody>
      </p:sp>
      <p:sp>
        <p:nvSpPr>
          <p:cNvPr id="411651" name="Rectangle 3"/>
          <p:cNvSpPr>
            <a:spLocks noGrp="1" noChangeArrowheads="1"/>
          </p:cNvSpPr>
          <p:nvPr>
            <p:ph idx="1"/>
          </p:nvPr>
        </p:nvSpPr>
        <p:spPr>
          <a:xfrm>
            <a:off x="408781" y="2286000"/>
            <a:ext cx="8280400" cy="2921000"/>
          </a:xfrm>
        </p:spPr>
        <p:txBody>
          <a:bodyPr rtlCol="0">
            <a:noAutofit/>
          </a:bodyPr>
          <a:lstStyle/>
          <a:p>
            <a:pPr marL="571500" indent="-571500" defTabSz="457207" eaLnBrk="1" fontAlgn="auto" hangingPunct="1">
              <a:spcAft>
                <a:spcPts val="0"/>
              </a:spcAft>
              <a:buClr>
                <a:schemeClr val="bg2">
                  <a:lumMod val="40000"/>
                  <a:lumOff val="60000"/>
                </a:schemeClr>
              </a:buClr>
              <a:buFont typeface="Wingdings 3" charset="2"/>
              <a:buChar char=""/>
              <a:defRPr/>
            </a:pPr>
            <a:r>
              <a:rPr lang="es-CL" altLang="es-DO" sz="3200" b="1" dirty="0" smtClean="0">
                <a:solidFill>
                  <a:schemeClr val="tx2"/>
                </a:solidFill>
              </a:rPr>
              <a:t>Nuestra </a:t>
            </a:r>
            <a:r>
              <a:rPr lang="es-CL" altLang="es-DO" sz="3200" b="1" u="sng" dirty="0" smtClean="0"/>
              <a:t>misión</a:t>
            </a:r>
            <a:r>
              <a:rPr lang="es-CL" altLang="es-DO" sz="3200" b="1" dirty="0" smtClean="0">
                <a:solidFill>
                  <a:schemeClr val="tx2"/>
                </a:solidFill>
              </a:rPr>
              <a:t> </a:t>
            </a:r>
            <a:r>
              <a:rPr lang="es-CL" altLang="es-DO" sz="3200" b="1" dirty="0" err="1" smtClean="0">
                <a:solidFill>
                  <a:schemeClr val="tx2"/>
                </a:solidFill>
              </a:rPr>
              <a:t>est</a:t>
            </a:r>
            <a:r>
              <a:rPr lang="es-DO" altLang="es-DO" sz="3200" b="1" dirty="0" smtClean="0">
                <a:solidFill>
                  <a:schemeClr val="tx2"/>
                </a:solidFill>
              </a:rPr>
              <a:t>á marcada por nuestro carácter eclesial</a:t>
            </a:r>
            <a:r>
              <a:rPr lang="es-CL" altLang="es-DO" sz="3200" b="1" dirty="0" smtClean="0">
                <a:solidFill>
                  <a:schemeClr val="tx2"/>
                </a:solidFill>
              </a:rPr>
              <a:t> </a:t>
            </a:r>
            <a:r>
              <a:rPr lang="es-CL" altLang="es-DO" sz="2000" b="1" i="1" dirty="0" smtClean="0">
                <a:solidFill>
                  <a:schemeClr val="tx2"/>
                </a:solidFill>
              </a:rPr>
              <a:t>(PVA, Art. 6 Estatutos).</a:t>
            </a:r>
          </a:p>
          <a:p>
            <a:pPr marL="571500" indent="-571500" defTabSz="457207" eaLnBrk="1" fontAlgn="auto" hangingPunct="1">
              <a:spcAft>
                <a:spcPts val="0"/>
              </a:spcAft>
              <a:buClr>
                <a:schemeClr val="bg2">
                  <a:lumMod val="40000"/>
                  <a:lumOff val="60000"/>
                </a:schemeClr>
              </a:buClr>
              <a:buFont typeface="Wingdings 3" charset="2"/>
              <a:buChar char=""/>
              <a:defRPr/>
            </a:pPr>
            <a:r>
              <a:rPr lang="es-CL" altLang="es-DO" sz="3200" b="1" dirty="0" smtClean="0">
                <a:solidFill>
                  <a:schemeClr val="tx2"/>
                </a:solidFill>
              </a:rPr>
              <a:t>La </a:t>
            </a:r>
            <a:r>
              <a:rPr lang="es-CL" altLang="es-DO" sz="3200" b="1" u="sng" dirty="0" smtClean="0"/>
              <a:t>misión</a:t>
            </a:r>
            <a:r>
              <a:rPr lang="es-CL" altLang="es-DO" sz="3200" b="1" dirty="0" smtClean="0">
                <a:solidFill>
                  <a:schemeClr val="tx2"/>
                </a:solidFill>
              </a:rPr>
              <a:t> está fundamentada en los destinatarios preferenciales: los jóvenes pobres y abandonados </a:t>
            </a:r>
            <a:r>
              <a:rPr lang="es-CL" altLang="es-DO" sz="2000" b="1" i="1" dirty="0" smtClean="0">
                <a:solidFill>
                  <a:schemeClr val="tx2"/>
                </a:solidFill>
              </a:rPr>
              <a:t>(PVA, Art. 8 Párrafo 2 Estatutos).</a:t>
            </a:r>
            <a:endParaRPr lang="es-ES" altLang="es-DO" sz="2000" b="1" i="1" dirty="0" smtClean="0">
              <a:solidFill>
                <a:schemeClr val="tx2"/>
              </a:solidFill>
            </a:endParaRPr>
          </a:p>
        </p:txBody>
      </p:sp>
    </p:spTree>
    <p:extLst>
      <p:ext uri="{BB962C8B-B14F-4D97-AF65-F5344CB8AC3E}">
        <p14:creationId xmlns:p14="http://schemas.microsoft.com/office/powerpoint/2010/main" val="4209466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1650"/>
                                        </p:tgtEl>
                                        <p:attrNameLst>
                                          <p:attrName>style.visibility</p:attrName>
                                        </p:attrNameLst>
                                      </p:cBhvr>
                                      <p:to>
                                        <p:strVal val="visible"/>
                                      </p:to>
                                    </p:set>
                                    <p:animEffect transition="in" filter="diamond(in)">
                                      <p:cBhvr>
                                        <p:cTn id="7" dur="2000"/>
                                        <p:tgtEl>
                                          <p:spTgt spid="411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11651">
                                            <p:txEl>
                                              <p:pRg st="0" end="0"/>
                                            </p:txEl>
                                          </p:spTgt>
                                        </p:tgtEl>
                                        <p:attrNameLst>
                                          <p:attrName>style.visibility</p:attrName>
                                        </p:attrNameLst>
                                      </p:cBhvr>
                                      <p:to>
                                        <p:strVal val="visible"/>
                                      </p:to>
                                    </p:set>
                                    <p:animEffect transition="in" filter="fade">
                                      <p:cBhvr>
                                        <p:cTn id="12" dur="1000"/>
                                        <p:tgtEl>
                                          <p:spTgt spid="411651">
                                            <p:txEl>
                                              <p:pRg st="0" end="0"/>
                                            </p:txEl>
                                          </p:spTgt>
                                        </p:tgtEl>
                                      </p:cBhvr>
                                    </p:animEffect>
                                    <p:anim calcmode="lin" valueType="num">
                                      <p:cBhvr>
                                        <p:cTn id="13" dur="10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11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11651">
                                            <p:txEl>
                                              <p:pRg st="1" end="1"/>
                                            </p:txEl>
                                          </p:spTgt>
                                        </p:tgtEl>
                                        <p:attrNameLst>
                                          <p:attrName>style.visibility</p:attrName>
                                        </p:attrNameLst>
                                      </p:cBhvr>
                                      <p:to>
                                        <p:strVal val="visible"/>
                                      </p:to>
                                    </p:set>
                                    <p:animEffect transition="in" filter="fade">
                                      <p:cBhvr>
                                        <p:cTn id="19" dur="1000"/>
                                        <p:tgtEl>
                                          <p:spTgt spid="411651">
                                            <p:txEl>
                                              <p:pRg st="1" end="1"/>
                                            </p:txEl>
                                          </p:spTgt>
                                        </p:tgtEl>
                                      </p:cBhvr>
                                    </p:animEffect>
                                    <p:anim calcmode="lin" valueType="num">
                                      <p:cBhvr>
                                        <p:cTn id="20" dur="1000" fill="hold"/>
                                        <p:tgtEl>
                                          <p:spTgt spid="41165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116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0" grpId="0"/>
      <p:bldP spid="4116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81000" y="456392"/>
            <a:ext cx="8382000" cy="6370975"/>
          </a:xfrm>
          <a:prstGeom prst="rect">
            <a:avLst/>
          </a:prstGeom>
        </p:spPr>
        <p:txBody>
          <a:bodyPr wrap="square">
            <a:spAutoFit/>
          </a:bodyPr>
          <a:lstStyle/>
          <a:p>
            <a:pPr marL="0" marR="0" algn="just">
              <a:spcBef>
                <a:spcPts val="0"/>
              </a:spcBef>
              <a:spcAft>
                <a:spcPts val="0"/>
              </a:spcAft>
            </a:pPr>
            <a:r>
              <a:rPr lang="es-ES_tradnl" sz="3200" b="1" dirty="0">
                <a:solidFill>
                  <a:srgbClr val="FFFF00"/>
                </a:solidFill>
                <a:latin typeface="Arial" panose="020B0604020202020204" pitchFamily="34" charset="0"/>
                <a:ea typeface="Calibri" panose="020F0502020204030204" pitchFamily="34" charset="0"/>
                <a:cs typeface="Arial" panose="020B0604020202020204" pitchFamily="34" charset="0"/>
              </a:rPr>
              <a:t>Art. 22. Corresponsables en la misión</a:t>
            </a:r>
            <a:endParaRPr lang="en-US" sz="3200" b="1"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es-ES_tradnl" sz="2400" dirty="0">
                <a:solidFill>
                  <a:schemeClr val="tx2"/>
                </a:solidFill>
                <a:latin typeface="Arial" panose="020B0604020202020204" pitchFamily="34" charset="0"/>
                <a:ea typeface="Calibri" panose="020F0502020204030204" pitchFamily="34" charset="0"/>
                <a:cs typeface="Arial" panose="020B0604020202020204" pitchFamily="34" charset="0"/>
              </a:rPr>
              <a:t> </a:t>
            </a:r>
            <a:endParaRPr lang="en-US" sz="24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§1. El Salesiano Cooperador se siente responsable de la misión común y la desarrolla según sus condiciones de vida, capacidades y posibilidades, dando su valioso apoyo. Comparte en la Asociación la corresponsabilidad educativa y evangelizadora. Cada uno se siente obligado a participar en las reuniones de programación y revisión de las dis­tintas actividades, según la decisión de los responsables. </a:t>
            </a:r>
            <a:r>
              <a:rPr lang="en-US"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 </a:t>
            </a:r>
            <a:r>
              <a:rPr lang="es-ES_tradnl" sz="2800" b="1" dirty="0" smtClean="0">
                <a:solidFill>
                  <a:schemeClr val="tx2"/>
                </a:solidFill>
                <a:latin typeface="Arial" panose="020B0604020202020204" pitchFamily="34" charset="0"/>
                <a:ea typeface="Calibri" panose="020F0502020204030204" pitchFamily="34" charset="0"/>
                <a:cs typeface="Arial" panose="020B0604020202020204" pitchFamily="34" charset="0"/>
              </a:rPr>
              <a:t>Si </a:t>
            </a:r>
            <a:r>
              <a:rPr lang="es-ES_tradnl" sz="2800" b="1" dirty="0">
                <a:solidFill>
                  <a:schemeClr val="tx2"/>
                </a:solidFill>
                <a:latin typeface="Arial" panose="020B0604020202020204" pitchFamily="34" charset="0"/>
                <a:ea typeface="Calibri" panose="020F0502020204030204" pitchFamily="34" charset="0"/>
                <a:cs typeface="Arial" panose="020B0604020202020204" pitchFamily="34" charset="0"/>
              </a:rPr>
              <a:t>está llamado a desempeñar cargos de responsabilidad, se compromete a atenderlos con fidelidad y espíritu de servicio.</a:t>
            </a:r>
            <a:endParaRPr lang="en-US" sz="2800" b="1"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6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2746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7200" y="1219200"/>
            <a:ext cx="8382000" cy="3770263"/>
          </a:xfrm>
          <a:prstGeom prst="rect">
            <a:avLst/>
          </a:prstGeom>
        </p:spPr>
        <p:txBody>
          <a:bodyPr wrap="square">
            <a:spAutoFit/>
          </a:bodyPr>
          <a:lstStyle/>
          <a:p>
            <a:pPr marL="0" marR="0" algn="just">
              <a:spcBef>
                <a:spcPts val="0"/>
              </a:spcBef>
              <a:spcAft>
                <a:spcPts val="0"/>
              </a:spcAft>
            </a:pPr>
            <a:r>
              <a:rPr lang="es-ES_tradnl" sz="3200" b="1" dirty="0">
                <a:solidFill>
                  <a:srgbClr val="FFFF00"/>
                </a:solidFill>
                <a:latin typeface="Arial" panose="020B0604020202020204" pitchFamily="34" charset="0"/>
                <a:ea typeface="Calibri" panose="020F0502020204030204" pitchFamily="34" charset="0"/>
                <a:cs typeface="Arial" panose="020B0604020202020204" pitchFamily="34" charset="0"/>
              </a:rPr>
              <a:t>Art. 22. Corresponsables en la misión</a:t>
            </a:r>
            <a:endParaRPr lang="en-US" sz="3200" b="1"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es-ES_tradnl" sz="2400" dirty="0">
                <a:solidFill>
                  <a:schemeClr val="tx2"/>
                </a:solidFill>
                <a:latin typeface="Arial" panose="020B0604020202020204" pitchFamily="34" charset="0"/>
                <a:ea typeface="Calibri" panose="020F0502020204030204" pitchFamily="34" charset="0"/>
                <a:cs typeface="Arial" panose="020B0604020202020204" pitchFamily="34" charset="0"/>
              </a:rPr>
              <a:t> </a:t>
            </a:r>
            <a:endParaRPr lang="en-US" sz="24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lgn="just">
              <a:spcBef>
                <a:spcPts val="600"/>
              </a:spcBef>
              <a:spcAft>
                <a:spcPts val="0"/>
              </a:spcAft>
            </a:pPr>
            <a:r>
              <a:rPr lang="es-ES_tradnl" sz="3200" b="1" dirty="0" smtClean="0">
                <a:solidFill>
                  <a:schemeClr val="tx2"/>
                </a:solidFill>
                <a:latin typeface="Arial" panose="020B0604020202020204" pitchFamily="34" charset="0"/>
                <a:ea typeface="Calibri" panose="020F0502020204030204" pitchFamily="34" charset="0"/>
                <a:cs typeface="Arial" panose="020B0604020202020204" pitchFamily="34" charset="0"/>
              </a:rPr>
              <a:t>§</a:t>
            </a:r>
            <a:r>
              <a:rPr lang="es-ES_tradnl" sz="3200" b="1" dirty="0">
                <a:solidFill>
                  <a:schemeClr val="tx2"/>
                </a:solidFill>
                <a:latin typeface="Arial" panose="020B0604020202020204" pitchFamily="34" charset="0"/>
                <a:ea typeface="Calibri" panose="020F0502020204030204" pitchFamily="34" charset="0"/>
                <a:cs typeface="Arial" panose="020B0604020202020204" pitchFamily="34" charset="0"/>
              </a:rPr>
              <a:t>2. Todo Salesiano Cooperador con responsabilidad y sentido de pertenencia, sostiene la autonomía económica de la Asociación para que pueda desarrollar su misión.</a:t>
            </a:r>
            <a:endParaRPr lang="en-US" sz="3200" b="1"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2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057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subTitle" idx="1"/>
          </p:nvPr>
        </p:nvSpPr>
        <p:spPr>
          <a:xfrm>
            <a:off x="457200" y="609600"/>
            <a:ext cx="8458200" cy="1752600"/>
          </a:xfrm>
        </p:spPr>
        <p:txBody>
          <a:bodyPr/>
          <a:lstStyle/>
          <a:p>
            <a:pPr algn="just" eaLnBrk="1" hangingPunct="1">
              <a:lnSpc>
                <a:spcPct val="90000"/>
              </a:lnSpc>
              <a:defRPr/>
            </a:pPr>
            <a:r>
              <a:rPr lang="es-DO" sz="3600" b="1" dirty="0" smtClean="0">
                <a:solidFill>
                  <a:schemeClr val="tx2"/>
                </a:solidFill>
              </a:rPr>
              <a:t>Necesitamos repensar lo que somos, para lograr unas </a:t>
            </a:r>
            <a:r>
              <a:rPr lang="es-ES_tradnl" sz="3600" b="1" dirty="0" smtClean="0">
                <a:solidFill>
                  <a:schemeClr val="tx2"/>
                </a:solidFill>
              </a:rPr>
              <a:t>presencias más significativas y consistentes en los distintos ámbitos de la misión.  Más allá del trabajo apostólico llevado a cabo, tenemos por necesidad imperiosa que encontrar un ámbito donde </a:t>
            </a:r>
            <a:r>
              <a:rPr lang="es-ES_tradnl" sz="3600" b="1" i="1" dirty="0" smtClean="0">
                <a:solidFill>
                  <a:schemeClr val="tx2"/>
                </a:solidFill>
              </a:rPr>
              <a:t>compartir la fe y la amistad</a:t>
            </a:r>
            <a:r>
              <a:rPr lang="es-ES_tradnl" sz="3600" b="1" dirty="0" smtClean="0">
                <a:solidFill>
                  <a:schemeClr val="tx2"/>
                </a:solidFill>
              </a:rPr>
              <a:t>, el amor y la fraternidad. Nuestros centros están llamados a ser esos ámbitos.</a:t>
            </a:r>
            <a:r>
              <a:rPr lang="en-US" sz="3600" dirty="0" smtClean="0">
                <a:solidFill>
                  <a:schemeClr val="tx2"/>
                </a:solidFill>
              </a:rPr>
              <a:t> </a:t>
            </a:r>
          </a:p>
        </p:txBody>
      </p:sp>
    </p:spTree>
    <p:extLst>
      <p:ext uri="{BB962C8B-B14F-4D97-AF65-F5344CB8AC3E}">
        <p14:creationId xmlns:p14="http://schemas.microsoft.com/office/powerpoint/2010/main" val="3115847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304800" y="152400"/>
            <a:ext cx="8458200" cy="1752600"/>
          </a:xfrm>
        </p:spPr>
        <p:txBody>
          <a:bodyPr/>
          <a:lstStyle/>
          <a:p>
            <a:pPr algn="just" eaLnBrk="1" hangingPunct="1">
              <a:lnSpc>
                <a:spcPct val="90000"/>
              </a:lnSpc>
              <a:defRPr/>
            </a:pPr>
            <a:r>
              <a:rPr lang="es-ES_tradnl" sz="4000" b="1" dirty="0" smtClean="0">
                <a:solidFill>
                  <a:schemeClr val="tx2"/>
                </a:solidFill>
              </a:rPr>
              <a:t>El Señor nos invita a leer los signos de los tiempos. ¿Cómo interpretamos hoy el PVA? ¿No podríamos reconocer en el PVA una llamada a confiar menos en nuestras propias fuerzas, en las fuerzas de cada centro local, de cada nación para hacer un camino humilde de búsqueda, unos junto a otros, en un camino más comunitario y no tan </a:t>
            </a:r>
            <a:r>
              <a:rPr lang="es-ES_tradnl" sz="4000" b="1" i="1" dirty="0" smtClean="0">
                <a:solidFill>
                  <a:schemeClr val="tx2"/>
                </a:solidFill>
              </a:rPr>
              <a:t>autosuficiente</a:t>
            </a:r>
            <a:r>
              <a:rPr lang="es-ES_tradnl" sz="4000" b="1" dirty="0" smtClean="0">
                <a:solidFill>
                  <a:schemeClr val="tx2"/>
                </a:solidFill>
              </a:rPr>
              <a:t>?</a:t>
            </a:r>
            <a:endParaRPr lang="en-US" sz="4000" b="1" dirty="0" smtClean="0">
              <a:solidFill>
                <a:schemeClr val="tx2"/>
              </a:solidFill>
            </a:endParaRPr>
          </a:p>
        </p:txBody>
      </p:sp>
    </p:spTree>
    <p:extLst>
      <p:ext uri="{BB962C8B-B14F-4D97-AF65-F5344CB8AC3E}">
        <p14:creationId xmlns:p14="http://schemas.microsoft.com/office/powerpoint/2010/main" val="2425919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subTitle" idx="1"/>
          </p:nvPr>
        </p:nvSpPr>
        <p:spPr>
          <a:xfrm>
            <a:off x="304800" y="304800"/>
            <a:ext cx="8458200" cy="1752600"/>
          </a:xfrm>
        </p:spPr>
        <p:txBody>
          <a:bodyPr/>
          <a:lstStyle/>
          <a:p>
            <a:pPr algn="just" eaLnBrk="1" hangingPunct="1">
              <a:lnSpc>
                <a:spcPct val="90000"/>
              </a:lnSpc>
              <a:defRPr/>
            </a:pPr>
            <a:r>
              <a:rPr lang="es-ES_tradnl" sz="4000" b="1" dirty="0" smtClean="0">
                <a:solidFill>
                  <a:schemeClr val="tx2"/>
                </a:solidFill>
              </a:rPr>
              <a:t>Para poder entrar en la dinámica que el PVA nos exige, se requiere que cada uno de nosotros trascienda el umbral de su persona y complemente su vida en dirección hacia la vitalidad de la vida comunitaria y la misión compartida a la que está llamado en el centro local como salesiano cooperador.  </a:t>
            </a:r>
            <a:endParaRPr lang="en-US" sz="4000" b="1" dirty="0" smtClean="0">
              <a:solidFill>
                <a:schemeClr val="tx2"/>
              </a:solidFill>
            </a:endParaRPr>
          </a:p>
        </p:txBody>
      </p:sp>
    </p:spTree>
    <p:extLst>
      <p:ext uri="{BB962C8B-B14F-4D97-AF65-F5344CB8AC3E}">
        <p14:creationId xmlns:p14="http://schemas.microsoft.com/office/powerpoint/2010/main" val="583759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fade">
                                      <p:cBhvr>
                                        <p:cTn id="7" dur="1000"/>
                                        <p:tgtEl>
                                          <p:spTgt spid="47106">
                                            <p:txEl>
                                              <p:pRg st="0" end="0"/>
                                            </p:txEl>
                                          </p:spTgt>
                                        </p:tgtEl>
                                      </p:cBhvr>
                                    </p:animEffect>
                                    <p:anim calcmode="lin" valueType="num">
                                      <p:cBhvr>
                                        <p:cTn id="8" dur="1000" fill="hold"/>
                                        <p:tgtEl>
                                          <p:spTgt spid="471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40568" y="2209800"/>
            <a:ext cx="7772400" cy="3581400"/>
          </a:xfrm>
        </p:spPr>
        <p:txBody>
          <a:bodyPr/>
          <a:lstStyle/>
          <a:p>
            <a:r>
              <a:rPr lang="es-DO" b="1" dirty="0">
                <a:effectLst/>
              </a:rPr>
              <a:t>Misión compartida como propuesta vocacional con y para los jóvenes</a:t>
            </a:r>
            <a:r>
              <a:rPr lang="es-DO" b="1" dirty="0" smtClean="0">
                <a:effectLst/>
              </a:rPr>
              <a:t>.</a:t>
            </a:r>
            <a:r>
              <a:rPr lang="en-US" b="1" dirty="0">
                <a:effectLst/>
              </a:rPr>
              <a:t/>
            </a:r>
            <a:br>
              <a:rPr lang="en-US" b="1" dirty="0">
                <a:effectLst/>
              </a:rPr>
            </a:br>
            <a:endParaRPr lang="en-US" b="1" dirty="0"/>
          </a:p>
        </p:txBody>
      </p:sp>
      <p:pic>
        <p:nvPicPr>
          <p:cNvPr id="2052" name="Picture 4" descr="logo"/>
          <p:cNvPicPr>
            <a:picLocks noChangeAspect="1" noChangeArrowheads="1"/>
          </p:cNvPicPr>
          <p:nvPr/>
        </p:nvPicPr>
        <p:blipFill>
          <a:blip r:embed="rId2" cstate="print"/>
          <a:srcRect/>
          <a:stretch>
            <a:fillRect/>
          </a:stretch>
        </p:blipFill>
        <p:spPr bwMode="auto">
          <a:xfrm>
            <a:off x="228600" y="228600"/>
            <a:ext cx="1023937" cy="1219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subTitle" idx="1"/>
          </p:nvPr>
        </p:nvSpPr>
        <p:spPr>
          <a:xfrm>
            <a:off x="304800" y="1295400"/>
            <a:ext cx="8458200" cy="4572000"/>
          </a:xfrm>
        </p:spPr>
        <p:txBody>
          <a:bodyPr/>
          <a:lstStyle/>
          <a:p>
            <a:pPr algn="ctr" eaLnBrk="1" hangingPunct="1">
              <a:lnSpc>
                <a:spcPct val="90000"/>
              </a:lnSpc>
              <a:defRPr/>
            </a:pPr>
            <a:r>
              <a:rPr lang="es-ES_tradnl" sz="6000" b="1" dirty="0" smtClean="0">
                <a:solidFill>
                  <a:schemeClr val="tx2"/>
                </a:solidFill>
              </a:rPr>
              <a:t>Para poder solidificar nuestra presencia comunitaria y por ende nuestra misión los invito a:</a:t>
            </a:r>
            <a:endParaRPr lang="en-US" sz="6000" b="1" dirty="0" smtClean="0">
              <a:solidFill>
                <a:schemeClr val="tx2"/>
              </a:solidFill>
            </a:endParaRPr>
          </a:p>
        </p:txBody>
      </p:sp>
    </p:spTree>
    <p:extLst>
      <p:ext uri="{BB962C8B-B14F-4D97-AF65-F5344CB8AC3E}">
        <p14:creationId xmlns:p14="http://schemas.microsoft.com/office/powerpoint/2010/main" val="1718136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fade">
                                      <p:cBhvr>
                                        <p:cTn id="7" dur="1000"/>
                                        <p:tgtEl>
                                          <p:spTgt spid="51202">
                                            <p:txEl>
                                              <p:pRg st="0" end="0"/>
                                            </p:txEl>
                                          </p:spTgt>
                                        </p:tgtEl>
                                      </p:cBhvr>
                                    </p:animEffect>
                                    <p:anim calcmode="lin" valueType="num">
                                      <p:cBhvr>
                                        <p:cTn id="8" dur="1000" fill="hold"/>
                                        <p:tgtEl>
                                          <p:spTgt spid="512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0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subTitle" idx="1"/>
          </p:nvPr>
        </p:nvSpPr>
        <p:spPr>
          <a:xfrm>
            <a:off x="381000" y="1219200"/>
            <a:ext cx="8458200" cy="2590800"/>
          </a:xfrm>
        </p:spPr>
        <p:txBody>
          <a:bodyPr/>
          <a:lstStyle/>
          <a:p>
            <a:pPr marL="457200" indent="-457200" algn="just" eaLnBrk="1" hangingPunct="1">
              <a:lnSpc>
                <a:spcPct val="90000"/>
              </a:lnSpc>
              <a:buFont typeface="Wingdings" pitchFamily="2" charset="2"/>
              <a:buAutoNum type="arabicPeriod"/>
            </a:pPr>
            <a:r>
              <a:rPr lang="es-ES_tradnl" altLang="en-US" sz="4000" b="1" dirty="0" smtClean="0">
                <a:solidFill>
                  <a:schemeClr val="tx2"/>
                </a:solidFill>
                <a:effectLst/>
              </a:rPr>
              <a:t>Superar los propios límites</a:t>
            </a:r>
            <a:r>
              <a:rPr lang="en-US" altLang="en-US" sz="4000" b="1" dirty="0" smtClean="0">
                <a:solidFill>
                  <a:schemeClr val="tx2"/>
                </a:solidFill>
                <a:effectLst/>
              </a:rPr>
              <a:t> </a:t>
            </a:r>
          </a:p>
          <a:p>
            <a:pPr marL="457200" indent="-457200" algn="just" eaLnBrk="1" hangingPunct="1">
              <a:lnSpc>
                <a:spcPct val="90000"/>
              </a:lnSpc>
              <a:buFont typeface="Wingdings" pitchFamily="2" charset="2"/>
              <a:buAutoNum type="arabicPeriod"/>
            </a:pPr>
            <a:r>
              <a:rPr lang="es-ES_tradnl" altLang="en-US" sz="4000" b="1" dirty="0" smtClean="0">
                <a:solidFill>
                  <a:schemeClr val="tx2"/>
                </a:solidFill>
                <a:effectLst/>
              </a:rPr>
              <a:t>Diálogo y cooperación</a:t>
            </a:r>
            <a:r>
              <a:rPr lang="en-US" altLang="en-US" sz="4000" b="1" dirty="0" smtClean="0">
                <a:solidFill>
                  <a:schemeClr val="tx2"/>
                </a:solidFill>
                <a:effectLst/>
              </a:rPr>
              <a:t> </a:t>
            </a:r>
          </a:p>
          <a:p>
            <a:pPr marL="457200" indent="-457200" algn="just" eaLnBrk="1" hangingPunct="1">
              <a:lnSpc>
                <a:spcPct val="90000"/>
              </a:lnSpc>
              <a:buFont typeface="Wingdings" pitchFamily="2" charset="2"/>
              <a:buAutoNum type="arabicPeriod"/>
            </a:pPr>
            <a:r>
              <a:rPr lang="es-ES_tradnl" altLang="en-US" sz="4000" b="1" dirty="0" smtClean="0">
                <a:solidFill>
                  <a:schemeClr val="tx2"/>
                </a:solidFill>
                <a:effectLst/>
              </a:rPr>
              <a:t>Valoración de la diversidad</a:t>
            </a:r>
            <a:r>
              <a:rPr lang="en-US" altLang="en-US" sz="4000" b="1" dirty="0" smtClean="0">
                <a:solidFill>
                  <a:schemeClr val="tx2"/>
                </a:solidFill>
                <a:effectLst/>
              </a:rPr>
              <a:t> </a:t>
            </a:r>
          </a:p>
          <a:p>
            <a:pPr marL="457200" indent="-457200" algn="just" eaLnBrk="1" hangingPunct="1">
              <a:lnSpc>
                <a:spcPct val="90000"/>
              </a:lnSpc>
              <a:buFont typeface="Wingdings" pitchFamily="2" charset="2"/>
              <a:buAutoNum type="arabicPeriod"/>
            </a:pPr>
            <a:r>
              <a:rPr lang="es-ES_tradnl" altLang="en-US" sz="4000" b="1" dirty="0" smtClean="0">
                <a:solidFill>
                  <a:schemeClr val="tx2"/>
                </a:solidFill>
                <a:effectLst/>
              </a:rPr>
              <a:t>Compartir la misión apostólica</a:t>
            </a:r>
            <a:r>
              <a:rPr lang="en-US" altLang="en-US" sz="4000" b="1" dirty="0" smtClean="0">
                <a:solidFill>
                  <a:schemeClr val="tx2"/>
                </a:solidFill>
                <a:effectLst/>
              </a:rPr>
              <a:t> </a:t>
            </a:r>
          </a:p>
          <a:p>
            <a:pPr marL="457200" indent="-457200" algn="just" eaLnBrk="1" hangingPunct="1">
              <a:lnSpc>
                <a:spcPct val="90000"/>
              </a:lnSpc>
              <a:buFont typeface="Wingdings" pitchFamily="2" charset="2"/>
              <a:buAutoNum type="arabicPeriod"/>
            </a:pPr>
            <a:r>
              <a:rPr lang="es-ES_tradnl" altLang="en-US" sz="4000" b="1" dirty="0" smtClean="0">
                <a:solidFill>
                  <a:schemeClr val="tx2"/>
                </a:solidFill>
                <a:effectLst/>
              </a:rPr>
              <a:t>Compartir la vida en el centro local</a:t>
            </a:r>
            <a:r>
              <a:rPr lang="en-US" altLang="en-US" sz="4000" b="1" dirty="0" smtClean="0">
                <a:solidFill>
                  <a:schemeClr val="tx2"/>
                </a:solidFill>
                <a:effectLst/>
              </a:rPr>
              <a:t> </a:t>
            </a:r>
          </a:p>
        </p:txBody>
      </p:sp>
    </p:spTree>
    <p:extLst>
      <p:ext uri="{BB962C8B-B14F-4D97-AF65-F5344CB8AC3E}">
        <p14:creationId xmlns:p14="http://schemas.microsoft.com/office/powerpoint/2010/main" val="3063388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fade">
                                      <p:cBhvr>
                                        <p:cTn id="7" dur="1000"/>
                                        <p:tgtEl>
                                          <p:spTgt spid="48130">
                                            <p:txEl>
                                              <p:pRg st="0" end="0"/>
                                            </p:txEl>
                                          </p:spTgt>
                                        </p:tgtEl>
                                      </p:cBhvr>
                                    </p:animEffect>
                                    <p:anim calcmode="lin" valueType="num">
                                      <p:cBhvr>
                                        <p:cTn id="8" dur="1000" fill="hold"/>
                                        <p:tgtEl>
                                          <p:spTgt spid="4813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8130">
                                            <p:txEl>
                                              <p:pRg st="1" end="1"/>
                                            </p:txEl>
                                          </p:spTgt>
                                        </p:tgtEl>
                                        <p:attrNameLst>
                                          <p:attrName>style.visibility</p:attrName>
                                        </p:attrNameLst>
                                      </p:cBhvr>
                                      <p:to>
                                        <p:strVal val="visible"/>
                                      </p:to>
                                    </p:set>
                                    <p:animEffect transition="in" filter="fade">
                                      <p:cBhvr>
                                        <p:cTn id="14" dur="1000"/>
                                        <p:tgtEl>
                                          <p:spTgt spid="48130">
                                            <p:txEl>
                                              <p:pRg st="1" end="1"/>
                                            </p:txEl>
                                          </p:spTgt>
                                        </p:tgtEl>
                                      </p:cBhvr>
                                    </p:animEffect>
                                    <p:anim calcmode="lin" valueType="num">
                                      <p:cBhvr>
                                        <p:cTn id="15" dur="1000" fill="hold"/>
                                        <p:tgtEl>
                                          <p:spTgt spid="4813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1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8130">
                                            <p:txEl>
                                              <p:pRg st="2" end="2"/>
                                            </p:txEl>
                                          </p:spTgt>
                                        </p:tgtEl>
                                        <p:attrNameLst>
                                          <p:attrName>style.visibility</p:attrName>
                                        </p:attrNameLst>
                                      </p:cBhvr>
                                      <p:to>
                                        <p:strVal val="visible"/>
                                      </p:to>
                                    </p:set>
                                    <p:animEffect transition="in" filter="fade">
                                      <p:cBhvr>
                                        <p:cTn id="21" dur="1000"/>
                                        <p:tgtEl>
                                          <p:spTgt spid="48130">
                                            <p:txEl>
                                              <p:pRg st="2" end="2"/>
                                            </p:txEl>
                                          </p:spTgt>
                                        </p:tgtEl>
                                      </p:cBhvr>
                                    </p:animEffect>
                                    <p:anim calcmode="lin" valueType="num">
                                      <p:cBhvr>
                                        <p:cTn id="22" dur="1000" fill="hold"/>
                                        <p:tgtEl>
                                          <p:spTgt spid="4813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81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8130">
                                            <p:txEl>
                                              <p:pRg st="3" end="3"/>
                                            </p:txEl>
                                          </p:spTgt>
                                        </p:tgtEl>
                                        <p:attrNameLst>
                                          <p:attrName>style.visibility</p:attrName>
                                        </p:attrNameLst>
                                      </p:cBhvr>
                                      <p:to>
                                        <p:strVal val="visible"/>
                                      </p:to>
                                    </p:set>
                                    <p:animEffect transition="in" filter="fade">
                                      <p:cBhvr>
                                        <p:cTn id="28" dur="1000"/>
                                        <p:tgtEl>
                                          <p:spTgt spid="48130">
                                            <p:txEl>
                                              <p:pRg st="3" end="3"/>
                                            </p:txEl>
                                          </p:spTgt>
                                        </p:tgtEl>
                                      </p:cBhvr>
                                    </p:animEffect>
                                    <p:anim calcmode="lin" valueType="num">
                                      <p:cBhvr>
                                        <p:cTn id="29" dur="1000" fill="hold"/>
                                        <p:tgtEl>
                                          <p:spTgt spid="4813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813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8130">
                                            <p:txEl>
                                              <p:pRg st="4" end="4"/>
                                            </p:txEl>
                                          </p:spTgt>
                                        </p:tgtEl>
                                        <p:attrNameLst>
                                          <p:attrName>style.visibility</p:attrName>
                                        </p:attrNameLst>
                                      </p:cBhvr>
                                      <p:to>
                                        <p:strVal val="visible"/>
                                      </p:to>
                                    </p:set>
                                    <p:animEffect transition="in" filter="fade">
                                      <p:cBhvr>
                                        <p:cTn id="35" dur="1000"/>
                                        <p:tgtEl>
                                          <p:spTgt spid="48130">
                                            <p:txEl>
                                              <p:pRg st="4" end="4"/>
                                            </p:txEl>
                                          </p:spTgt>
                                        </p:tgtEl>
                                      </p:cBhvr>
                                    </p:animEffect>
                                    <p:anim calcmode="lin" valueType="num">
                                      <p:cBhvr>
                                        <p:cTn id="36" dur="1000" fill="hold"/>
                                        <p:tgtEl>
                                          <p:spTgt spid="4813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81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990600"/>
            <a:ext cx="8839200" cy="4724400"/>
          </a:xfrm>
        </p:spPr>
        <p:txBody>
          <a:bodyPr/>
          <a:lstStyle/>
          <a:p>
            <a:r>
              <a:rPr lang="es-ES" sz="3200" b="1" dirty="0">
                <a:solidFill>
                  <a:schemeClr val="tx1"/>
                </a:solidFill>
              </a:rPr>
              <a:t/>
            </a:r>
            <a:br>
              <a:rPr lang="es-ES" sz="3200" b="1" dirty="0">
                <a:solidFill>
                  <a:schemeClr val="tx1"/>
                </a:solidFill>
              </a:rPr>
            </a:br>
            <a:r>
              <a:rPr lang="es-ES" sz="7200" b="1" dirty="0"/>
              <a:t>El Centro Local </a:t>
            </a:r>
            <a:r>
              <a:rPr lang="es-ES" sz="7200" b="1" dirty="0" smtClean="0"/>
              <a:t/>
            </a:r>
            <a:br>
              <a:rPr lang="es-ES" sz="7200" b="1" dirty="0" smtClean="0"/>
            </a:br>
            <a:r>
              <a:rPr lang="es-ES" sz="7200" b="1" dirty="0" smtClean="0">
                <a:solidFill>
                  <a:srgbClr val="FFFF00"/>
                </a:solidFill>
              </a:rPr>
              <a:t>por y para</a:t>
            </a:r>
            <a:r>
              <a:rPr lang="es-ES" sz="7200" b="1" i="1" dirty="0" smtClean="0"/>
              <a:t> </a:t>
            </a:r>
            <a:r>
              <a:rPr lang="es-ES" sz="7200" b="1" i="1" dirty="0">
                <a:solidFill>
                  <a:srgbClr val="FFFF00"/>
                </a:solidFill>
              </a:rPr>
              <a:t>la </a:t>
            </a:r>
            <a:r>
              <a:rPr lang="es-ES" sz="7200" b="1" i="1" dirty="0" smtClean="0">
                <a:solidFill>
                  <a:srgbClr val="FFFF00"/>
                </a:solidFill>
              </a:rPr>
              <a:t>misión:</a:t>
            </a:r>
            <a:r>
              <a:rPr lang="es-ES" sz="7200" b="1" i="1" dirty="0" smtClean="0"/>
              <a:t> </a:t>
            </a:r>
            <a:br>
              <a:rPr lang="es-ES" sz="7200" b="1" i="1" dirty="0" smtClean="0"/>
            </a:br>
            <a:endParaRPr lang="es-ES_tradnl" sz="72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066800"/>
            <a:ext cx="8839200" cy="4267200"/>
          </a:xfrm>
        </p:spPr>
        <p:txBody>
          <a:bodyPr/>
          <a:lstStyle/>
          <a:p>
            <a:r>
              <a:rPr lang="es-ES" sz="2800" b="1" dirty="0">
                <a:solidFill>
                  <a:schemeClr val="tx1"/>
                </a:solidFill>
              </a:rPr>
              <a:t/>
            </a:r>
            <a:br>
              <a:rPr lang="es-ES" sz="2800" b="1" dirty="0">
                <a:solidFill>
                  <a:schemeClr val="tx1"/>
                </a:solidFill>
              </a:rPr>
            </a:br>
            <a:r>
              <a:rPr lang="es-ES" sz="6600" b="1" i="1" dirty="0" smtClean="0"/>
              <a:t/>
            </a:r>
            <a:br>
              <a:rPr lang="es-ES" sz="6600" b="1" i="1" dirty="0" smtClean="0"/>
            </a:br>
            <a:r>
              <a:rPr lang="es-ES" sz="6600" b="1" dirty="0" smtClean="0">
                <a:effectLst/>
              </a:rPr>
              <a:t>“</a:t>
            </a:r>
            <a:r>
              <a:rPr lang="es-DO" sz="6600" b="1" dirty="0" smtClean="0">
                <a:effectLst/>
                <a:cs typeface="Arial" panose="020B0604020202020204" pitchFamily="34" charset="0"/>
              </a:rPr>
              <a:t>¿</a:t>
            </a:r>
            <a:r>
              <a:rPr lang="es-ES" sz="6600" b="1" dirty="0" smtClean="0">
                <a:effectLst/>
              </a:rPr>
              <a:t>Qué tipo de </a:t>
            </a:r>
            <a:r>
              <a:rPr lang="es-ES" sz="6600" b="1" dirty="0" smtClean="0"/>
              <a:t>salesiano cooperador construye?”</a:t>
            </a:r>
            <a:endParaRPr lang="es-ES_tradnl" sz="6600" b="1" dirty="0"/>
          </a:p>
        </p:txBody>
      </p:sp>
    </p:spTree>
    <p:extLst>
      <p:ext uri="{BB962C8B-B14F-4D97-AF65-F5344CB8AC3E}">
        <p14:creationId xmlns:p14="http://schemas.microsoft.com/office/powerpoint/2010/main" val="1560257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81000" y="1295400"/>
            <a:ext cx="7924800" cy="5105400"/>
          </a:xfrm>
        </p:spPr>
        <p:txBody>
          <a:bodyPr/>
          <a:lstStyle/>
          <a:p>
            <a:pPr algn="just"/>
            <a:r>
              <a:rPr lang="es-ES" sz="1200" b="1" dirty="0">
                <a:solidFill>
                  <a:schemeClr val="tx1"/>
                </a:solidFill>
              </a:rPr>
              <a:t/>
            </a:r>
            <a:br>
              <a:rPr lang="es-ES" sz="1200" b="1" dirty="0">
                <a:solidFill>
                  <a:schemeClr val="tx1"/>
                </a:solidFill>
              </a:rPr>
            </a:br>
            <a:r>
              <a:rPr lang="es-ES" sz="3600" b="1" dirty="0" smtClean="0"/>
              <a:t/>
            </a:r>
            <a:br>
              <a:rPr lang="es-ES" sz="3600" b="1" dirty="0" smtClean="0"/>
            </a:br>
            <a:r>
              <a:rPr lang="es-ES" sz="3600" b="1" dirty="0" smtClean="0">
                <a:solidFill>
                  <a:srgbClr val="FFFF00"/>
                </a:solidFill>
              </a:rPr>
              <a:t>Algunas características de ese SC:</a:t>
            </a:r>
            <a:r>
              <a:rPr lang="es-ES" sz="3600" b="1" dirty="0" smtClean="0"/>
              <a:t/>
            </a:r>
            <a:br>
              <a:rPr lang="es-ES" sz="3600" b="1" dirty="0" smtClean="0"/>
            </a:br>
            <a:r>
              <a:rPr lang="es-ES" sz="3600" b="1" dirty="0" smtClean="0"/>
              <a:t/>
            </a:r>
            <a:br>
              <a:rPr lang="es-ES" sz="3600" b="1" dirty="0" smtClean="0"/>
            </a:br>
            <a:r>
              <a:rPr lang="es-ES" sz="3600" b="1" dirty="0" smtClean="0"/>
              <a:t>1. interpretan </a:t>
            </a:r>
            <a:r>
              <a:rPr lang="es-ES" sz="3600" b="1" dirty="0"/>
              <a:t>la vida asociativa como lugar y camino para la vivencia de un ideal, un valor </a:t>
            </a:r>
            <a:r>
              <a:rPr lang="es-ES" sz="3600" b="1" dirty="0" smtClean="0"/>
              <a:t>transcendental </a:t>
            </a:r>
            <a:r>
              <a:rPr lang="es-ES" sz="3600" b="1" dirty="0"/>
              <a:t>que reclama parte de sus energías y tiempo, impidiéndoles replegarse </a:t>
            </a:r>
            <a:r>
              <a:rPr lang="es-ES" sz="3600" b="1" dirty="0" smtClean="0"/>
              <a:t>solos </a:t>
            </a:r>
            <a:r>
              <a:rPr lang="es-ES" sz="3600" b="1" dirty="0"/>
              <a:t>sobre sus necesidades. </a:t>
            </a:r>
            <a:br>
              <a:rPr lang="es-ES" sz="3600" b="1" dirty="0"/>
            </a:br>
            <a:endParaRPr lang="es-ES_tradnl" sz="36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33400" y="1981200"/>
            <a:ext cx="7924800" cy="3276600"/>
          </a:xfrm>
        </p:spPr>
        <p:txBody>
          <a:bodyPr/>
          <a:lstStyle/>
          <a:p>
            <a:pPr algn="just"/>
            <a:r>
              <a:rPr lang="es-ES" sz="1600" b="1" dirty="0">
                <a:solidFill>
                  <a:schemeClr val="tx1"/>
                </a:solidFill>
              </a:rPr>
              <a:t/>
            </a:r>
            <a:br>
              <a:rPr lang="es-ES" sz="1600" b="1" dirty="0">
                <a:solidFill>
                  <a:schemeClr val="tx1"/>
                </a:solidFill>
              </a:rPr>
            </a:br>
            <a:r>
              <a:rPr lang="es-ES" sz="4400" b="1" dirty="0" smtClean="0"/>
              <a:t/>
            </a:r>
            <a:br>
              <a:rPr lang="es-ES" sz="4400" b="1" dirty="0" smtClean="0"/>
            </a:br>
            <a:r>
              <a:rPr lang="es-ES" sz="4400" b="1" dirty="0" smtClean="0"/>
              <a:t/>
            </a:r>
            <a:br>
              <a:rPr lang="es-ES" sz="4400" b="1" dirty="0" smtClean="0"/>
            </a:br>
            <a:r>
              <a:rPr lang="es-ES" sz="4400" b="1" dirty="0" smtClean="0"/>
              <a:t>2. Son </a:t>
            </a:r>
            <a:r>
              <a:rPr lang="es-ES" sz="4400" b="1" dirty="0"/>
              <a:t>personas que </a:t>
            </a:r>
            <a:r>
              <a:rPr lang="es-ES" sz="4400" b="1" i="1" dirty="0"/>
              <a:t>dan equilibrio</a:t>
            </a:r>
            <a:r>
              <a:rPr lang="es-ES" sz="4400" b="1" dirty="0"/>
              <a:t> a la asociación y </a:t>
            </a:r>
            <a:r>
              <a:rPr lang="es-ES" sz="4400" b="1" i="1" dirty="0"/>
              <a:t>convocan</a:t>
            </a:r>
            <a:r>
              <a:rPr lang="es-ES" sz="4400" b="1" dirty="0"/>
              <a:t> a una mayor vivencia de los valores asociativos. </a:t>
            </a:r>
            <a:br>
              <a:rPr lang="es-ES" sz="4400" b="1" dirty="0"/>
            </a:br>
            <a:endParaRPr lang="es-ES_tradnl" sz="4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533400" y="914400"/>
            <a:ext cx="7924800" cy="5562600"/>
          </a:xfrm>
        </p:spPr>
        <p:txBody>
          <a:bodyPr/>
          <a:lstStyle/>
          <a:p>
            <a:pPr algn="just"/>
            <a:r>
              <a:rPr lang="es-ES" sz="4800" b="1" dirty="0">
                <a:solidFill>
                  <a:schemeClr val="tx1"/>
                </a:solidFill>
              </a:rPr>
              <a:t/>
            </a:r>
            <a:br>
              <a:rPr lang="es-ES" sz="4800" b="1" dirty="0">
                <a:solidFill>
                  <a:schemeClr val="tx1"/>
                </a:solidFill>
              </a:rPr>
            </a:br>
            <a:r>
              <a:rPr lang="es-ES" sz="4800" b="1" dirty="0" smtClean="0"/>
              <a:t>3. Viven </a:t>
            </a:r>
            <a:r>
              <a:rPr lang="es-ES" sz="4800" b="1" dirty="0"/>
              <a:t>su apostolado en función de los valores </a:t>
            </a:r>
            <a:r>
              <a:rPr lang="es-ES" sz="4800" b="1" dirty="0" smtClean="0"/>
              <a:t>evangélicos. </a:t>
            </a:r>
            <a:br>
              <a:rPr lang="es-ES" sz="4800" b="1" dirty="0" smtClean="0"/>
            </a:br>
            <a:r>
              <a:rPr lang="es-ES" sz="4800" b="1" dirty="0" smtClean="0"/>
              <a:t/>
            </a:r>
            <a:br>
              <a:rPr lang="es-ES" sz="4800" b="1" dirty="0" smtClean="0"/>
            </a:br>
            <a:r>
              <a:rPr lang="es-ES" sz="4800" b="1" dirty="0"/>
              <a:t/>
            </a:r>
            <a:br>
              <a:rPr lang="es-ES" sz="4800" b="1" dirty="0"/>
            </a:br>
            <a:endParaRPr lang="es-ES_tradnl" sz="48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457200" y="533400"/>
            <a:ext cx="7924800" cy="5562600"/>
          </a:xfrm>
        </p:spPr>
        <p:txBody>
          <a:bodyPr/>
          <a:lstStyle/>
          <a:p>
            <a:pPr algn="just"/>
            <a:r>
              <a:rPr lang="es-ES" sz="4400" b="1" dirty="0" smtClean="0"/>
              <a:t/>
            </a:r>
            <a:br>
              <a:rPr lang="es-ES" sz="4400" b="1" dirty="0" smtClean="0"/>
            </a:br>
            <a:r>
              <a:rPr lang="es-ES" sz="4400" b="1" dirty="0" smtClean="0"/>
              <a:t/>
            </a:r>
            <a:br>
              <a:rPr lang="es-ES" sz="4400" b="1" dirty="0" smtClean="0"/>
            </a:br>
            <a:r>
              <a:rPr lang="es-ES" sz="4400" b="1" dirty="0" smtClean="0"/>
              <a:t>4. No </a:t>
            </a:r>
            <a:r>
              <a:rPr lang="es-ES" sz="4400" b="1" dirty="0" err="1" smtClean="0"/>
              <a:t>estan</a:t>
            </a:r>
            <a:r>
              <a:rPr lang="es-ES" sz="4400" b="1" dirty="0" smtClean="0"/>
              <a:t> apegados a gratificaciones </a:t>
            </a:r>
            <a:r>
              <a:rPr lang="es-ES" sz="4400" b="1" dirty="0"/>
              <a:t>afectivas, </a:t>
            </a:r>
            <a:r>
              <a:rPr lang="es-ES" sz="4400" b="1" dirty="0" smtClean="0"/>
              <a:t>ni a  </a:t>
            </a:r>
            <a:r>
              <a:rPr lang="es-ES" sz="4400" b="1" dirty="0"/>
              <a:t>apoyos compensatorios</a:t>
            </a:r>
            <a:r>
              <a:rPr lang="es-ES" sz="4400" b="1" dirty="0" smtClean="0"/>
              <a:t>, ni a </a:t>
            </a:r>
            <a:r>
              <a:rPr lang="es-ES" sz="4400" b="1" dirty="0"/>
              <a:t>fáciles </a:t>
            </a:r>
            <a:r>
              <a:rPr lang="es-ES" sz="4400" b="1" dirty="0" smtClean="0"/>
              <a:t>compromisos, ni tienen </a:t>
            </a:r>
            <a:r>
              <a:rPr lang="es-ES" sz="4400" b="1" dirty="0"/>
              <a:t>una apática neutralidad.</a:t>
            </a:r>
            <a:br>
              <a:rPr lang="es-ES" sz="4400" b="1" dirty="0"/>
            </a:br>
            <a:endParaRPr lang="es-ES_tradnl" sz="4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381000" y="609600"/>
            <a:ext cx="8458200" cy="5181600"/>
          </a:xfrm>
        </p:spPr>
        <p:txBody>
          <a:bodyPr/>
          <a:lstStyle/>
          <a:p>
            <a:r>
              <a:rPr lang="es-ES" sz="6000" b="1" dirty="0">
                <a:solidFill>
                  <a:schemeClr val="tx1"/>
                </a:solidFill>
              </a:rPr>
              <a:t/>
            </a:r>
            <a:br>
              <a:rPr lang="es-ES" sz="6000" b="1" dirty="0">
                <a:solidFill>
                  <a:schemeClr val="tx1"/>
                </a:solidFill>
              </a:rPr>
            </a:br>
            <a:r>
              <a:rPr lang="es-ES" sz="6000" b="1" dirty="0" smtClean="0">
                <a:solidFill>
                  <a:srgbClr val="FFFF00"/>
                </a:solidFill>
              </a:rPr>
              <a:t>La Asociación por y para la misión, nos invita </a:t>
            </a:r>
            <a:r>
              <a:rPr lang="es-ES" sz="6000" b="1" dirty="0">
                <a:solidFill>
                  <a:srgbClr val="FFFF00"/>
                </a:solidFill>
              </a:rPr>
              <a:t>a progresar en tres frentes: </a:t>
            </a:r>
            <a:r>
              <a:rPr lang="es-ES" sz="6000" b="1" dirty="0" smtClean="0"/>
              <a:t/>
            </a:r>
            <a:br>
              <a:rPr lang="es-ES" sz="6000" b="1" dirty="0" smtClean="0"/>
            </a:br>
            <a:endParaRPr lang="es-ES_tradnl" sz="60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381000" y="609600"/>
            <a:ext cx="8458200" cy="5181600"/>
          </a:xfrm>
        </p:spPr>
        <p:txBody>
          <a:bodyPr/>
          <a:lstStyle/>
          <a:p>
            <a:pPr algn="l"/>
            <a:r>
              <a:rPr lang="es-ES" sz="4800" b="1" dirty="0">
                <a:solidFill>
                  <a:schemeClr val="tx1"/>
                </a:solidFill>
              </a:rPr>
              <a:t/>
            </a:r>
            <a:br>
              <a:rPr lang="es-ES" sz="4800" b="1" dirty="0">
                <a:solidFill>
                  <a:schemeClr val="tx1"/>
                </a:solidFill>
              </a:rPr>
            </a:br>
            <a:r>
              <a:rPr lang="es-ES" sz="4800" b="1" dirty="0" smtClean="0"/>
              <a:t/>
            </a:r>
            <a:br>
              <a:rPr lang="es-ES" sz="4800" b="1" dirty="0" smtClean="0"/>
            </a:br>
            <a:r>
              <a:rPr lang="es-ES" sz="4800" b="1" dirty="0" smtClean="0"/>
              <a:t>1. La </a:t>
            </a:r>
            <a:r>
              <a:rPr lang="es-ES" sz="4800" b="1" dirty="0"/>
              <a:t>visión y vivencia de nosotros mismos, </a:t>
            </a:r>
            <a:r>
              <a:rPr lang="es-ES" sz="4800" b="1" dirty="0" smtClean="0"/>
              <a:t/>
            </a:r>
            <a:br>
              <a:rPr lang="es-ES" sz="4800" b="1" dirty="0" smtClean="0"/>
            </a:br>
            <a:r>
              <a:rPr lang="es-ES" sz="4800" b="1" dirty="0" smtClean="0"/>
              <a:t>2. la </a:t>
            </a:r>
            <a:r>
              <a:rPr lang="es-ES" sz="4800" b="1" dirty="0"/>
              <a:t>visión y relación con los otros y </a:t>
            </a:r>
            <a:r>
              <a:rPr lang="es-ES" sz="4800" b="1" dirty="0" smtClean="0"/>
              <a:t/>
            </a:r>
            <a:br>
              <a:rPr lang="es-ES" sz="4800" b="1" dirty="0" smtClean="0"/>
            </a:br>
            <a:r>
              <a:rPr lang="es-ES" sz="4800" b="1" dirty="0" smtClean="0"/>
              <a:t>3. la </a:t>
            </a:r>
            <a:r>
              <a:rPr lang="es-ES" sz="4800" b="1" dirty="0"/>
              <a:t>visión y vivencia de los acontecimientos.</a:t>
            </a:r>
            <a:endParaRPr lang="es-ES_tradnl" sz="48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18009" y="326266"/>
            <a:ext cx="7675410" cy="1014211"/>
          </a:xfrm>
        </p:spPr>
        <p:txBody>
          <a:bodyPr>
            <a:noAutofit/>
          </a:bodyPr>
          <a:lstStyle/>
          <a:p>
            <a:r>
              <a:rPr lang="es-DO" sz="2800" b="1" dirty="0"/>
              <a:t>Vivimos en un mundo hoy, donde se suscitan innumerables problemas</a:t>
            </a:r>
            <a:r>
              <a:rPr lang="es-DO" sz="2800" b="1" i="1" dirty="0"/>
              <a:t>: </a:t>
            </a:r>
          </a:p>
        </p:txBody>
      </p:sp>
      <p:pic>
        <p:nvPicPr>
          <p:cNvPr id="33794" name="Picture 2" descr="http://4.bp.blogspot.com/_v1TTWHaiTE8/TKkUVlCOq-I/AAAAAAAABfI/gmJtcgoiXx8/s400/Relativismo+(eligelavida).jpg"/>
          <p:cNvPicPr>
            <a:picLocks noChangeAspect="1" noChangeArrowheads="1"/>
          </p:cNvPicPr>
          <p:nvPr/>
        </p:nvPicPr>
        <p:blipFill>
          <a:blip r:embed="rId2" cstate="print"/>
          <a:srcRect/>
          <a:stretch>
            <a:fillRect/>
          </a:stretch>
        </p:blipFill>
        <p:spPr bwMode="auto">
          <a:xfrm>
            <a:off x="2667000" y="5134030"/>
            <a:ext cx="1416873" cy="1453204"/>
          </a:xfrm>
          <a:prstGeom prst="rect">
            <a:avLst/>
          </a:prstGeom>
          <a:noFill/>
        </p:spPr>
      </p:pic>
      <p:sp>
        <p:nvSpPr>
          <p:cNvPr id="3" name="Elipse 2"/>
          <p:cNvSpPr/>
          <p:nvPr/>
        </p:nvSpPr>
        <p:spPr>
          <a:xfrm>
            <a:off x="282217" y="1506291"/>
            <a:ext cx="2689583" cy="866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2400" b="1" dirty="0"/>
              <a:t>Sociales</a:t>
            </a:r>
          </a:p>
        </p:txBody>
      </p:sp>
      <p:sp>
        <p:nvSpPr>
          <p:cNvPr id="5" name="Elipse 4"/>
          <p:cNvSpPr/>
          <p:nvPr/>
        </p:nvSpPr>
        <p:spPr>
          <a:xfrm>
            <a:off x="235993" y="2334296"/>
            <a:ext cx="2812572" cy="862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2400" b="1" dirty="0" err="1"/>
              <a:t>Politicos</a:t>
            </a:r>
            <a:endParaRPr lang="es-DO" sz="2400" b="1" dirty="0"/>
          </a:p>
        </p:txBody>
      </p:sp>
      <p:sp>
        <p:nvSpPr>
          <p:cNvPr id="7" name="Elipse 6"/>
          <p:cNvSpPr/>
          <p:nvPr/>
        </p:nvSpPr>
        <p:spPr>
          <a:xfrm>
            <a:off x="232467" y="3978052"/>
            <a:ext cx="2855422" cy="80492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2400" b="1" dirty="0"/>
              <a:t>Culturales</a:t>
            </a:r>
          </a:p>
        </p:txBody>
      </p:sp>
      <p:sp>
        <p:nvSpPr>
          <p:cNvPr id="8" name="Elipse 7"/>
          <p:cNvSpPr/>
          <p:nvPr/>
        </p:nvSpPr>
        <p:spPr>
          <a:xfrm>
            <a:off x="228288" y="3167137"/>
            <a:ext cx="2863780" cy="858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2400" b="1" dirty="0" err="1"/>
              <a:t>Economicos</a:t>
            </a:r>
            <a:endParaRPr lang="es-DO" sz="2400" b="1" dirty="0"/>
          </a:p>
        </p:txBody>
      </p:sp>
      <p:sp>
        <p:nvSpPr>
          <p:cNvPr id="4" name="Rectángulo redondeado 3"/>
          <p:cNvSpPr/>
          <p:nvPr/>
        </p:nvSpPr>
        <p:spPr>
          <a:xfrm>
            <a:off x="3871082" y="1547097"/>
            <a:ext cx="2148717" cy="719121"/>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a:solidFill>
                  <a:schemeClr val="bg1"/>
                </a:solidFill>
              </a:rPr>
              <a:t>Hambre</a:t>
            </a:r>
          </a:p>
        </p:txBody>
      </p:sp>
      <p:sp>
        <p:nvSpPr>
          <p:cNvPr id="10" name="Rectángulo redondeado 9"/>
          <p:cNvSpPr/>
          <p:nvPr/>
        </p:nvSpPr>
        <p:spPr>
          <a:xfrm>
            <a:off x="4495800" y="2947351"/>
            <a:ext cx="2128770" cy="80615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a:solidFill>
                  <a:schemeClr val="bg1"/>
                </a:solidFill>
              </a:rPr>
              <a:t>Inseguridad</a:t>
            </a:r>
          </a:p>
        </p:txBody>
      </p:sp>
      <p:sp>
        <p:nvSpPr>
          <p:cNvPr id="11" name="Rectángulo redondeado 10"/>
          <p:cNvSpPr/>
          <p:nvPr/>
        </p:nvSpPr>
        <p:spPr>
          <a:xfrm>
            <a:off x="4225230" y="2234907"/>
            <a:ext cx="2096368" cy="74375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a:solidFill>
                  <a:schemeClr val="bg1"/>
                </a:solidFill>
              </a:rPr>
              <a:t>Violencia</a:t>
            </a:r>
          </a:p>
        </p:txBody>
      </p:sp>
      <p:sp>
        <p:nvSpPr>
          <p:cNvPr id="12" name="Rectángulo redondeado 11"/>
          <p:cNvSpPr/>
          <p:nvPr/>
        </p:nvSpPr>
        <p:spPr>
          <a:xfrm>
            <a:off x="5273414" y="4497262"/>
            <a:ext cx="2092873" cy="955401"/>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a:solidFill>
                  <a:schemeClr val="bg1"/>
                </a:solidFill>
              </a:rPr>
              <a:t>Irrespeto a los DDHH</a:t>
            </a:r>
          </a:p>
        </p:txBody>
      </p:sp>
      <p:sp>
        <p:nvSpPr>
          <p:cNvPr id="13" name="Rectángulo redondeado 12"/>
          <p:cNvSpPr/>
          <p:nvPr/>
        </p:nvSpPr>
        <p:spPr>
          <a:xfrm>
            <a:off x="5674218" y="5372731"/>
            <a:ext cx="1900704" cy="73140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a:solidFill>
                  <a:schemeClr val="bg1"/>
                </a:solidFill>
              </a:rPr>
              <a:t>Aborto</a:t>
            </a:r>
          </a:p>
        </p:txBody>
      </p:sp>
      <p:sp>
        <p:nvSpPr>
          <p:cNvPr id="14" name="Rectángulo redondeado 13"/>
          <p:cNvSpPr/>
          <p:nvPr/>
        </p:nvSpPr>
        <p:spPr>
          <a:xfrm>
            <a:off x="4876800" y="3691106"/>
            <a:ext cx="2128770" cy="80615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DO" sz="2400" b="1" dirty="0" err="1" smtClean="0">
                <a:solidFill>
                  <a:schemeClr val="bg1"/>
                </a:solidFill>
              </a:rPr>
              <a:t>Corrupcion</a:t>
            </a:r>
            <a:endParaRPr lang="es-DO" sz="2400" b="1" dirty="0">
              <a:solidFill>
                <a:schemeClr val="bg1"/>
              </a:solidFill>
            </a:endParaRPr>
          </a:p>
        </p:txBody>
      </p:sp>
      <p:cxnSp>
        <p:nvCxnSpPr>
          <p:cNvPr id="9" name="Conector recto 8"/>
          <p:cNvCxnSpPr/>
          <p:nvPr/>
        </p:nvCxnSpPr>
        <p:spPr>
          <a:xfrm>
            <a:off x="3319134" y="1676400"/>
            <a:ext cx="0" cy="304800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36129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randombar(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randombar(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randombar(horizont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randombar(horizontal)">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4" grpId="0" animBg="1"/>
      <p:bldP spid="10" grpId="0" animBg="1"/>
      <p:bldP spid="11" grpId="0" animBg="1"/>
      <p:bldP spid="12" grpId="0" animBg="1"/>
      <p:bldP spid="13"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304800"/>
            <a:ext cx="8610600" cy="6553200"/>
          </a:xfrm>
        </p:spPr>
        <p:txBody>
          <a:bodyPr/>
          <a:lstStyle/>
          <a:p>
            <a:pPr>
              <a:buFont typeface="Wingdings" pitchFamily="2" charset="2"/>
              <a:buNone/>
            </a:pPr>
            <a:r>
              <a:rPr lang="es-ES" sz="4400" b="1" dirty="0">
                <a:solidFill>
                  <a:schemeClr val="tx2"/>
                </a:solidFill>
                <a:effectLst/>
              </a:rPr>
              <a:t>   En la vivencia </a:t>
            </a:r>
            <a:r>
              <a:rPr lang="es-ES" sz="4400" b="1" dirty="0" smtClean="0">
                <a:solidFill>
                  <a:schemeClr val="tx2"/>
                </a:solidFill>
                <a:effectLst/>
              </a:rPr>
              <a:t>de nuestro ser </a:t>
            </a:r>
            <a:r>
              <a:rPr lang="es-ES" sz="4400" b="1" dirty="0">
                <a:solidFill>
                  <a:schemeClr val="tx2"/>
                </a:solidFill>
                <a:effectLst/>
              </a:rPr>
              <a:t>cada uno de nosotros somos invitados a acoger y progresar en una forma de vida, que lleva dentro una doble semilla: un germen de </a:t>
            </a:r>
            <a:r>
              <a:rPr lang="es-ES" sz="4400" b="1" dirty="0">
                <a:solidFill>
                  <a:srgbClr val="FFFF00"/>
                </a:solidFill>
                <a:effectLst/>
              </a:rPr>
              <a:t>filiación</a:t>
            </a:r>
            <a:r>
              <a:rPr lang="es-ES" sz="4400" b="1" dirty="0">
                <a:solidFill>
                  <a:schemeClr val="tx2"/>
                </a:solidFill>
                <a:effectLst/>
              </a:rPr>
              <a:t>, que nos hace vivir como hijos de Dios, </a:t>
            </a:r>
            <a:endParaRPr lang="en-US" sz="4400" b="1" dirty="0">
              <a:solidFill>
                <a:schemeClr val="tx2"/>
              </a:solidFill>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304800"/>
            <a:ext cx="8610600" cy="6553200"/>
          </a:xfrm>
        </p:spPr>
        <p:txBody>
          <a:bodyPr/>
          <a:lstStyle/>
          <a:p>
            <a:pPr>
              <a:buFont typeface="Wingdings" pitchFamily="2" charset="2"/>
              <a:buNone/>
            </a:pPr>
            <a:r>
              <a:rPr lang="es-ES" sz="4400" b="1" dirty="0" smtClean="0">
                <a:solidFill>
                  <a:schemeClr val="tx2"/>
                </a:solidFill>
                <a:effectLst/>
              </a:rPr>
              <a:t>  y </a:t>
            </a:r>
            <a:r>
              <a:rPr lang="es-ES" sz="4400" b="1" dirty="0">
                <a:solidFill>
                  <a:schemeClr val="tx2"/>
                </a:solidFill>
                <a:effectLst/>
              </a:rPr>
              <a:t>un germen de </a:t>
            </a:r>
            <a:r>
              <a:rPr lang="es-ES" sz="4400" b="1" dirty="0">
                <a:solidFill>
                  <a:srgbClr val="FFFF00"/>
                </a:solidFill>
                <a:effectLst/>
              </a:rPr>
              <a:t>fraternidad humana</a:t>
            </a:r>
            <a:r>
              <a:rPr lang="es-ES" sz="4400" b="1" dirty="0">
                <a:solidFill>
                  <a:schemeClr val="tx2"/>
                </a:solidFill>
                <a:effectLst/>
              </a:rPr>
              <a:t>, que nos hace sensibles y  cercanos a los hombres de nuestro mundo y sus problemas (los primeros los hermanos del Centro Local), y comprometidos en su promoción y salvación.</a:t>
            </a:r>
            <a:r>
              <a:rPr lang="en-US" sz="4400" b="1" dirty="0">
                <a:solidFill>
                  <a:schemeClr val="tx2"/>
                </a:solidFill>
                <a:effectLst/>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762000"/>
            <a:ext cx="8686800" cy="5029200"/>
          </a:xfrm>
        </p:spPr>
        <p:txBody>
          <a:bodyPr/>
          <a:lstStyle/>
          <a:p>
            <a:pPr>
              <a:lnSpc>
                <a:spcPct val="90000"/>
              </a:lnSpc>
              <a:buFont typeface="Wingdings" pitchFamily="2" charset="2"/>
              <a:buNone/>
            </a:pPr>
            <a:r>
              <a:rPr lang="es-ES" sz="4800" b="1" dirty="0">
                <a:solidFill>
                  <a:schemeClr val="tx2"/>
                </a:solidFill>
              </a:rPr>
              <a:t>  </a:t>
            </a:r>
            <a:r>
              <a:rPr lang="es-ES" sz="4800" b="1" dirty="0" smtClean="0">
                <a:solidFill>
                  <a:schemeClr val="tx2"/>
                </a:solidFill>
              </a:rPr>
              <a:t>Ambos </a:t>
            </a:r>
            <a:r>
              <a:rPr lang="es-ES" sz="4800" b="1" dirty="0">
                <a:solidFill>
                  <a:schemeClr val="tx2"/>
                </a:solidFill>
              </a:rPr>
              <a:t>gérmenes no fructifican en el aire o en algo abstracto. Ser hijos de Dios y vivir la fraternidad se manifiesta de forma concreta, en la realidad de cada día. </a:t>
            </a:r>
            <a:endParaRPr lang="en-US" sz="4800" b="1"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228600"/>
            <a:ext cx="8686800" cy="6629400"/>
          </a:xfrm>
        </p:spPr>
        <p:txBody>
          <a:bodyPr/>
          <a:lstStyle/>
          <a:p>
            <a:pPr>
              <a:lnSpc>
                <a:spcPct val="90000"/>
              </a:lnSpc>
              <a:buFont typeface="Wingdings" pitchFamily="2" charset="2"/>
              <a:buNone/>
            </a:pPr>
            <a:r>
              <a:rPr lang="es-ES" sz="4800" b="1" dirty="0" smtClean="0">
                <a:solidFill>
                  <a:schemeClr val="tx2"/>
                </a:solidFill>
              </a:rPr>
              <a:t>  Y </a:t>
            </a:r>
            <a:r>
              <a:rPr lang="es-ES" sz="4800" b="1" dirty="0">
                <a:solidFill>
                  <a:schemeClr val="tx2"/>
                </a:solidFill>
              </a:rPr>
              <a:t>esta forma concreta no puede ser otra que el desarrollo de aquellas capacidades que dan madurez a nuestra persona. Desde el sentido y horizonte que provienen de nuestra condición de cristianos y salesianos: </a:t>
            </a:r>
            <a:endParaRPr lang="en-US" sz="4800" b="1" dirty="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81000" y="1600200"/>
            <a:ext cx="8229600" cy="4495800"/>
          </a:xfrm>
        </p:spPr>
        <p:txBody>
          <a:bodyPr/>
          <a:lstStyle/>
          <a:p>
            <a:r>
              <a:rPr lang="es-ES_tradnl" sz="3600" dirty="0">
                <a:solidFill>
                  <a:schemeClr val="tx2"/>
                </a:solidFill>
                <a:effectLst/>
                <a:latin typeface="Arial Black" pitchFamily="34" charset="0"/>
              </a:rPr>
              <a:t>La capacidad de llevar a cabo una actividad, un trabajo; </a:t>
            </a:r>
          </a:p>
          <a:p>
            <a:r>
              <a:rPr lang="es-ES_tradnl" sz="3600" dirty="0">
                <a:solidFill>
                  <a:schemeClr val="tx2"/>
                </a:solidFill>
                <a:effectLst/>
                <a:latin typeface="Arial Black" pitchFamily="34" charset="0"/>
              </a:rPr>
              <a:t>La capacidad de comunicación con los otros; </a:t>
            </a:r>
          </a:p>
          <a:p>
            <a:r>
              <a:rPr lang="es-ES_tradnl" sz="3600" dirty="0">
                <a:solidFill>
                  <a:schemeClr val="tx2"/>
                </a:solidFill>
                <a:effectLst/>
                <a:latin typeface="Arial Black" pitchFamily="34" charset="0"/>
              </a:rPr>
              <a:t>La capacidad de amor. </a:t>
            </a:r>
          </a:p>
          <a:p>
            <a:r>
              <a:rPr lang="es-ES_tradnl" sz="3600" dirty="0">
                <a:solidFill>
                  <a:schemeClr val="tx2"/>
                </a:solidFill>
                <a:effectLst/>
                <a:latin typeface="Arial Black" pitchFamily="34" charset="0"/>
              </a:rPr>
              <a:t>Y finalmente la capacidad de gozo y de alegría. </a:t>
            </a:r>
            <a:endParaRPr lang="en-US" sz="3600" dirty="0">
              <a:solidFill>
                <a:schemeClr val="tx2"/>
              </a:solidFill>
              <a:effectLst/>
              <a:latin typeface="Arial Black" pitchFamily="34" charset="0"/>
            </a:endParaRPr>
          </a:p>
        </p:txBody>
      </p:sp>
      <p:sp>
        <p:nvSpPr>
          <p:cNvPr id="23556" name="Text Box 4"/>
          <p:cNvSpPr txBox="1">
            <a:spLocks noChangeArrowheads="1"/>
          </p:cNvSpPr>
          <p:nvPr/>
        </p:nvSpPr>
        <p:spPr bwMode="auto">
          <a:xfrm>
            <a:off x="762000" y="381000"/>
            <a:ext cx="5486400" cy="641350"/>
          </a:xfrm>
          <a:prstGeom prst="rect">
            <a:avLst/>
          </a:prstGeom>
          <a:noFill/>
          <a:ln w="9525">
            <a:noFill/>
            <a:miter lim="800000"/>
            <a:headEnd/>
            <a:tailEnd/>
          </a:ln>
          <a:effectLst/>
        </p:spPr>
        <p:txBody>
          <a:bodyPr>
            <a:spAutoFit/>
          </a:bodyPr>
          <a:lstStyle/>
          <a:p>
            <a:r>
              <a:rPr lang="es-ES" sz="3600" b="1">
                <a:solidFill>
                  <a:srgbClr val="FFFF00"/>
                </a:solidFill>
              </a:rPr>
              <a:t>Estas capacidades son:</a:t>
            </a:r>
            <a:endParaRPr lang="en-US" sz="3600" b="1">
              <a:solidFill>
                <a:srgbClr val="FFFF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447800"/>
            <a:ext cx="8229600" cy="4191000"/>
          </a:xfrm>
        </p:spPr>
        <p:txBody>
          <a:bodyPr/>
          <a:lstStyle/>
          <a:p>
            <a:pPr algn="ctr">
              <a:buFont typeface="Wingdings" pitchFamily="2" charset="2"/>
              <a:buNone/>
            </a:pPr>
            <a:r>
              <a:rPr lang="es-ES_tradnl" sz="4800" b="1" dirty="0">
                <a:solidFill>
                  <a:schemeClr val="tx2"/>
                </a:solidFill>
              </a:rPr>
              <a:t>   Sería interesante que nos </a:t>
            </a:r>
            <a:r>
              <a:rPr lang="es-ES_tradnl" sz="4800" b="1" dirty="0" smtClean="0">
                <a:solidFill>
                  <a:schemeClr val="tx2"/>
                </a:solidFill>
              </a:rPr>
              <a:t>preguntáramos: cómo estamos desarrollando </a:t>
            </a:r>
            <a:r>
              <a:rPr lang="es-ES_tradnl" sz="4800" b="1" dirty="0">
                <a:solidFill>
                  <a:schemeClr val="tx2"/>
                </a:solidFill>
              </a:rPr>
              <a:t>estas </a:t>
            </a:r>
            <a:r>
              <a:rPr lang="es-ES_tradnl" sz="4800" b="1" dirty="0" smtClean="0">
                <a:solidFill>
                  <a:schemeClr val="tx2"/>
                </a:solidFill>
              </a:rPr>
              <a:t>capacidades?</a:t>
            </a:r>
            <a:endParaRPr lang="en-US" sz="4800" b="1"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2835275"/>
            <a:ext cx="7772400" cy="1736725"/>
          </a:xfrm>
        </p:spPr>
        <p:txBody>
          <a:bodyPr/>
          <a:lstStyle/>
          <a:p>
            <a:r>
              <a:rPr lang="es-ES" b="1"/>
              <a:t>NUEVA VISION Y RELACION CON LOS OTROS</a:t>
            </a:r>
            <a:endParaRPr lang="en-US" b="1"/>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09600" y="2362200"/>
            <a:ext cx="7924800" cy="3505200"/>
          </a:xfrm>
        </p:spPr>
        <p:txBody>
          <a:bodyPr/>
          <a:lstStyle/>
          <a:p>
            <a:pPr algn="just"/>
            <a:r>
              <a:rPr lang="es-ES" sz="1600" b="1" dirty="0">
                <a:solidFill>
                  <a:schemeClr val="tx1"/>
                </a:solidFill>
              </a:rPr>
              <a:t/>
            </a:r>
            <a:br>
              <a:rPr lang="es-ES" sz="1600" b="1" dirty="0">
                <a:solidFill>
                  <a:schemeClr val="tx1"/>
                </a:solidFill>
              </a:rPr>
            </a:br>
            <a:r>
              <a:rPr lang="es-ES" sz="4800" b="1" dirty="0" smtClean="0">
                <a:effectLst/>
              </a:rPr>
              <a:t>Este ser SC desde la Asociación por y para la misión, es </a:t>
            </a:r>
            <a:r>
              <a:rPr lang="es-ES" sz="4800" b="1" dirty="0">
                <a:effectLst/>
              </a:rPr>
              <a:t>fruto, y también se manifiesta, en una visión y relación nueva con los otros.</a:t>
            </a:r>
            <a:r>
              <a:rPr lang="es-ES" sz="6600" b="1" dirty="0"/>
              <a:t> </a:t>
            </a:r>
            <a:r>
              <a:rPr lang="es-ES" sz="4400" b="1" dirty="0"/>
              <a:t> </a:t>
            </a:r>
            <a:br>
              <a:rPr lang="es-ES" sz="4400" b="1" dirty="0"/>
            </a:br>
            <a:endParaRPr lang="es-ES_tradnl" sz="4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81000" y="2286000"/>
            <a:ext cx="8077200" cy="3505200"/>
          </a:xfrm>
        </p:spPr>
        <p:txBody>
          <a:bodyPr/>
          <a:lstStyle/>
          <a:p>
            <a:pPr marL="1028700" indent="-1028700"/>
            <a:r>
              <a:rPr lang="es-ES" sz="800" b="1" dirty="0">
                <a:solidFill>
                  <a:schemeClr val="tx1"/>
                </a:solidFill>
              </a:rPr>
              <a:t/>
            </a:r>
            <a:br>
              <a:rPr lang="es-ES" sz="800" b="1" dirty="0">
                <a:solidFill>
                  <a:schemeClr val="tx1"/>
                </a:solidFill>
              </a:rPr>
            </a:br>
            <a:r>
              <a:rPr lang="es-ES" sz="4000" b="1" dirty="0">
                <a:effectLst/>
              </a:rPr>
              <a:t>La relación yo-tú se sitúa en un plano que supera lo que cada uno somos. Ambos somos invitados a caminar en un horizonte en donde el nosotros se escriba cada vez con letras más grandes. </a:t>
            </a:r>
            <a:r>
              <a:rPr lang="es-ES" sz="2400" b="1" dirty="0"/>
              <a:t/>
            </a:r>
            <a:br>
              <a:rPr lang="es-ES" sz="2400" b="1" dirty="0"/>
            </a:br>
            <a:endParaRPr lang="es-ES_tradnl" sz="24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457200" y="2362200"/>
            <a:ext cx="8229600" cy="3505200"/>
          </a:xfrm>
        </p:spPr>
        <p:txBody>
          <a:bodyPr/>
          <a:lstStyle/>
          <a:p>
            <a:pPr marL="1028700" indent="-1028700"/>
            <a:r>
              <a:rPr lang="es-ES" sz="4400" b="1" dirty="0" smtClean="0">
                <a:effectLst/>
              </a:rPr>
              <a:t>En el </a:t>
            </a:r>
            <a:r>
              <a:rPr lang="es-ES" sz="4400" b="1" dirty="0">
                <a:effectLst/>
              </a:rPr>
              <a:t>trabajo por la misión este aspecto es muy importante. Es la Asociación el agente principal, y todos colaboramos para que así sea.</a:t>
            </a:r>
            <a:r>
              <a:rPr lang="es-ES" sz="2800" b="1" dirty="0"/>
              <a:t/>
            </a:r>
            <a:br>
              <a:rPr lang="es-ES" sz="2800" b="1" dirty="0"/>
            </a:br>
            <a:endParaRPr lang="es-ES_tradnl"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12 Conector recto de flecha"/>
          <p:cNvCxnSpPr/>
          <p:nvPr/>
        </p:nvCxnSpPr>
        <p:spPr>
          <a:xfrm>
            <a:off x="1993655" y="2784231"/>
            <a:ext cx="1329654"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14 Conector recto"/>
          <p:cNvCxnSpPr/>
          <p:nvPr/>
        </p:nvCxnSpPr>
        <p:spPr>
          <a:xfrm flipV="1">
            <a:off x="1987062" y="2784231"/>
            <a:ext cx="6594" cy="461596"/>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31" name="30 Conector recto"/>
          <p:cNvCxnSpPr/>
          <p:nvPr/>
        </p:nvCxnSpPr>
        <p:spPr>
          <a:xfrm>
            <a:off x="7117373" y="3911844"/>
            <a:ext cx="6594" cy="1219933"/>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33" name="32 Conector recto de flecha"/>
          <p:cNvCxnSpPr/>
          <p:nvPr/>
        </p:nvCxnSpPr>
        <p:spPr>
          <a:xfrm flipH="1">
            <a:off x="6781800" y="5105400"/>
            <a:ext cx="348762" cy="2637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7" name="36 Conector recto de flecha"/>
          <p:cNvCxnSpPr/>
          <p:nvPr/>
        </p:nvCxnSpPr>
        <p:spPr>
          <a:xfrm flipH="1" flipV="1">
            <a:off x="4024679" y="5144966"/>
            <a:ext cx="863844" cy="1978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9" name="38 Conector recto"/>
          <p:cNvCxnSpPr/>
          <p:nvPr/>
        </p:nvCxnSpPr>
        <p:spPr>
          <a:xfrm flipH="1">
            <a:off x="1967279" y="5111996"/>
            <a:ext cx="501163" cy="13187"/>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43" name="42 Conector recto de flecha"/>
          <p:cNvCxnSpPr/>
          <p:nvPr/>
        </p:nvCxnSpPr>
        <p:spPr>
          <a:xfrm flipV="1">
            <a:off x="1954090" y="4122859"/>
            <a:ext cx="0" cy="98913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16 Conector recto"/>
          <p:cNvCxnSpPr/>
          <p:nvPr/>
        </p:nvCxnSpPr>
        <p:spPr>
          <a:xfrm>
            <a:off x="5613889" y="2836984"/>
            <a:ext cx="1424353" cy="0"/>
          </a:xfrm>
          <a:prstGeom prst="line">
            <a:avLst/>
          </a:prstGeom>
          <a:ln/>
        </p:spPr>
        <p:style>
          <a:lnRef idx="3">
            <a:schemeClr val="accent4"/>
          </a:lnRef>
          <a:fillRef idx="0">
            <a:schemeClr val="accent4"/>
          </a:fillRef>
          <a:effectRef idx="2">
            <a:schemeClr val="accent4"/>
          </a:effectRef>
          <a:fontRef idx="minor">
            <a:schemeClr val="tx1"/>
          </a:fontRef>
        </p:style>
      </p:cxnSp>
      <p:sp>
        <p:nvSpPr>
          <p:cNvPr id="5" name="4 Elipse"/>
          <p:cNvSpPr/>
          <p:nvPr/>
        </p:nvSpPr>
        <p:spPr>
          <a:xfrm>
            <a:off x="3309454" y="2282336"/>
            <a:ext cx="3015146" cy="904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b="1" smtClean="0">
                <a:latin typeface="Arial" pitchFamily="34" charset="0"/>
                <a:cs typeface="Arial" pitchFamily="34" charset="0"/>
              </a:rPr>
              <a:t>Corresponsables</a:t>
            </a:r>
            <a:endParaRPr lang="es-DO" b="1" dirty="0" smtClean="0">
              <a:latin typeface="Arial" pitchFamily="34" charset="0"/>
              <a:cs typeface="Arial" pitchFamily="34" charset="0"/>
            </a:endParaRPr>
          </a:p>
          <a:p>
            <a:pPr algn="ctr"/>
            <a:r>
              <a:rPr lang="es-DO" b="1" dirty="0" smtClean="0">
                <a:latin typeface="Arial" pitchFamily="34" charset="0"/>
                <a:cs typeface="Arial" pitchFamily="34" charset="0"/>
              </a:rPr>
              <a:t>¿Por qué?</a:t>
            </a:r>
            <a:endParaRPr lang="es-DO" b="1" dirty="0">
              <a:latin typeface="Arial" pitchFamily="34" charset="0"/>
              <a:cs typeface="Arial" pitchFamily="34" charset="0"/>
            </a:endParaRPr>
          </a:p>
        </p:txBody>
      </p:sp>
      <p:sp>
        <p:nvSpPr>
          <p:cNvPr id="2" name="1 Título"/>
          <p:cNvSpPr>
            <a:spLocks noGrp="1"/>
          </p:cNvSpPr>
          <p:nvPr>
            <p:ph type="title"/>
          </p:nvPr>
        </p:nvSpPr>
        <p:spPr>
          <a:xfrm>
            <a:off x="457200" y="274638"/>
            <a:ext cx="8229600" cy="1731472"/>
          </a:xfrm>
        </p:spPr>
        <p:txBody>
          <a:bodyPr>
            <a:noAutofit/>
          </a:bodyPr>
          <a:lstStyle/>
          <a:p>
            <a:r>
              <a:rPr lang="es-DO" sz="2700" b="1" dirty="0">
                <a:latin typeface="Arial" pitchFamily="34" charset="0"/>
                <a:cs typeface="Arial" pitchFamily="34" charset="0"/>
              </a:rPr>
              <a:t> </a:t>
            </a:r>
            <a:r>
              <a:rPr lang="es-DO" sz="2700" b="1" dirty="0" smtClean="0">
                <a:latin typeface="Arial" pitchFamily="34" charset="0"/>
                <a:cs typeface="Arial" pitchFamily="34" charset="0"/>
              </a:rPr>
              <a:t>SOMOS SALESIANOS </a:t>
            </a:r>
            <a:r>
              <a:rPr lang="es-DO" sz="2700" b="1" dirty="0">
                <a:latin typeface="Arial" pitchFamily="34" charset="0"/>
                <a:cs typeface="Arial" pitchFamily="34" charset="0"/>
              </a:rPr>
              <a:t>COMPROMETIDOS EN EL MUNDO</a:t>
            </a:r>
            <a:br>
              <a:rPr lang="es-DO" sz="2700" b="1" dirty="0">
                <a:latin typeface="Arial" pitchFamily="34" charset="0"/>
                <a:cs typeface="Arial" pitchFamily="34" charset="0"/>
              </a:rPr>
            </a:br>
            <a:r>
              <a:rPr lang="es-DO" sz="2700" b="1" dirty="0" smtClean="0">
                <a:latin typeface="Arial" pitchFamily="34" charset="0"/>
                <a:cs typeface="Arial" pitchFamily="34" charset="0"/>
              </a:rPr>
              <a:t>“</a:t>
            </a:r>
            <a:r>
              <a:rPr lang="es-DO" sz="2700" b="1" smtClean="0">
                <a:latin typeface="Arial" pitchFamily="34" charset="0"/>
                <a:cs typeface="Arial" pitchFamily="34" charset="0"/>
              </a:rPr>
              <a:t>Somos corresponsables </a:t>
            </a:r>
            <a:r>
              <a:rPr lang="es-DO" sz="2700" b="1" dirty="0" smtClean="0">
                <a:latin typeface="Arial" pitchFamily="34" charset="0"/>
                <a:cs typeface="Arial" pitchFamily="34" charset="0"/>
              </a:rPr>
              <a:t>de una misma </a:t>
            </a:r>
            <a:r>
              <a:rPr lang="es-DO" sz="2700" b="1" dirty="0" err="1" smtClean="0">
                <a:latin typeface="Arial" pitchFamily="34" charset="0"/>
                <a:cs typeface="Arial" pitchFamily="34" charset="0"/>
              </a:rPr>
              <a:t>mision</a:t>
            </a:r>
            <a:r>
              <a:rPr lang="es-DO" sz="2700" b="1" dirty="0" smtClean="0">
                <a:latin typeface="Arial" pitchFamily="34" charset="0"/>
                <a:cs typeface="Arial" pitchFamily="34" charset="0"/>
              </a:rPr>
              <a:t>: LA MISION SALESIANA”</a:t>
            </a:r>
            <a:endParaRPr lang="es-DO" sz="2700" b="1" dirty="0">
              <a:latin typeface="Arial" pitchFamily="34" charset="0"/>
              <a:cs typeface="Arial" pitchFamily="34" charset="0"/>
            </a:endParaRPr>
          </a:p>
        </p:txBody>
      </p:sp>
      <p:sp>
        <p:nvSpPr>
          <p:cNvPr id="4" name="3 Rectángulo"/>
          <p:cNvSpPr/>
          <p:nvPr/>
        </p:nvSpPr>
        <p:spPr>
          <a:xfrm>
            <a:off x="6196012" y="3160101"/>
            <a:ext cx="2109787" cy="79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b="1" dirty="0" smtClean="0">
                <a:latin typeface="Arial" pitchFamily="34" charset="0"/>
                <a:cs typeface="Arial" pitchFamily="34" charset="0"/>
              </a:rPr>
              <a:t>Corresponsables</a:t>
            </a:r>
          </a:p>
          <a:p>
            <a:pPr algn="ctr"/>
            <a:r>
              <a:rPr lang="es-DO" b="1" dirty="0" smtClean="0">
                <a:latin typeface="Arial" pitchFamily="34" charset="0"/>
                <a:cs typeface="Arial" pitchFamily="34" charset="0"/>
              </a:rPr>
              <a:t>¿De qué?</a:t>
            </a:r>
            <a:endParaRPr lang="es-DO" b="1" dirty="0">
              <a:latin typeface="Arial" pitchFamily="34" charset="0"/>
              <a:cs typeface="Arial" pitchFamily="34" charset="0"/>
            </a:endParaRPr>
          </a:p>
        </p:txBody>
      </p:sp>
      <p:sp>
        <p:nvSpPr>
          <p:cNvPr id="6" name="5 Rectángulo redondeado"/>
          <p:cNvSpPr/>
          <p:nvPr/>
        </p:nvSpPr>
        <p:spPr>
          <a:xfrm>
            <a:off x="838200" y="3348626"/>
            <a:ext cx="2286000" cy="731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b="1" dirty="0" smtClean="0">
                <a:latin typeface="Arial" pitchFamily="34" charset="0"/>
                <a:cs typeface="Arial" pitchFamily="34" charset="0"/>
              </a:rPr>
              <a:t>Corresponsables</a:t>
            </a:r>
          </a:p>
          <a:p>
            <a:pPr algn="ctr"/>
            <a:r>
              <a:rPr lang="es-DO" b="1" dirty="0" smtClean="0">
                <a:latin typeface="Arial" pitchFamily="34" charset="0"/>
                <a:cs typeface="Arial" pitchFamily="34" charset="0"/>
              </a:rPr>
              <a:t>¿Dónde?</a:t>
            </a:r>
            <a:endParaRPr lang="es-DO" b="1" dirty="0">
              <a:latin typeface="Arial" pitchFamily="34" charset="0"/>
              <a:cs typeface="Arial" pitchFamily="34" charset="0"/>
            </a:endParaRPr>
          </a:p>
        </p:txBody>
      </p:sp>
      <p:sp>
        <p:nvSpPr>
          <p:cNvPr id="7" name="6 Recortar rectángulo de esquina sencilla"/>
          <p:cNvSpPr/>
          <p:nvPr/>
        </p:nvSpPr>
        <p:spPr>
          <a:xfrm>
            <a:off x="4631349" y="4689964"/>
            <a:ext cx="2143855" cy="910004"/>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b="1" dirty="0" smtClean="0">
                <a:latin typeface="Arial" pitchFamily="34" charset="0"/>
                <a:cs typeface="Arial" pitchFamily="34" charset="0"/>
              </a:rPr>
              <a:t>Corresponsables</a:t>
            </a:r>
          </a:p>
          <a:p>
            <a:pPr algn="ctr"/>
            <a:r>
              <a:rPr lang="es-DO" b="1" dirty="0" smtClean="0">
                <a:latin typeface="Arial" pitchFamily="34" charset="0"/>
                <a:cs typeface="Arial" pitchFamily="34" charset="0"/>
              </a:rPr>
              <a:t>¿Con quién?</a:t>
            </a:r>
            <a:endParaRPr lang="es-DO" b="1" dirty="0">
              <a:latin typeface="Arial" pitchFamily="34" charset="0"/>
              <a:cs typeface="Arial" pitchFamily="34" charset="0"/>
            </a:endParaRPr>
          </a:p>
        </p:txBody>
      </p:sp>
      <p:sp>
        <p:nvSpPr>
          <p:cNvPr id="8" name="7 Recortar rectángulo de esquina diagonal"/>
          <p:cNvSpPr/>
          <p:nvPr/>
        </p:nvSpPr>
        <p:spPr>
          <a:xfrm>
            <a:off x="2209800" y="4709746"/>
            <a:ext cx="2230315" cy="830873"/>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b="1" dirty="0" smtClean="0">
                <a:latin typeface="Arial" pitchFamily="34" charset="0"/>
                <a:cs typeface="Arial" pitchFamily="34" charset="0"/>
              </a:rPr>
              <a:t>Corresponsables</a:t>
            </a:r>
          </a:p>
          <a:p>
            <a:pPr algn="ctr"/>
            <a:r>
              <a:rPr lang="es-DO" b="1" dirty="0" smtClean="0">
                <a:latin typeface="Arial" pitchFamily="34" charset="0"/>
                <a:cs typeface="Arial" pitchFamily="34" charset="0"/>
              </a:rPr>
              <a:t>¿Cómo?</a:t>
            </a:r>
            <a:endParaRPr lang="es-DO" b="1" dirty="0">
              <a:latin typeface="Arial" pitchFamily="34" charset="0"/>
              <a:cs typeface="Arial" pitchFamily="34" charset="0"/>
            </a:endParaRPr>
          </a:p>
        </p:txBody>
      </p:sp>
      <p:cxnSp>
        <p:nvCxnSpPr>
          <p:cNvPr id="16" name="15 Conector recto de flecha"/>
          <p:cNvCxnSpPr/>
          <p:nvPr/>
        </p:nvCxnSpPr>
        <p:spPr>
          <a:xfrm>
            <a:off x="7044835" y="2823795"/>
            <a:ext cx="19784" cy="2901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1603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par>
                                <p:cTn id="12" presetID="10"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par>
                                <p:cTn id="42" presetID="10" presetClass="entr" presetSubtype="0"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fade">
                                      <p:cBhvr>
                                        <p:cTn id="62" dur="500"/>
                                        <p:tgtEl>
                                          <p:spTgt spid="39"/>
                                        </p:tgtEl>
                                      </p:cBhvr>
                                    </p:animEffect>
                                  </p:childTnLst>
                                </p:cTn>
                              </p:par>
                              <p:par>
                                <p:cTn id="63" presetID="10" presetClass="entr" presetSubtype="0"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81000" y="2667000"/>
            <a:ext cx="8915400" cy="3505200"/>
          </a:xfrm>
        </p:spPr>
        <p:txBody>
          <a:bodyPr/>
          <a:lstStyle/>
          <a:p>
            <a:pPr marL="1028700" indent="-1028700" algn="just"/>
            <a:r>
              <a:rPr lang="es-ES" sz="800" b="1" dirty="0">
                <a:solidFill>
                  <a:schemeClr val="tx1"/>
                </a:solidFill>
              </a:rPr>
              <a:t/>
            </a:r>
            <a:br>
              <a:rPr lang="es-ES" sz="800" b="1" dirty="0">
                <a:solidFill>
                  <a:schemeClr val="tx1"/>
                </a:solidFill>
              </a:rPr>
            </a:br>
            <a:r>
              <a:rPr lang="es-ES" sz="4000" b="1" dirty="0">
                <a:effectLst/>
              </a:rPr>
              <a:t>El otro es más de lo que </a:t>
            </a:r>
            <a:r>
              <a:rPr lang="es-ES" sz="4000" b="1" dirty="0" smtClean="0">
                <a:effectLst/>
              </a:rPr>
              <a:t>aparece. </a:t>
            </a:r>
            <a:r>
              <a:rPr lang="es-ES" sz="4000" b="1" dirty="0">
                <a:effectLst/>
              </a:rPr>
              <a:t>Es signo, sacramento, presencia de Dios. Capaz de recibir el mismo Espíritu que yo. Este convencimiento aleja los recelos, las envidias, los complejos de superioridad o inferioridad.</a:t>
            </a:r>
            <a:r>
              <a:rPr lang="es-ES" sz="2400" b="1" dirty="0"/>
              <a:t/>
            </a:r>
            <a:br>
              <a:rPr lang="es-ES" sz="2400" b="1" dirty="0"/>
            </a:br>
            <a:endParaRPr lang="es-ES_tradnl" sz="24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0" y="762000"/>
            <a:ext cx="8763000" cy="4191000"/>
          </a:xfrm>
        </p:spPr>
        <p:txBody>
          <a:bodyPr/>
          <a:lstStyle/>
          <a:p>
            <a:pPr marL="609600" indent="-609600" algn="just">
              <a:buFont typeface="Wingdings" pitchFamily="2" charset="2"/>
              <a:buNone/>
            </a:pPr>
            <a:r>
              <a:rPr lang="es-ES" sz="4000" dirty="0"/>
              <a:t>    </a:t>
            </a:r>
            <a:r>
              <a:rPr lang="es-ES" sz="3600" b="1" dirty="0"/>
              <a:t>El otro es una invitación constante a salir de mí mismo y realizar </a:t>
            </a:r>
            <a:r>
              <a:rPr lang="es-ES" sz="4000" b="1" dirty="0">
                <a:solidFill>
                  <a:srgbClr val="FFFF00"/>
                </a:solidFill>
              </a:rPr>
              <a:t>encuentros auténticos</a:t>
            </a:r>
            <a:r>
              <a:rPr lang="es-ES" sz="4000" dirty="0"/>
              <a:t>. </a:t>
            </a:r>
            <a:r>
              <a:rPr lang="es-ES" sz="3600" b="1" dirty="0"/>
              <a:t>¿Saben que significa "encontrarse" con otro? ¡Un encuentro personal es mucho más que una reunión!. Estamos reunidos constantemente...¿pero de verdad nos encontramos?. </a:t>
            </a:r>
            <a:endParaRPr lang="en-US" sz="40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381000" y="533400"/>
            <a:ext cx="8229600" cy="4495800"/>
          </a:xfrm>
        </p:spPr>
        <p:txBody>
          <a:bodyPr/>
          <a:lstStyle/>
          <a:p>
            <a:pPr marL="609600" indent="-609600">
              <a:buFont typeface="Wingdings" pitchFamily="2" charset="2"/>
              <a:buNone/>
            </a:pPr>
            <a:r>
              <a:rPr lang="es-ES" sz="4000" b="1" dirty="0">
                <a:solidFill>
                  <a:srgbClr val="FFFF00"/>
                </a:solidFill>
                <a:effectLst/>
              </a:rPr>
              <a:t>Encontrarse</a:t>
            </a:r>
            <a:r>
              <a:rPr lang="es-ES" sz="3600" b="1" dirty="0">
                <a:solidFill>
                  <a:srgbClr val="FFFF00"/>
                </a:solidFill>
                <a:effectLst/>
              </a:rPr>
              <a:t> con otro conlleva:</a:t>
            </a:r>
          </a:p>
          <a:p>
            <a:pPr marL="609600" indent="-609600" algn="just"/>
            <a:r>
              <a:rPr lang="es-ES" b="1" dirty="0"/>
              <a:t>Aceptar que el otro es distinto de mí. </a:t>
            </a:r>
            <a:r>
              <a:rPr lang="es-ES" b="1" dirty="0" smtClean="0"/>
              <a:t>Por eso me encuentro con otro. </a:t>
            </a:r>
            <a:r>
              <a:rPr lang="es-ES" b="1" dirty="0"/>
              <a:t>Cuántas veces nuestros encuentros son con un "doble", con una fotocopia de nosotros mismos; por eso nos </a:t>
            </a:r>
            <a:r>
              <a:rPr lang="es-ES" b="1" dirty="0" smtClean="0"/>
              <a:t>da pique, </a:t>
            </a:r>
            <a:r>
              <a:rPr lang="es-ES" b="1" dirty="0"/>
              <a:t>incluso nos </a:t>
            </a:r>
            <a:r>
              <a:rPr lang="es-ES" b="1" dirty="0" smtClean="0"/>
              <a:t>enojamos</a:t>
            </a:r>
            <a:r>
              <a:rPr lang="es-ES" b="1" dirty="0"/>
              <a:t>, cuando no se hace lo que nosotros queremos. Los "dobles" están muy bien para las películas con alto riesgo, pero son fatales para los encuentros.</a:t>
            </a:r>
            <a:endParaRPr lang="en-US"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81000" y="609600"/>
            <a:ext cx="8610600" cy="4495800"/>
          </a:xfrm>
        </p:spPr>
        <p:txBody>
          <a:bodyPr/>
          <a:lstStyle/>
          <a:p>
            <a:pPr algn="just"/>
            <a:r>
              <a:rPr lang="es-ES" sz="4000" b="1" dirty="0"/>
              <a:t>Si es distinto de mí, no lo puedo usar o manipular para mi provecho. Se usa un objeto, no una persona. Es bueno </a:t>
            </a:r>
            <a:r>
              <a:rPr lang="es-ES" sz="4000" b="1" dirty="0" smtClean="0"/>
              <a:t>desenmascarar </a:t>
            </a:r>
            <a:r>
              <a:rPr lang="es-ES" sz="4000" b="1" dirty="0"/>
              <a:t>las formas que tenemos, de manipular a los hermanos del Centro Local, a los destinatarios, a la gente...</a:t>
            </a:r>
            <a:endParaRPr lang="en-US" sz="4000"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04800" y="609600"/>
            <a:ext cx="8229600" cy="4495800"/>
          </a:xfrm>
        </p:spPr>
        <p:txBody>
          <a:bodyPr/>
          <a:lstStyle/>
          <a:p>
            <a:pPr algn="just">
              <a:lnSpc>
                <a:spcPct val="90000"/>
              </a:lnSpc>
            </a:pPr>
            <a:r>
              <a:rPr lang="es-ES" b="1" dirty="0">
                <a:effectLst/>
              </a:rPr>
              <a:t>Finalmente, si el otro es distinto y no lo doméstico, me puede sorprender. En los verdaderos encuentros existe la sorpresa y la admiración. Con la mano en el corazón...¿Cuanto hace que ya no me sorprende un hermano del CL?. La técnica del encasillamiento suele ser frecuente en nuestros centros locales. Encasillamos a los hermanos y por eso no los dejamos cambiar, crecer...</a:t>
            </a:r>
            <a:endParaRPr lang="en-US" b="1" dirty="0">
              <a:effectLs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2835275"/>
            <a:ext cx="7772400" cy="1736725"/>
          </a:xfrm>
        </p:spPr>
        <p:txBody>
          <a:bodyPr/>
          <a:lstStyle/>
          <a:p>
            <a:r>
              <a:rPr lang="es-ES" b="1"/>
              <a:t>NUEVA VISION Y VIVENCIA DE LOS ACONTECIMIENTOS</a:t>
            </a:r>
            <a:endParaRPr lang="en-US" b="1"/>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81000" y="457200"/>
            <a:ext cx="8229600" cy="4495800"/>
          </a:xfrm>
        </p:spPr>
        <p:txBody>
          <a:bodyPr/>
          <a:lstStyle/>
          <a:p>
            <a:pPr algn="ctr">
              <a:buNone/>
            </a:pPr>
            <a:r>
              <a:rPr lang="es-DO" sz="4000" b="1" dirty="0" smtClean="0"/>
              <a:t>La ASC por y para la misión exige renovar la mirada hacia el diario vivir, y con ello a lo que acontece a nivel, social, político, económico.</a:t>
            </a:r>
          </a:p>
          <a:p>
            <a:pPr algn="ctr">
              <a:buNone/>
            </a:pPr>
            <a:r>
              <a:rPr lang="es-DO" sz="4000" b="1" dirty="0" smtClean="0"/>
              <a:t>Una mirada que da sentido a lo que hacemos porque esta intrínsecamente alineado con las necesidades de la gente.</a:t>
            </a:r>
            <a:endParaRPr lang="es-DO" sz="40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57200"/>
            <a:ext cx="8229600" cy="4495800"/>
          </a:xfrm>
        </p:spPr>
        <p:txBody>
          <a:bodyPr/>
          <a:lstStyle/>
          <a:p>
            <a:pPr marL="0" indent="0" algn="ctr">
              <a:buNone/>
            </a:pPr>
            <a:r>
              <a:rPr lang="es-DO" sz="4000" b="1" dirty="0" smtClean="0"/>
              <a:t>La realidad nos interpela y ella se hace una con nosotros, como asociación para ser eficaces, eficientes y efectivos. La misión lo demanda, es mas, es una obligatoriedad, y solo seremos EEE cuando nuestro apostolado sea respuestas a esta realidad, a sus desafíos. </a:t>
            </a:r>
            <a:endParaRPr lang="es-DO" sz="4000" b="1" dirty="0"/>
          </a:p>
        </p:txBody>
      </p:sp>
    </p:spTree>
    <p:extLst>
      <p:ext uri="{BB962C8B-B14F-4D97-AF65-F5344CB8AC3E}">
        <p14:creationId xmlns:p14="http://schemas.microsoft.com/office/powerpoint/2010/main" val="4066186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04800"/>
            <a:ext cx="8123818" cy="5721594"/>
          </a:xfrm>
        </p:spPr>
        <p:txBody>
          <a:bodyPr>
            <a:noAutofit/>
          </a:bodyPr>
          <a:lstStyle/>
          <a:p>
            <a:r>
              <a:rPr lang="es-DO" sz="4500" b="1" dirty="0">
                <a:effectLst/>
              </a:rPr>
              <a:t/>
            </a:r>
            <a:br>
              <a:rPr lang="es-DO" sz="4500" b="1" dirty="0">
                <a:effectLst/>
              </a:rPr>
            </a:br>
            <a:r>
              <a:rPr lang="es-DO" sz="4500" b="1" dirty="0">
                <a:effectLst/>
              </a:rPr>
              <a:t>Nuestra </a:t>
            </a:r>
            <a:r>
              <a:rPr lang="es-DO" sz="4500" b="1" dirty="0" err="1" smtClean="0">
                <a:effectLst/>
              </a:rPr>
              <a:t>vocacion</a:t>
            </a:r>
            <a:r>
              <a:rPr lang="es-DO" sz="4500" b="1" dirty="0" smtClean="0">
                <a:effectLst/>
              </a:rPr>
              <a:t> </a:t>
            </a:r>
            <a:r>
              <a:rPr lang="es-DO" sz="4500" b="1" dirty="0">
                <a:effectLst/>
              </a:rPr>
              <a:t>posee una esencial  dimensión </a:t>
            </a:r>
            <a:r>
              <a:rPr lang="es-DO" sz="4500" b="1" dirty="0" smtClean="0">
                <a:effectLst/>
              </a:rPr>
              <a:t>social </a:t>
            </a:r>
            <a:r>
              <a:rPr lang="es-DO" sz="4500" b="1" dirty="0" err="1" smtClean="0">
                <a:effectLst/>
              </a:rPr>
              <a:t>carismatica</a:t>
            </a:r>
            <a:r>
              <a:rPr lang="es-DO" sz="4500" b="1" dirty="0" smtClean="0">
                <a:effectLst/>
              </a:rPr>
              <a:t>. </a:t>
            </a:r>
            <a:r>
              <a:rPr lang="es-DO" sz="4500" b="1" dirty="0">
                <a:effectLst/>
              </a:rPr>
              <a:t>No es posible, es inconcebible que un </a:t>
            </a:r>
            <a:r>
              <a:rPr lang="es-DO" sz="4500" b="1" dirty="0" smtClean="0">
                <a:effectLst/>
              </a:rPr>
              <a:t>SC </a:t>
            </a:r>
            <a:r>
              <a:rPr lang="es-DO" sz="4500" b="1" dirty="0">
                <a:effectLst/>
              </a:rPr>
              <a:t>auténtico se ausente, se aísle, se desvincule del mundo, y de estos desafíos.</a:t>
            </a:r>
          </a:p>
        </p:txBody>
      </p:sp>
    </p:spTree>
    <p:extLst>
      <p:ext uri="{BB962C8B-B14F-4D97-AF65-F5344CB8AC3E}">
        <p14:creationId xmlns:p14="http://schemas.microsoft.com/office/powerpoint/2010/main" val="319340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3400" y="2133600"/>
            <a:ext cx="7948704" cy="4193198"/>
          </a:xfrm>
        </p:spPr>
        <p:txBody>
          <a:bodyPr>
            <a:noAutofit/>
          </a:bodyPr>
          <a:lstStyle/>
          <a:p>
            <a:r>
              <a:rPr lang="es-DO" sz="3600" b="1" dirty="0" smtClean="0">
                <a:effectLst/>
              </a:rPr>
              <a:t>“Nuevas </a:t>
            </a:r>
            <a:r>
              <a:rPr lang="es-DO" sz="3600" b="1" dirty="0">
                <a:effectLst/>
              </a:rPr>
              <a:t>situaciones, tanto eclesiales como sociales, económicas, políticas y culturales, reclaman hoy, con fuerza muy particular, la acción de los fieles laicos. Si el no comprometerse ha sido siempre algo inaceptable, el tiempo presente lo hace aún más culpable. A nadie le es  lícito permanecer ocioso” </a:t>
            </a:r>
            <a:r>
              <a:rPr lang="es-DO" sz="3600" b="1" i="1" dirty="0"/>
              <a:t>(CFL, 3). </a:t>
            </a:r>
            <a:endParaRPr lang="es-DO" sz="3600" dirty="0"/>
          </a:p>
        </p:txBody>
      </p:sp>
    </p:spTree>
    <p:extLst>
      <p:ext uri="{BB962C8B-B14F-4D97-AF65-F5344CB8AC3E}">
        <p14:creationId xmlns:p14="http://schemas.microsoft.com/office/powerpoint/2010/main" val="2296685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685800"/>
            <a:ext cx="8055449" cy="3704324"/>
          </a:xfrm>
        </p:spPr>
        <p:txBody>
          <a:bodyPr>
            <a:noAutofit/>
          </a:bodyPr>
          <a:lstStyle/>
          <a:p>
            <a:r>
              <a:rPr lang="es-DO" sz="3600" dirty="0" smtClean="0">
                <a:solidFill>
                  <a:schemeClr val="tx2"/>
                </a:solidFill>
              </a:rPr>
              <a:t>De aquí deriva el </a:t>
            </a:r>
            <a:r>
              <a:rPr lang="es-DO" sz="3600" dirty="0">
                <a:solidFill>
                  <a:schemeClr val="tx2"/>
                </a:solidFill>
              </a:rPr>
              <a:t>compromiso </a:t>
            </a:r>
            <a:r>
              <a:rPr lang="es-DO" sz="3600" dirty="0" smtClean="0">
                <a:solidFill>
                  <a:schemeClr val="tx2"/>
                </a:solidFill>
              </a:rPr>
              <a:t>del SC, que </a:t>
            </a:r>
            <a:r>
              <a:rPr lang="es-DO" sz="3600" dirty="0">
                <a:solidFill>
                  <a:schemeClr val="tx2"/>
                </a:solidFill>
              </a:rPr>
              <a:t>brota de su identidad, y  la fuente de esta identidad es su </a:t>
            </a:r>
            <a:r>
              <a:rPr lang="es-DO" sz="3600" b="1" dirty="0">
                <a:solidFill>
                  <a:schemeClr val="tx2"/>
                </a:solidFill>
              </a:rPr>
              <a:t>“ser discípulos de Cristo por el  Bautismo” </a:t>
            </a:r>
            <a:r>
              <a:rPr lang="es-DO" sz="3600" dirty="0">
                <a:solidFill>
                  <a:schemeClr val="tx2"/>
                </a:solidFill>
              </a:rPr>
              <a:t>(LG, 31). Su apostolado es un derecho y un deber (es un don y una tarea) que  deriva de su misma unión con Cristo. </a:t>
            </a:r>
            <a:r>
              <a:rPr lang="es-DO" sz="3600" b="1" dirty="0">
                <a:solidFill>
                  <a:schemeClr val="tx2"/>
                </a:solidFill>
              </a:rPr>
              <a:t>Es el mismo Señor el que los  destina a realizar su misión en el mundo </a:t>
            </a:r>
            <a:r>
              <a:rPr lang="es-DO" sz="3600" dirty="0">
                <a:solidFill>
                  <a:schemeClr val="tx2"/>
                </a:solidFill>
              </a:rPr>
              <a:t>(LG 3; CFL 2). </a:t>
            </a:r>
          </a:p>
        </p:txBody>
      </p:sp>
    </p:spTree>
    <p:extLst>
      <p:ext uri="{BB962C8B-B14F-4D97-AF65-F5344CB8AC3E}">
        <p14:creationId xmlns:p14="http://schemas.microsoft.com/office/powerpoint/2010/main" val="595408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09600" y="533400"/>
            <a:ext cx="7738925" cy="5791200"/>
          </a:xfrm>
        </p:spPr>
        <p:txBody>
          <a:bodyPr>
            <a:noAutofit/>
          </a:bodyPr>
          <a:lstStyle/>
          <a:p>
            <a:r>
              <a:rPr lang="es-DO" b="1" dirty="0" smtClean="0">
                <a:solidFill>
                  <a:schemeClr val="tx2"/>
                </a:solidFill>
                <a:effectLst/>
              </a:rPr>
              <a:t>Por eso, la </a:t>
            </a:r>
            <a:r>
              <a:rPr lang="es-DO" b="1" dirty="0">
                <a:solidFill>
                  <a:schemeClr val="tx2"/>
                </a:solidFill>
                <a:effectLst/>
              </a:rPr>
              <a:t>misión, </a:t>
            </a:r>
            <a:r>
              <a:rPr lang="es-DO" b="1" dirty="0" smtClean="0">
                <a:solidFill>
                  <a:schemeClr val="tx2"/>
                </a:solidFill>
                <a:effectLst/>
              </a:rPr>
              <a:t>el </a:t>
            </a:r>
            <a:r>
              <a:rPr lang="es-DO" b="1" dirty="0">
                <a:solidFill>
                  <a:schemeClr val="tx2"/>
                </a:solidFill>
                <a:effectLst/>
              </a:rPr>
              <a:t>apostolado </a:t>
            </a:r>
            <a:r>
              <a:rPr lang="es-DO" b="1" dirty="0" smtClean="0">
                <a:solidFill>
                  <a:schemeClr val="tx2"/>
                </a:solidFill>
                <a:effectLst/>
              </a:rPr>
              <a:t>del SC es </a:t>
            </a:r>
            <a:r>
              <a:rPr lang="es-DO" b="1" dirty="0">
                <a:solidFill>
                  <a:schemeClr val="tx2"/>
                </a:solidFill>
                <a:effectLst/>
              </a:rPr>
              <a:t>en el mundo</a:t>
            </a:r>
            <a:r>
              <a:rPr lang="es-DO" dirty="0">
                <a:solidFill>
                  <a:schemeClr val="tx2"/>
                </a:solidFill>
                <a:effectLst/>
              </a:rPr>
              <a:t>, porque el </a:t>
            </a:r>
            <a:r>
              <a:rPr lang="es-DO" dirty="0" smtClean="0">
                <a:solidFill>
                  <a:schemeClr val="tx2"/>
                </a:solidFill>
                <a:effectLst/>
              </a:rPr>
              <a:t>SC </a:t>
            </a:r>
            <a:r>
              <a:rPr lang="es-DO" dirty="0">
                <a:solidFill>
                  <a:schemeClr val="tx2"/>
                </a:solidFill>
                <a:effectLst/>
              </a:rPr>
              <a:t>vive directamente allí donde  se organiza secularmente la vida social, en los ámbitos de la economía, de la política, del trabajo, de la comunicación social, de </a:t>
            </a:r>
            <a:r>
              <a:rPr lang="es-DO" dirty="0" smtClean="0">
                <a:solidFill>
                  <a:schemeClr val="tx2"/>
                </a:solidFill>
                <a:effectLst/>
              </a:rPr>
              <a:t>las leyes, </a:t>
            </a:r>
            <a:r>
              <a:rPr lang="es-DO" dirty="0">
                <a:solidFill>
                  <a:schemeClr val="tx2"/>
                </a:solidFill>
                <a:effectLst/>
              </a:rPr>
              <a:t>de la  organización de las instituciones, en las que las decisiones y las opciones se  vuelven estructuras sociales que condicionan la vida </a:t>
            </a:r>
            <a:r>
              <a:rPr lang="es-DO" dirty="0" smtClean="0">
                <a:solidFill>
                  <a:schemeClr val="tx2"/>
                </a:solidFill>
                <a:effectLst/>
              </a:rPr>
              <a:t>civil y afectan directamente a los NNAJ. </a:t>
            </a:r>
            <a:endParaRPr lang="es-DO" dirty="0">
              <a:solidFill>
                <a:schemeClr val="tx2"/>
              </a:solidFill>
              <a:effectLst/>
            </a:endParaRPr>
          </a:p>
        </p:txBody>
      </p:sp>
    </p:spTree>
    <p:extLst>
      <p:ext uri="{BB962C8B-B14F-4D97-AF65-F5344CB8AC3E}">
        <p14:creationId xmlns:p14="http://schemas.microsoft.com/office/powerpoint/2010/main" val="4286001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Ion</Template>
  <TotalTime>360</TotalTime>
  <Words>1848</Words>
  <Application>Microsoft Office PowerPoint</Application>
  <PresentationFormat>Presentación en pantalla (4:3)</PresentationFormat>
  <Paragraphs>108</Paragraphs>
  <Slides>57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57</vt:i4>
      </vt:variant>
    </vt:vector>
  </HeadingPairs>
  <TitlesOfParts>
    <vt:vector size="64" baseType="lpstr">
      <vt:lpstr>Arial</vt:lpstr>
      <vt:lpstr>Arial Black</vt:lpstr>
      <vt:lpstr>Calibri</vt:lpstr>
      <vt:lpstr>Tahoma</vt:lpstr>
      <vt:lpstr>Wingdings</vt:lpstr>
      <vt:lpstr>Wingdings 3</vt:lpstr>
      <vt:lpstr>Slit</vt:lpstr>
      <vt:lpstr>ASOCIACION DE SALESIANOS Y SALESIANAS COOPERADORES </vt:lpstr>
      <vt:lpstr> Encuentro Regional</vt:lpstr>
      <vt:lpstr>Misión compartida como propuesta vocacional con y para los jóvenes. </vt:lpstr>
      <vt:lpstr>Vivimos en un mundo hoy, donde se suscitan innumerables problemas: </vt:lpstr>
      <vt:lpstr> SOMOS SALESIANOS COMPROMETIDOS EN EL MUNDO “Somos corresponsables de una misma mision: LA MISION SALESIANA”</vt:lpstr>
      <vt:lpstr> Nuestra vocacion posee una esencial  dimensión social carismatica. No es posible, es inconcebible que un SC auténtico se ausente, se aísle, se desvincule del mundo, y de estos desafíos.</vt:lpstr>
      <vt:lpstr>“Nuevas situaciones, tanto eclesiales como sociales, económicas, políticas y culturales, reclaman hoy, con fuerza muy particular, la acción de los fieles laicos. Si el no comprometerse ha sido siempre algo inaceptable, el tiempo presente lo hace aún más culpable. A nadie le es  lícito permanecer ocioso” (CFL, 3).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misión de la Asociación:  razón y método nuestra vocación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El Centro Local  por y para la misión:  </vt:lpstr>
      <vt:lpstr>  “¿Qué tipo de salesiano cooperador construye?”</vt:lpstr>
      <vt:lpstr>  Algunas características de ese SC:  1. interpretan la vida asociativa como lugar y camino para la vivencia de un ideal, un valor transcendental que reclama parte de sus energías y tiempo, impidiéndoles replegarse solos sobre sus necesidades.  </vt:lpstr>
      <vt:lpstr>   2. Son personas que dan equilibrio a la asociación y convocan a una mayor vivencia de los valores asociativos.  </vt:lpstr>
      <vt:lpstr> 3. Viven su apostolado en función de los valores evangélicos.    </vt:lpstr>
      <vt:lpstr>  4. No estan apegados a gratificaciones afectivas, ni a  apoyos compensatorios, ni a fáciles compromisos, ni tienen una apática neutralidad. </vt:lpstr>
      <vt:lpstr> La Asociación por y para la misión, nos invita a progresar en tres frentes:  </vt:lpstr>
      <vt:lpstr>  1. La visión y vivencia de nosotros mismos,  2. la visión y relación con los otros y  3. la visión y vivencia de los acontecimientos.</vt:lpstr>
      <vt:lpstr>Presentación de PowerPoint</vt:lpstr>
      <vt:lpstr>Presentación de PowerPoint</vt:lpstr>
      <vt:lpstr>Presentación de PowerPoint</vt:lpstr>
      <vt:lpstr>Presentación de PowerPoint</vt:lpstr>
      <vt:lpstr>Presentación de PowerPoint</vt:lpstr>
      <vt:lpstr>Presentación de PowerPoint</vt:lpstr>
      <vt:lpstr>NUEVA VISION Y RELACION CON LOS OTROS</vt:lpstr>
      <vt:lpstr> Este ser SC desde la Asociación por y para la misión, es fruto, y también se manifiesta, en una visión y relación nueva con los otros.   </vt:lpstr>
      <vt:lpstr> La relación yo-tú se sitúa en un plano que supera lo que cada uno somos. Ambos somos invitados a caminar en un horizonte en donde el nosotros se escriba cada vez con letras más grandes.  </vt:lpstr>
      <vt:lpstr>En el trabajo por la misión este aspecto es muy importante. Es la Asociación el agente principal, y todos colaboramos para que así sea. </vt:lpstr>
      <vt:lpstr> El otro es más de lo que aparece. Es signo, sacramento, presencia de Dios. Capaz de recibir el mismo Espíritu que yo. Este convencimiento aleja los recelos, las envidias, los complejos de superioridad o inferioridad. </vt:lpstr>
      <vt:lpstr>Presentación de PowerPoint</vt:lpstr>
      <vt:lpstr>Presentación de PowerPoint</vt:lpstr>
      <vt:lpstr>Presentación de PowerPoint</vt:lpstr>
      <vt:lpstr>Presentación de PowerPoint</vt:lpstr>
      <vt:lpstr>NUEVA VISION Y VIVENCIA DE LOS ACONTECIMIENTOS</vt:lpstr>
      <vt:lpstr>Presentación de PowerPoint</vt:lpstr>
      <vt:lpstr>Presentación de PowerPoint</vt:lpstr>
    </vt:vector>
  </TitlesOfParts>
  <Company>LMG E HIJOS,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Cada año, cada momento debemos ser más personas y contar con una mayor madurez. Todos los acontecimientos que suceden en la Asociación son muy importantes y decisivos para ello. Se trata de avanzar, de no detenerse, de crecer. La persona es la unidad que entrelazándose con otros en relaciones íntimas forman el Centro Local y dan vida a nuestra Asociación. De ahí la necesidad de que le sepamos dar toda la mayor calidad posible.</dc:title>
  <dc:creator>THOMAS</dc:creator>
  <cp:lastModifiedBy>Windows User</cp:lastModifiedBy>
  <cp:revision>44</cp:revision>
  <dcterms:created xsi:type="dcterms:W3CDTF">2007-01-20T03:06:17Z</dcterms:created>
  <dcterms:modified xsi:type="dcterms:W3CDTF">2019-10-21T19:29:43Z</dcterms:modified>
</cp:coreProperties>
</file>