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7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94386-C318-49D4-885B-4674703B98B0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B100A-F91B-4E5C-A935-948BE8748A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9150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6F628D4-8085-4843-A330-7992B7E071B5}" type="datetime1">
              <a:rPr lang="es-ES" smtClean="0"/>
              <a:t>11/10/2019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BE83-DDB1-4389-98D0-F9F74AF0F804}" type="datetime1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75E08-2CCF-4A47-B05F-798590550CCA}" type="datetime1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E0986-A310-49E0-BFCF-B25269FAD7D9}" type="datetime1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9B73-9E22-487F-87B3-80544818C45A}" type="datetime1">
              <a:rPr lang="es-ES" smtClean="0"/>
              <a:t>11/10/2019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DAC8-A21A-490C-8146-D5B4416B97E5}" type="datetime1">
              <a:rPr lang="es-ES" smtClean="0"/>
              <a:t>11/10/2019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D0E34B-47D1-4129-AEE4-0A209524130D}" type="datetime1">
              <a:rPr lang="es-ES" smtClean="0"/>
              <a:t>11/10/2019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s-ES" smtClean="0"/>
              <a:t>Provincia Antillas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3C6A53-1086-40E4-A759-1E1F10F17305}" type="datetime1">
              <a:rPr lang="es-ES" smtClean="0"/>
              <a:t>11/10/2019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3089-2E82-44D9-A68F-08927F5FB2B1}" type="datetime1">
              <a:rPr lang="es-ES" smtClean="0"/>
              <a:t>11/10/2019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73A87-D530-4478-B725-A50603DA6124}" type="datetime1">
              <a:rPr lang="es-ES" smtClean="0"/>
              <a:t>11/10/2019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6146-A52A-47C8-A13E-5028EB9AD5F2}" type="datetime1">
              <a:rPr lang="es-ES" smtClean="0"/>
              <a:t>11/10/2019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029931B-D5C8-46C5-A274-631D9F311761}" type="datetime1">
              <a:rPr lang="es-ES" smtClean="0"/>
              <a:t>11/10/2019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693D535-0D31-46C9-9D46-964DF26E25C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.do/url?sa=i&amp;rct=j&amp;q=&amp;esrc=s&amp;frm=1&amp;source=images&amp;cd=&amp;cad=rja&amp;uact=8&amp;ved=0ahUKEwjJz5CSqZnKAhXJGR4KHYCfAPsQjRwIBw&amp;url=http://www.domingosaviogt.galeon.com/aficiones1288666.html&amp;psig=AFQjCNFfgVLSAmvjmyPmfS6Viw8J5KkdWQ&amp;ust=1452311740024145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286124"/>
            <a:ext cx="6429420" cy="13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CuadroTexto"/>
          <p:cNvSpPr txBox="1"/>
          <p:nvPr/>
        </p:nvSpPr>
        <p:spPr>
          <a:xfrm>
            <a:off x="483439" y="1006460"/>
            <a:ext cx="8231965" cy="17081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500" b="1" dirty="0" smtClean="0">
                <a:solidFill>
                  <a:schemeClr val="accent1">
                    <a:lumMod val="50000"/>
                  </a:schemeClr>
                </a:solidFill>
              </a:rPr>
              <a:t>ASOCIACION DE </a:t>
            </a:r>
          </a:p>
          <a:p>
            <a:pPr algn="ctr"/>
            <a:r>
              <a:rPr lang="es-ES" sz="3500" b="1" dirty="0" smtClean="0">
                <a:solidFill>
                  <a:schemeClr val="accent1">
                    <a:lumMod val="50000"/>
                  </a:schemeClr>
                </a:solidFill>
              </a:rPr>
              <a:t>SALESIANOS COOPERADORES</a:t>
            </a:r>
          </a:p>
          <a:p>
            <a:pPr algn="ctr"/>
            <a:r>
              <a:rPr lang="es-ES" sz="3500" b="1" dirty="0" smtClean="0">
                <a:solidFill>
                  <a:schemeClr val="accent1">
                    <a:lumMod val="50000"/>
                  </a:schemeClr>
                </a:solidFill>
              </a:rPr>
              <a:t>PROVINCIA ANTILLAS</a:t>
            </a:r>
            <a:endParaRPr lang="es-ES" sz="35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6 Llamada con línea 2"/>
          <p:cNvSpPr/>
          <p:nvPr/>
        </p:nvSpPr>
        <p:spPr>
          <a:xfrm>
            <a:off x="928662" y="5214950"/>
            <a:ext cx="2143140" cy="928694"/>
          </a:xfrm>
          <a:prstGeom prst="borderCallout2">
            <a:avLst>
              <a:gd name="adj1" fmla="val 288"/>
              <a:gd name="adj2" fmla="val -931"/>
              <a:gd name="adj3" fmla="val -1250"/>
              <a:gd name="adj4" fmla="val 52156"/>
              <a:gd name="adj5" fmla="val -107982"/>
              <a:gd name="adj6" fmla="val 81843"/>
            </a:avLst>
          </a:prstGeom>
          <a:solidFill>
            <a:srgbClr val="0033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CUBA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8" name="7 Llamada con línea 2"/>
          <p:cNvSpPr/>
          <p:nvPr/>
        </p:nvSpPr>
        <p:spPr>
          <a:xfrm>
            <a:off x="3367244" y="5214950"/>
            <a:ext cx="2428892" cy="928694"/>
          </a:xfrm>
          <a:prstGeom prst="borderCallout2">
            <a:avLst>
              <a:gd name="adj1" fmla="val 1827"/>
              <a:gd name="adj2" fmla="val -968"/>
              <a:gd name="adj3" fmla="val 289"/>
              <a:gd name="adj4" fmla="val 51567"/>
              <a:gd name="adj5" fmla="val -105960"/>
              <a:gd name="adj6" fmla="val 56218"/>
            </a:avLst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200" b="1" dirty="0" smtClean="0">
                <a:solidFill>
                  <a:schemeClr val="bg1"/>
                </a:solidFill>
              </a:rPr>
              <a:t>REP.</a:t>
            </a:r>
          </a:p>
          <a:p>
            <a:pPr algn="ctr"/>
            <a:r>
              <a:rPr lang="es-ES" sz="2200" b="1" dirty="0" smtClean="0">
                <a:solidFill>
                  <a:schemeClr val="bg1"/>
                </a:solidFill>
              </a:rPr>
              <a:t>DOMINICANA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9" name="8 Llamada con línea 2"/>
          <p:cNvSpPr/>
          <p:nvPr/>
        </p:nvSpPr>
        <p:spPr>
          <a:xfrm>
            <a:off x="6000760" y="5214950"/>
            <a:ext cx="2000264" cy="928694"/>
          </a:xfrm>
          <a:prstGeom prst="borderCallout2">
            <a:avLst>
              <a:gd name="adj1" fmla="val -1251"/>
              <a:gd name="adj2" fmla="val 811"/>
              <a:gd name="adj3" fmla="val -1249"/>
              <a:gd name="adj4" fmla="val 53064"/>
              <a:gd name="adj5" fmla="val -118267"/>
              <a:gd name="adj6" fmla="val -4658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PUERTO </a:t>
            </a:r>
          </a:p>
          <a:p>
            <a:pPr algn="ctr"/>
            <a:r>
              <a:rPr lang="es-ES" sz="2400" b="1" dirty="0" smtClean="0">
                <a:solidFill>
                  <a:srgbClr val="002060"/>
                </a:solidFill>
              </a:rPr>
              <a:t>RICO</a:t>
            </a:r>
            <a:endParaRPr lang="es-ES" sz="2400" b="1" dirty="0">
              <a:solidFill>
                <a:srgbClr val="002060"/>
              </a:solidFill>
            </a:endParaRPr>
          </a:p>
        </p:txBody>
      </p:sp>
      <p:sp>
        <p:nvSpPr>
          <p:cNvPr id="22" name="21 Flecha curvada hacia la derecha"/>
          <p:cNvSpPr/>
          <p:nvPr/>
        </p:nvSpPr>
        <p:spPr>
          <a:xfrm>
            <a:off x="1043608" y="4077072"/>
            <a:ext cx="720080" cy="93610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8" name="5 Marcador de contenido"/>
          <p:cNvSpPr txBox="1">
            <a:spLocks/>
          </p:cNvSpPr>
          <p:nvPr/>
        </p:nvSpPr>
        <p:spPr>
          <a:xfrm>
            <a:off x="455359" y="1714488"/>
            <a:ext cx="8260045" cy="4572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/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es-DO" sz="2600" b="1" dirty="0" smtClean="0">
                <a:latin typeface="Arial" pitchFamily="34" charset="0"/>
                <a:cs typeface="Arial" pitchFamily="34" charset="0"/>
              </a:rPr>
              <a:t>Promover la calidad de la MISIÓN apostólica de la</a:t>
            </a:r>
          </a:p>
          <a:p>
            <a:pPr marL="365760" lvl="0" indent="-256032" algn="ctr">
              <a:spcBef>
                <a:spcPts val="300"/>
              </a:spcBef>
              <a:buClr>
                <a:schemeClr val="accent3"/>
              </a:buClr>
            </a:pPr>
            <a:r>
              <a:rPr lang="es-DO" sz="2600" b="1" dirty="0" smtClean="0">
                <a:latin typeface="Arial" pitchFamily="34" charset="0"/>
                <a:cs typeface="Arial" pitchFamily="34" charset="0"/>
              </a:rPr>
              <a:t>asociación hacia una  presencia más significativa</a:t>
            </a: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endParaRPr kumimoji="0" lang="es-DO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r>
              <a:rPr lang="es-DO" sz="2600" b="1" dirty="0" smtClean="0">
                <a:latin typeface="Arial" pitchFamily="34" charset="0"/>
                <a:cs typeface="Arial" pitchFamily="34" charset="0"/>
              </a:rPr>
              <a:t>Para lograrlo:</a:t>
            </a:r>
            <a:endParaRPr kumimoji="0" lang="es-DO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r>
              <a:rPr kumimoji="0" lang="es-DO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</a:t>
            </a: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r>
              <a:rPr lang="es-DO" sz="2400" dirty="0" smtClean="0">
                <a:latin typeface="Arial" pitchFamily="34" charset="0"/>
                <a:cs typeface="Arial" pitchFamily="34" charset="0"/>
              </a:rPr>
              <a:t>Seguir Promoviendo el </a:t>
            </a:r>
            <a:r>
              <a:rPr lang="es-DO" sz="2400" dirty="0">
                <a:latin typeface="Arial" pitchFamily="34" charset="0"/>
                <a:cs typeface="Arial" pitchFamily="34" charset="0"/>
              </a:rPr>
              <a:t>trabajo apostólico personal y asociativo </a:t>
            </a:r>
            <a:r>
              <a:rPr lang="es-DO" sz="2400" dirty="0" smtClean="0">
                <a:latin typeface="Arial" pitchFamily="34" charset="0"/>
                <a:cs typeface="Arial" pitchFamily="34" charset="0"/>
              </a:rPr>
              <a:t>en </a:t>
            </a:r>
            <a:r>
              <a:rPr lang="es-DO" sz="2400" dirty="0">
                <a:latin typeface="Arial" pitchFamily="34" charset="0"/>
                <a:cs typeface="Arial" pitchFamily="34" charset="0"/>
              </a:rPr>
              <a:t>la </a:t>
            </a:r>
            <a:r>
              <a:rPr lang="es-DO" sz="2400" dirty="0" smtClean="0">
                <a:latin typeface="Arial" pitchFamily="34" charset="0"/>
                <a:cs typeface="Arial" pitchFamily="34" charset="0"/>
              </a:rPr>
              <a:t>Iglesia </a:t>
            </a:r>
            <a:r>
              <a:rPr lang="es-DO" sz="2400" dirty="0">
                <a:latin typeface="Arial" pitchFamily="34" charset="0"/>
                <a:cs typeface="Arial" pitchFamily="34" charset="0"/>
              </a:rPr>
              <a:t>local </a:t>
            </a:r>
            <a:endParaRPr kumimoji="0" lang="es-D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66928" marR="0" lvl="0" indent="-4572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+mj-lt"/>
              <a:buAutoNum type="alphaUcPeriod"/>
              <a:tabLst/>
              <a:defRPr/>
            </a:pPr>
            <a:endParaRPr kumimoji="0" lang="es-D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r>
              <a:rPr lang="es-DO" sz="2400" dirty="0" smtClean="0">
                <a:latin typeface="Arial" pitchFamily="34" charset="0"/>
                <a:cs typeface="Arial" pitchFamily="34" charset="0"/>
              </a:rPr>
              <a:t>Impulsar </a:t>
            </a:r>
            <a:r>
              <a:rPr lang="es-DO" sz="2400" dirty="0">
                <a:latin typeface="Arial" pitchFamily="34" charset="0"/>
                <a:cs typeface="Arial" pitchFamily="34" charset="0"/>
              </a:rPr>
              <a:t>una presencia significativa en la sociedad </a:t>
            </a:r>
            <a:endParaRPr lang="es-DO" sz="2400" dirty="0" smtClean="0">
              <a:latin typeface="Arial" pitchFamily="34" charset="0"/>
              <a:cs typeface="Arial" pitchFamily="34" charset="0"/>
            </a:endParaRP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endParaRPr lang="es-DO" sz="2400" dirty="0" smtClean="0">
              <a:latin typeface="Arial" pitchFamily="34" charset="0"/>
              <a:cs typeface="Arial" pitchFamily="34" charset="0"/>
            </a:endParaRP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Puesta en marcha del Área de animación Pastoral Juvenil y Familia</a:t>
            </a:r>
            <a:endParaRPr lang="es-ES" sz="2400" dirty="0"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D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DO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s-DO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928662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Provincia Antillas</a:t>
            </a:r>
            <a:endParaRPr lang="es-ES" dirty="0"/>
          </a:p>
        </p:txBody>
      </p:sp>
      <p:sp>
        <p:nvSpPr>
          <p:cNvPr id="4" name="5 Marcador de contenido"/>
          <p:cNvSpPr txBox="1">
            <a:spLocks/>
          </p:cNvSpPr>
          <p:nvPr/>
        </p:nvSpPr>
        <p:spPr>
          <a:xfrm>
            <a:off x="428596" y="1428736"/>
            <a:ext cx="8260045" cy="45720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>
            <a:normAutofit fontScale="85000" lnSpcReduction="10000"/>
          </a:bodyPr>
          <a:lstStyle/>
          <a:p>
            <a:r>
              <a:rPr lang="es-DO" sz="2800" b="1" dirty="0">
                <a:latin typeface="Arial" pitchFamily="34" charset="0"/>
                <a:cs typeface="Arial" pitchFamily="34" charset="0"/>
              </a:rPr>
              <a:t>Fortalecer la ANIMACION a todos los niveles orientada a crecer en calidad y cantidad.</a:t>
            </a:r>
            <a:endParaRPr lang="es-ES" sz="2800" dirty="0">
              <a:latin typeface="Arial" pitchFamily="34" charset="0"/>
              <a:cs typeface="Arial" pitchFamily="34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endParaRPr kumimoji="0" lang="es-DO" sz="2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r>
              <a:rPr lang="es-DO" sz="2600" b="1" dirty="0" smtClean="0">
                <a:latin typeface="Arial" pitchFamily="34" charset="0"/>
                <a:cs typeface="Arial" pitchFamily="34" charset="0"/>
              </a:rPr>
              <a:t>Para lograrlo:</a:t>
            </a:r>
            <a:endParaRPr kumimoji="0" lang="es-DO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lvl="0" indent="-256032">
              <a:spcBef>
                <a:spcPts val="300"/>
              </a:spcBef>
              <a:buClr>
                <a:schemeClr val="accent3"/>
              </a:buClr>
            </a:pPr>
            <a:r>
              <a:rPr kumimoji="0" lang="es-DO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	</a:t>
            </a: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r>
              <a:rPr lang="es-DO" sz="2400" dirty="0">
                <a:latin typeface="Arial" pitchFamily="34" charset="0"/>
                <a:cs typeface="Arial" pitchFamily="34" charset="0"/>
              </a:rPr>
              <a:t>Promover  </a:t>
            </a:r>
            <a:r>
              <a:rPr lang="es-DO" sz="2400" dirty="0" smtClean="0">
                <a:latin typeface="Arial" pitchFamily="34" charset="0"/>
                <a:cs typeface="Arial" pitchFamily="34" charset="0"/>
              </a:rPr>
              <a:t>estructuras de </a:t>
            </a:r>
            <a:r>
              <a:rPr lang="es-DO" sz="2400" dirty="0">
                <a:latin typeface="Arial" pitchFamily="34" charset="0"/>
                <a:cs typeface="Arial" pitchFamily="34" charset="0"/>
              </a:rPr>
              <a:t>animación, flexibles y </a:t>
            </a:r>
            <a:r>
              <a:rPr lang="es-DO" sz="2400" dirty="0" smtClean="0">
                <a:latin typeface="Arial" pitchFamily="34" charset="0"/>
                <a:cs typeface="Arial" pitchFamily="34" charset="0"/>
              </a:rPr>
              <a:t>funcionales </a:t>
            </a:r>
            <a:r>
              <a:rPr lang="es-DO" sz="2400" dirty="0">
                <a:latin typeface="Arial" pitchFamily="34" charset="0"/>
                <a:cs typeface="Arial" pitchFamily="34" charset="0"/>
              </a:rPr>
              <a:t>de manera </a:t>
            </a:r>
            <a:r>
              <a:rPr lang="es-DO" sz="2400" dirty="0" smtClean="0">
                <a:latin typeface="Arial" pitchFamily="34" charset="0"/>
                <a:cs typeface="Arial" pitchFamily="34" charset="0"/>
              </a:rPr>
              <a:t>institucional</a:t>
            </a:r>
          </a:p>
          <a:p>
            <a:pPr marL="109728" lvl="0">
              <a:spcBef>
                <a:spcPts val="300"/>
              </a:spcBef>
              <a:buClr>
                <a:schemeClr val="accent3"/>
              </a:buClr>
            </a:pPr>
            <a:endParaRPr kumimoji="0" lang="es-D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r>
              <a:rPr lang="es-DO" sz="2400" dirty="0" smtClean="0">
                <a:latin typeface="Arial" pitchFamily="34" charset="0"/>
                <a:cs typeface="Arial" pitchFamily="34" charset="0"/>
              </a:rPr>
              <a:t>Fortalecer el sentido de Provincia</a:t>
            </a: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endParaRPr lang="es-DO" sz="2400" dirty="0" smtClean="0">
              <a:latin typeface="Arial" pitchFamily="34" charset="0"/>
              <a:cs typeface="Arial" pitchFamily="34" charset="0"/>
            </a:endParaRP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r>
              <a:rPr lang="es-DO" sz="2400" dirty="0">
                <a:latin typeface="Arial" pitchFamily="34" charset="0"/>
                <a:cs typeface="Arial" pitchFamily="34" charset="0"/>
              </a:rPr>
              <a:t>Promover la participación activa de los delegados y </a:t>
            </a:r>
            <a:r>
              <a:rPr lang="es-DO" sz="2400" dirty="0" smtClean="0">
                <a:latin typeface="Arial" pitchFamily="34" charset="0"/>
                <a:cs typeface="Arial" pitchFamily="34" charset="0"/>
              </a:rPr>
              <a:t>delegadas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 </a:t>
            </a: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r>
              <a:rPr lang="es-ES" sz="2400" dirty="0" smtClean="0">
                <a:latin typeface="Arial" pitchFamily="34" charset="0"/>
                <a:cs typeface="Arial" pitchFamily="34" charset="0"/>
              </a:rPr>
              <a:t>Fortalecer el </a:t>
            </a:r>
            <a:r>
              <a:rPr lang="es-ES" sz="2400" dirty="0">
                <a:latin typeface="Arial" pitchFamily="34" charset="0"/>
                <a:cs typeface="Arial" pitchFamily="34" charset="0"/>
              </a:rPr>
              <a:t>sentido de pertenencia y de sostenibilidad de la </a:t>
            </a:r>
            <a:r>
              <a:rPr lang="es-ES" sz="2400" dirty="0" smtClean="0">
                <a:latin typeface="Arial" pitchFamily="34" charset="0"/>
                <a:cs typeface="Arial" pitchFamily="34" charset="0"/>
              </a:rPr>
              <a:t>ASC</a:t>
            </a: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endParaRPr lang="es-ES" sz="2400" dirty="0" smtClean="0">
              <a:latin typeface="Arial" pitchFamily="34" charset="0"/>
              <a:cs typeface="Arial" pitchFamily="34" charset="0"/>
            </a:endParaRPr>
          </a:p>
          <a:p>
            <a:pPr marL="109728" lvl="0">
              <a:spcBef>
                <a:spcPts val="300"/>
              </a:spcBef>
              <a:buClr>
                <a:schemeClr val="accent3"/>
              </a:buClr>
            </a:pPr>
            <a:endParaRPr lang="es-DO" sz="2400" dirty="0" smtClean="0">
              <a:latin typeface="Arial" pitchFamily="34" charset="0"/>
              <a:cs typeface="Arial" pitchFamily="34" charset="0"/>
            </a:endParaRPr>
          </a:p>
          <a:p>
            <a:pPr marL="566928" lvl="0" indent="-457200">
              <a:spcBef>
                <a:spcPts val="300"/>
              </a:spcBef>
              <a:buClr>
                <a:schemeClr val="accent3"/>
              </a:buClr>
              <a:buFont typeface="+mj-lt"/>
              <a:buAutoNum type="alphaUcPeriod"/>
            </a:pPr>
            <a:endParaRPr kumimoji="0" lang="es-DO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es-DO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es-DO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58368" marR="0" lvl="1" indent="-246888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Tx/>
              <a:buFont typeface="Georgia"/>
              <a:buChar char="▫"/>
              <a:tabLst/>
              <a:defRPr/>
            </a:pP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3"/>
            <a:ext cx="714348" cy="85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115616" y="5229200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SSCC DE CUBA</a:t>
            </a:r>
            <a:endParaRPr lang="es-ES" sz="2400" b="1" dirty="0"/>
          </a:p>
        </p:txBody>
      </p:sp>
      <p:pic>
        <p:nvPicPr>
          <p:cNvPr id="5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928662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a imagen puede contener: 24 personas, incluido Alejandro Satorre Morales, personas sonriendo, 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50" y="332656"/>
            <a:ext cx="5364088" cy="47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blob:https://web.whatsapp.com/0042d608-7ef3-433e-b568-815a9342849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71070"/>
            <a:ext cx="43924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2267744" y="6237312"/>
            <a:ext cx="3993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/>
              <a:t>SSCC DE PUERTO RICO</a:t>
            </a:r>
            <a:endParaRPr lang="es-ES" sz="2400" b="1" dirty="0"/>
          </a:p>
        </p:txBody>
      </p:sp>
      <p:pic>
        <p:nvPicPr>
          <p:cNvPr id="5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928662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a imagen puede contener: 26 personas, incluidos Evelyn Sanchez y Evali Torres Miranda, personas sonriendo, personas de pie, boda e interi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640191"/>
            <a:ext cx="5940152" cy="4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imagen puede contener: 4 personas, personas sonriendo, personas de pi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500042"/>
            <a:ext cx="3456384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a imagen puede contener: 9 personas, incluido Evali Torres Miranda, personas sonriendo, personas sentadas y personas de pi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54602"/>
            <a:ext cx="6408712" cy="36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107504" y="4608008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itchFamily="34" charset="0"/>
                <a:cs typeface="Arial" pitchFamily="34" charset="0"/>
              </a:rPr>
              <a:t>SSCC REPUBLICA DOMINICANA</a:t>
            </a:r>
            <a:endParaRPr lang="es-E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La imagen puede contener: una o varias personas, multitud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5" y="116632"/>
            <a:ext cx="5710213" cy="35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imagen puede contener: una persona, sonriendo, multitud, exterior y natural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5959"/>
            <a:ext cx="6804248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a imagen puede contener: 4 personas, personas sonriendo, personas de p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657" y="-27911"/>
            <a:ext cx="4326727" cy="432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pic>
        <p:nvPicPr>
          <p:cNvPr id="6146" name="Picture 2" descr="La imagen puede contener: una o varias personas y personas de p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5987"/>
            <a:ext cx="6840760" cy="384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899592" y="4971833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/>
              <a:t>CONSEJO PROVINCIAL</a:t>
            </a:r>
            <a:endParaRPr lang="es-ES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62" y="525988"/>
            <a:ext cx="2132886" cy="3728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205" y="2603144"/>
            <a:ext cx="19431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61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3" name="AutoShape 2" descr="blob:https://web.whatsapp.com/45f88dd0-4616-4ddb-bfd4-9a6077a3416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315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-144463"/>
            <a:ext cx="5872770" cy="330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1404"/>
            <a:ext cx="4965171" cy="37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52475"/>
            <a:ext cx="3419872" cy="393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3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3" name="2 CuadroTexto"/>
          <p:cNvSpPr txBox="1"/>
          <p:nvPr/>
        </p:nvSpPr>
        <p:spPr>
          <a:xfrm>
            <a:off x="462891" y="1340768"/>
            <a:ext cx="8183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dirty="0" smtClean="0">
                <a:solidFill>
                  <a:schemeClr val="accent1"/>
                </a:solidFill>
              </a:rPr>
              <a:t>FACEBOOK    E    INSTAGRAM</a:t>
            </a:r>
            <a:endParaRPr lang="es-ES" sz="4000" b="1" dirty="0">
              <a:solidFill>
                <a:schemeClr val="accent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94389" y="3184740"/>
            <a:ext cx="8720657" cy="1323439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" sz="4000" b="1" dirty="0" smtClean="0"/>
              <a:t>SALESIANOS COOPERADORES </a:t>
            </a:r>
          </a:p>
          <a:p>
            <a:pPr algn="ctr"/>
            <a:r>
              <a:rPr lang="es-ES" sz="4000" b="1" dirty="0" smtClean="0"/>
              <a:t>PROVINCIA ANTILLAS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1096435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71736" y="642918"/>
            <a:ext cx="4250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 smtClean="0"/>
              <a:t>NUESTRA PROVINCIA</a:t>
            </a:r>
            <a:endParaRPr lang="es-ES" sz="36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14348" y="2278931"/>
            <a:ext cx="7929618" cy="295465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dirty="0" smtClean="0">
                <a:latin typeface="Arial" pitchFamily="34" charset="0"/>
                <a:cs typeface="Arial" pitchFamily="34" charset="0"/>
              </a:rPr>
              <a:t>CREADA EN 1979</a:t>
            </a:r>
          </a:p>
          <a:p>
            <a:pPr algn="ctr"/>
            <a:r>
              <a:rPr lang="es-DO" sz="2200" dirty="0" smtClean="0">
                <a:latin typeface="Arial" pitchFamily="34" charset="0"/>
                <a:cs typeface="Arial" pitchFamily="34" charset="0"/>
              </a:rPr>
              <a:t>La Provincia Antillas </a:t>
            </a:r>
            <a:r>
              <a:rPr lang="es-DO" sz="2200" dirty="0">
                <a:latin typeface="Arial" pitchFamily="34" charset="0"/>
                <a:cs typeface="Arial" pitchFamily="34" charset="0"/>
              </a:rPr>
              <a:t>está constituida  por </a:t>
            </a:r>
            <a:r>
              <a:rPr lang="es-DO" sz="2200" dirty="0" smtClean="0">
                <a:latin typeface="Arial" pitchFamily="34" charset="0"/>
                <a:cs typeface="Arial" pitchFamily="34" charset="0"/>
              </a:rPr>
              <a:t>tres países</a:t>
            </a:r>
            <a:r>
              <a:rPr lang="es-DO" sz="2200" dirty="0">
                <a:latin typeface="Arial" pitchFamily="34" charset="0"/>
                <a:cs typeface="Arial" pitchFamily="34" charset="0"/>
              </a:rPr>
              <a:t>: </a:t>
            </a:r>
            <a:endParaRPr lang="es-ES" sz="2200" dirty="0">
              <a:latin typeface="Arial" pitchFamily="34" charset="0"/>
              <a:cs typeface="Arial" pitchFamily="34" charset="0"/>
            </a:endParaRPr>
          </a:p>
          <a:p>
            <a:r>
              <a:rPr lang="es-DO" sz="2200" dirty="0">
                <a:latin typeface="Arial" pitchFamily="34" charset="0"/>
                <a:cs typeface="Arial" pitchFamily="34" charset="0"/>
              </a:rPr>
              <a:t> </a:t>
            </a:r>
            <a:endParaRPr lang="es-ES" sz="2200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DO" sz="3000" dirty="0">
                <a:latin typeface="Arial" pitchFamily="34" charset="0"/>
                <a:cs typeface="Arial" pitchFamily="34" charset="0"/>
              </a:rPr>
              <a:t>Cuba</a:t>
            </a:r>
            <a:endParaRPr lang="es-ES" sz="3000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DO" sz="3000" dirty="0">
                <a:latin typeface="Arial" pitchFamily="34" charset="0"/>
                <a:cs typeface="Arial" pitchFamily="34" charset="0"/>
              </a:rPr>
              <a:t>Puerto Rico</a:t>
            </a:r>
            <a:endParaRPr lang="es-ES" sz="3000" dirty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DO" sz="3000" dirty="0">
                <a:latin typeface="Arial" pitchFamily="34" charset="0"/>
                <a:cs typeface="Arial" pitchFamily="34" charset="0"/>
              </a:rPr>
              <a:t>República  </a:t>
            </a:r>
            <a:r>
              <a:rPr lang="es-DO" sz="3000" dirty="0" smtClean="0">
                <a:latin typeface="Arial" pitchFamily="34" charset="0"/>
                <a:cs typeface="Arial" pitchFamily="34" charset="0"/>
              </a:rPr>
              <a:t>Dominicana</a:t>
            </a:r>
            <a:endParaRPr lang="es-ES" sz="3000" dirty="0">
              <a:latin typeface="Arial" pitchFamily="34" charset="0"/>
              <a:cs typeface="Arial" pitchFamily="34" charset="0"/>
            </a:endParaRPr>
          </a:p>
          <a:p>
            <a:r>
              <a:rPr lang="es-ES" sz="3000" dirty="0" smtClean="0">
                <a:latin typeface="Arial" pitchFamily="34" charset="0"/>
                <a:cs typeface="Arial" pitchFamily="34" charset="0"/>
              </a:rPr>
              <a:t>  </a:t>
            </a:r>
            <a:endParaRPr lang="es-E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" y="428604"/>
            <a:ext cx="1071570" cy="127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72198" y="6286520"/>
            <a:ext cx="2895600" cy="365125"/>
          </a:xfrm>
        </p:spPr>
        <p:txBody>
          <a:bodyPr/>
          <a:lstStyle/>
          <a:p>
            <a:r>
              <a:rPr lang="es-ES" dirty="0" smtClean="0"/>
              <a:t>Provincia Antillas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s-ES" sz="3000" b="1" dirty="0" smtClean="0"/>
              <a:t>ESTRUCTURA DE ANIMACION</a:t>
            </a:r>
            <a:endParaRPr lang="es-ES" sz="3000" b="1" dirty="0"/>
          </a:p>
        </p:txBody>
      </p:sp>
      <p:sp>
        <p:nvSpPr>
          <p:cNvPr id="6" name="5 Rectángulo"/>
          <p:cNvSpPr/>
          <p:nvPr/>
        </p:nvSpPr>
        <p:spPr>
          <a:xfrm>
            <a:off x="3357554" y="1928802"/>
            <a:ext cx="2143140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CONSEJO PROVINCIAL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Terminador"/>
          <p:cNvSpPr/>
          <p:nvPr/>
        </p:nvSpPr>
        <p:spPr>
          <a:xfrm>
            <a:off x="2714612" y="3714752"/>
            <a:ext cx="3571900" cy="500066"/>
          </a:xfrm>
          <a:prstGeom prst="flowChartTerminator">
            <a:avLst/>
          </a:prstGeom>
          <a:ln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3 CONSEJOS NACIONALES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14348" y="4929198"/>
            <a:ext cx="7643866" cy="114300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000" b="1" dirty="0" smtClean="0">
                <a:latin typeface="Arial" pitchFamily="34" charset="0"/>
                <a:cs typeface="Arial" pitchFamily="34" charset="0"/>
              </a:rPr>
              <a:t>24 CONSEJOS LOCALES</a:t>
            </a:r>
            <a:endParaRPr lang="es-ES" sz="3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739431"/>
            <a:ext cx="928662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072198" y="6286520"/>
            <a:ext cx="2895600" cy="365125"/>
          </a:xfrm>
        </p:spPr>
        <p:txBody>
          <a:bodyPr/>
          <a:lstStyle/>
          <a:p>
            <a:r>
              <a:rPr lang="es-ES" dirty="0" smtClean="0"/>
              <a:t>Provincia Antillas</a:t>
            </a:r>
            <a:endParaRPr lang="es-ES" dirty="0"/>
          </a:p>
        </p:txBody>
      </p:sp>
      <p:sp>
        <p:nvSpPr>
          <p:cNvPr id="17" name="16 Flecha abajo"/>
          <p:cNvSpPr/>
          <p:nvPr/>
        </p:nvSpPr>
        <p:spPr>
          <a:xfrm>
            <a:off x="4357686" y="4214818"/>
            <a:ext cx="45719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Flecha abajo"/>
          <p:cNvSpPr/>
          <p:nvPr/>
        </p:nvSpPr>
        <p:spPr>
          <a:xfrm>
            <a:off x="4357686" y="3071810"/>
            <a:ext cx="45719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6215074" y="1885113"/>
            <a:ext cx="2143140" cy="1143008"/>
          </a:xfrm>
          <a:prstGeom prst="rect">
            <a:avLst/>
          </a:prstGeom>
          <a:ln>
            <a:prstDash val="dashDot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SECRETARIA EJECUTIVA PROVINCIAL</a:t>
            </a:r>
            <a:endParaRPr lang="es-E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13 Flecha abajo"/>
          <p:cNvSpPr/>
          <p:nvPr/>
        </p:nvSpPr>
        <p:spPr>
          <a:xfrm rot="16355947">
            <a:off x="5691348" y="2231411"/>
            <a:ext cx="333072" cy="686057"/>
          </a:xfrm>
          <a:prstGeom prst="downArrow">
            <a:avLst>
              <a:gd name="adj1" fmla="val 0"/>
              <a:gd name="adj2" fmla="val 646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es-ES" sz="3000" b="1" dirty="0" smtClean="0"/>
              <a:t>EL CONSEJO PROVINCIAL</a:t>
            </a:r>
            <a:endParaRPr lang="es-ES" sz="3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928662" y="1830303"/>
            <a:ext cx="7387754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DO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nimación </a:t>
            </a:r>
            <a:r>
              <a:rPr lang="es-DO" sz="2000" dirty="0">
                <a:latin typeface="Arial" pitchFamily="34" charset="0"/>
                <a:cs typeface="Arial" pitchFamily="34" charset="0"/>
              </a:rPr>
              <a:t>y </a:t>
            </a:r>
            <a:r>
              <a:rPr lang="es-DO" sz="2000" dirty="0" smtClean="0">
                <a:latin typeface="Arial" pitchFamily="34" charset="0"/>
                <a:cs typeface="Arial" pitchFamily="34" charset="0"/>
              </a:rPr>
              <a:t>gobierno:</a:t>
            </a:r>
          </a:p>
          <a:p>
            <a:pPr lvl="1">
              <a:buFont typeface="Arial" pitchFamily="34" charset="0"/>
              <a:buChar char="•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Promueve la vitalidad en cada nación</a:t>
            </a:r>
          </a:p>
          <a:p>
            <a:pPr lvl="1">
              <a:buFont typeface="Arial" pitchFamily="34" charset="0"/>
              <a:buChar char="•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Trabajo en Red  entre las naciones</a:t>
            </a:r>
          </a:p>
          <a:p>
            <a:pPr lvl="1">
              <a:buFont typeface="Arial" pitchFamily="34" charset="0"/>
              <a:buChar char="•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Garantiza los procesos</a:t>
            </a:r>
          </a:p>
          <a:p>
            <a:pPr lvl="1">
              <a:buFont typeface="Arial" pitchFamily="34" charset="0"/>
              <a:buChar char="•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Promueve apertura a las realidades eclesiales</a:t>
            </a:r>
          </a:p>
          <a:p>
            <a:pPr lvl="1">
              <a:buFont typeface="Arial" pitchFamily="34" charset="0"/>
              <a:buChar char="•"/>
            </a:pPr>
            <a:r>
              <a:rPr lang="es-DO" sz="2000" dirty="0" smtClean="0">
                <a:latin typeface="Arial" pitchFamily="34" charset="0"/>
                <a:cs typeface="Arial" pitchFamily="34" charset="0"/>
              </a:rPr>
              <a:t> Procura el sostenimiento económico de La Provincia</a:t>
            </a:r>
            <a:endParaRPr lang="es-E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8596" y="4357694"/>
            <a:ext cx="5429288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Coordinación: 		Franklin Ortega	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Formación: 		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Arismendy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Espinal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Administración: 		</a:t>
            </a:r>
            <a:r>
              <a:rPr lang="es-ES" b="1" dirty="0" err="1" smtClean="0">
                <a:latin typeface="Arial" pitchFamily="34" charset="0"/>
                <a:cs typeface="Arial" pitchFamily="34" charset="0"/>
              </a:rPr>
              <a:t>Adria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Rosario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Secretaría: 		Marlon Valentín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Misión: 			Ada Silverio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Comunicación:		Rubén González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Delegada FMA:		Sor Luz Consuelo</a:t>
            </a:r>
          </a:p>
          <a:p>
            <a:pPr algn="just"/>
            <a:r>
              <a:rPr lang="es-ES" b="1" dirty="0" smtClean="0">
                <a:latin typeface="Arial" pitchFamily="34" charset="0"/>
                <a:cs typeface="Arial" pitchFamily="34" charset="0"/>
              </a:rPr>
              <a:t>Delegado SDB: 		</a:t>
            </a:r>
            <a:endParaRPr lang="es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Llamada con línea 1"/>
          <p:cNvSpPr/>
          <p:nvPr/>
        </p:nvSpPr>
        <p:spPr>
          <a:xfrm>
            <a:off x="6322247" y="4508034"/>
            <a:ext cx="2571736" cy="357190"/>
          </a:xfrm>
          <a:prstGeom prst="borderCallout1">
            <a:avLst>
              <a:gd name="adj1" fmla="val 43750"/>
              <a:gd name="adj2" fmla="val -225"/>
              <a:gd name="adj3" fmla="val 104834"/>
              <a:gd name="adj4" fmla="val -3164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Coord.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Nac</a:t>
            </a:r>
            <a:r>
              <a:rPr lang="es-ES" sz="1400" b="1" dirty="0" smtClean="0"/>
              <a:t>. Rep. Dom.</a:t>
            </a:r>
            <a:endParaRPr lang="es-ES" sz="1400" b="1" dirty="0"/>
          </a:p>
        </p:txBody>
      </p:sp>
      <p:sp>
        <p:nvSpPr>
          <p:cNvPr id="8" name="7 Llamada con línea 1"/>
          <p:cNvSpPr/>
          <p:nvPr/>
        </p:nvSpPr>
        <p:spPr>
          <a:xfrm>
            <a:off x="6357950" y="4929198"/>
            <a:ext cx="2571768" cy="285752"/>
          </a:xfrm>
          <a:prstGeom prst="borderCallout1">
            <a:avLst>
              <a:gd name="adj1" fmla="val 43750"/>
              <a:gd name="adj2" fmla="val -225"/>
              <a:gd name="adj3" fmla="val 242499"/>
              <a:gd name="adj4" fmla="val -6914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Coord.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Nac</a:t>
            </a:r>
            <a:r>
              <a:rPr lang="es-ES" sz="1400" b="1" dirty="0" smtClean="0"/>
              <a:t>. Cuba</a:t>
            </a:r>
            <a:endParaRPr lang="es-ES" sz="1400" b="1" dirty="0"/>
          </a:p>
        </p:txBody>
      </p:sp>
      <p:sp>
        <p:nvSpPr>
          <p:cNvPr id="9" name="8 Llamada con línea 1"/>
          <p:cNvSpPr/>
          <p:nvPr/>
        </p:nvSpPr>
        <p:spPr>
          <a:xfrm>
            <a:off x="6357950" y="5715016"/>
            <a:ext cx="2571768" cy="285752"/>
          </a:xfrm>
          <a:prstGeom prst="borderCallout1">
            <a:avLst>
              <a:gd name="adj1" fmla="val 43750"/>
              <a:gd name="adj2" fmla="val -225"/>
              <a:gd name="adj3" fmla="val 76643"/>
              <a:gd name="adj4" fmla="val -4684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>
                <a:latin typeface="Arial" pitchFamily="34" charset="0"/>
                <a:cs typeface="Arial" pitchFamily="34" charset="0"/>
              </a:rPr>
              <a:t>Coord. </a:t>
            </a:r>
            <a:r>
              <a:rPr lang="es-ES" sz="1400" b="1" dirty="0" err="1" smtClean="0">
                <a:latin typeface="Arial" pitchFamily="34" charset="0"/>
                <a:cs typeface="Arial" pitchFamily="34" charset="0"/>
              </a:rPr>
              <a:t>Nac</a:t>
            </a:r>
            <a:r>
              <a:rPr lang="es-ES" sz="1400" b="1" dirty="0" smtClean="0">
                <a:latin typeface="Arial" pitchFamily="34" charset="0"/>
                <a:cs typeface="Arial" pitchFamily="34" charset="0"/>
              </a:rPr>
              <a:t>. P. R.</a:t>
            </a:r>
            <a:endParaRPr lang="es-ES" sz="1400" dirty="0"/>
          </a:p>
        </p:txBody>
      </p:sp>
      <p:pic>
        <p:nvPicPr>
          <p:cNvPr id="10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00041"/>
            <a:ext cx="928662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6248432" y="6492899"/>
            <a:ext cx="2895600" cy="365125"/>
          </a:xfrm>
        </p:spPr>
        <p:txBody>
          <a:bodyPr/>
          <a:lstStyle/>
          <a:p>
            <a:r>
              <a:rPr lang="es-ES" dirty="0" smtClean="0"/>
              <a:t>Provincia Antillas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ESTADISTICA PROVINCIAL</a:t>
            </a: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graphicFrame>
        <p:nvGraphicFramePr>
          <p:cNvPr id="9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6928351"/>
              </p:ext>
            </p:extLst>
          </p:nvPr>
        </p:nvGraphicFramePr>
        <p:xfrm>
          <a:off x="611560" y="2348880"/>
          <a:ext cx="8143933" cy="364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304"/>
                <a:gridCol w="1976136"/>
                <a:gridCol w="2111790"/>
                <a:gridCol w="2071703"/>
              </a:tblGrid>
              <a:tr h="974651"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latin typeface="Arial" pitchFamily="34" charset="0"/>
                          <a:cs typeface="Arial" pitchFamily="34" charset="0"/>
                        </a:rPr>
                        <a:t>PAÍS</a:t>
                      </a:r>
                      <a:endParaRPr lang="es-ES_tradn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latin typeface="Arial" pitchFamily="34" charset="0"/>
                          <a:cs typeface="Arial" pitchFamily="34" charset="0"/>
                        </a:rPr>
                        <a:t>CENTROS</a:t>
                      </a:r>
                    </a:p>
                    <a:p>
                      <a:pPr algn="ctr"/>
                      <a:r>
                        <a:rPr lang="es-ES_tradnl" b="1" dirty="0" smtClean="0">
                          <a:latin typeface="Arial" pitchFamily="34" charset="0"/>
                          <a:cs typeface="Arial" pitchFamily="34" charset="0"/>
                        </a:rPr>
                        <a:t>LOCALES</a:t>
                      </a:r>
                      <a:endParaRPr lang="es-ES_tradn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latin typeface="Arial" pitchFamily="34" charset="0"/>
                          <a:cs typeface="Arial" pitchFamily="34" charset="0"/>
                        </a:rPr>
                        <a:t>PROMESADOS</a:t>
                      </a:r>
                      <a:endParaRPr lang="es-ES_tradn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b="1" dirty="0" smtClean="0">
                          <a:latin typeface="Arial" pitchFamily="34" charset="0"/>
                          <a:cs typeface="Arial" pitchFamily="34" charset="0"/>
                        </a:rPr>
                        <a:t>ASPIRANTES</a:t>
                      </a:r>
                      <a:endParaRPr lang="es-ES_tradnl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4678">
                <a:tc>
                  <a:txBody>
                    <a:bodyPr/>
                    <a:lstStyle/>
                    <a:p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Cuba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83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28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4678">
                <a:tc>
                  <a:txBody>
                    <a:bodyPr/>
                    <a:lstStyle/>
                    <a:p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Puerto Rico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78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74651">
                <a:tc>
                  <a:txBody>
                    <a:bodyPr/>
                    <a:lstStyle/>
                    <a:p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República Dominicana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219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dirty="0" smtClean="0">
                          <a:latin typeface="Arial" pitchFamily="34" charset="0"/>
                          <a:cs typeface="Arial" pitchFamily="34" charset="0"/>
                        </a:rPr>
                        <a:t>141</a:t>
                      </a:r>
                      <a:endParaRPr lang="es-ES_tradnl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64678">
                <a:tc>
                  <a:txBody>
                    <a:bodyPr/>
                    <a:lstStyle/>
                    <a:p>
                      <a:r>
                        <a:rPr lang="es-ES_tradnl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TOTALES</a:t>
                      </a:r>
                      <a:endParaRPr lang="es-ES_tradnl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endParaRPr lang="es-ES_tradnl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  <a:endParaRPr lang="es-ES_tradnl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180</a:t>
                      </a:r>
                      <a:endParaRPr lang="es-ES_tradnl" sz="2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1" y="500042"/>
            <a:ext cx="928662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09600" y="12954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dirty="0" smtClean="0"/>
              <a:t>ESTADISTICA PORCENTUAL</a:t>
            </a:r>
            <a:endParaRPr lang="es-ES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275475"/>
              </p:ext>
            </p:extLst>
          </p:nvPr>
        </p:nvGraphicFramePr>
        <p:xfrm>
          <a:off x="614469" y="2362200"/>
          <a:ext cx="7858125" cy="330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Hoja de cálculo" r:id="rId3" imgW="4457633" imgH="961957" progId="Excel.Sheet.12">
                  <p:embed/>
                </p:oleObj>
              </mc:Choice>
              <mc:Fallback>
                <p:oleObj name="Hoja de cálculo" r:id="rId3" imgW="4457633" imgH="9619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4469" y="2362200"/>
                        <a:ext cx="7858125" cy="330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147754"/>
            <a:ext cx="8229600" cy="1066800"/>
          </a:xfrm>
        </p:spPr>
        <p:txBody>
          <a:bodyPr/>
          <a:lstStyle/>
          <a:p>
            <a:pPr algn="ctr"/>
            <a:r>
              <a:rPr lang="es-ES" dirty="0" smtClean="0"/>
              <a:t>ACTIVIDADES GENERALES</a:t>
            </a:r>
            <a:endParaRPr lang="es-ES" dirty="0"/>
          </a:p>
        </p:txBody>
      </p:sp>
      <p:pic>
        <p:nvPicPr>
          <p:cNvPr id="7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31" y="692696"/>
            <a:ext cx="928662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676520"/>
              </p:ext>
            </p:extLst>
          </p:nvPr>
        </p:nvGraphicFramePr>
        <p:xfrm>
          <a:off x="928661" y="2276867"/>
          <a:ext cx="7675786" cy="377686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54557"/>
                <a:gridCol w="1373743"/>
                <a:gridCol w="1373743"/>
                <a:gridCol w="1373743"/>
              </a:tblGrid>
              <a:tr h="370654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ACTIVIDADES GENERALES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Cuba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Rep. </a:t>
                      </a:r>
                      <a:r>
                        <a:rPr lang="es-ES" sz="2000" b="1" u="none" strike="noStrike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Dom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1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Puerto </a:t>
                      </a:r>
                      <a:r>
                        <a:rPr lang="es-ES" sz="2000" b="1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Rico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300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Encuentros mensuales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300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Ejercicios Espirituales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300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Asambleas anuales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300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Consejo Ampliado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300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Visita a los Centros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300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Escuela de formación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86700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Retiros Cuaresma/Adviento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53006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Encuentro </a:t>
                      </a:r>
                      <a:r>
                        <a:rPr lang="es-ES" sz="20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de Aspirantes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Título"/>
          <p:cNvSpPr>
            <a:spLocks noGrp="1"/>
          </p:cNvSpPr>
          <p:nvPr>
            <p:ph type="title"/>
          </p:nvPr>
        </p:nvSpPr>
        <p:spPr>
          <a:xfrm>
            <a:off x="484290" y="1268760"/>
            <a:ext cx="8382000" cy="1069848"/>
          </a:xfrm>
        </p:spPr>
        <p:txBody>
          <a:bodyPr/>
          <a:lstStyle/>
          <a:p>
            <a:pPr algn="ctr"/>
            <a:r>
              <a:rPr lang="es-ES" b="1" dirty="0" smtClean="0"/>
              <a:t>COMPROMISOS APOSTOLICOS</a:t>
            </a:r>
            <a:endParaRPr lang="es-ES" b="1" dirty="0"/>
          </a:p>
        </p:txBody>
      </p:sp>
      <p:sp>
        <p:nvSpPr>
          <p:cNvPr id="25" name="24 Marcador de contenido"/>
          <p:cNvSpPr>
            <a:spLocks noGrp="1"/>
          </p:cNvSpPr>
          <p:nvPr>
            <p:ph sz="quarter" idx="2"/>
          </p:nvPr>
        </p:nvSpPr>
        <p:spPr>
          <a:xfrm>
            <a:off x="381000" y="2851395"/>
            <a:ext cx="4041648" cy="307793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ORATORIOS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CENTROS JUVENILES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CATEQUESIS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PROYECTOS DE NNA EN ALTO RIESGO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PASTORAL  FAMILIAR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PASTORAL CARCELARIA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PASTORAL DE ENFERMOS</a:t>
            </a:r>
          </a:p>
        </p:txBody>
      </p:sp>
      <p:sp>
        <p:nvSpPr>
          <p:cNvPr id="27" name="26 Marcador de contenido"/>
          <p:cNvSpPr>
            <a:spLocks noGrp="1"/>
          </p:cNvSpPr>
          <p:nvPr>
            <p:ph sz="quarter" idx="4"/>
          </p:nvPr>
        </p:nvSpPr>
        <p:spPr>
          <a:xfrm>
            <a:off x="4718304" y="2857496"/>
            <a:ext cx="4041775" cy="3091784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MINISTROS EUCARISTIA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DIACONADO (11 DIACONOS) 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MEDIOS DE COMUNICACIÓN 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MINISTERIO DE ORACION 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ANIMACION LITURGICA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ESCUELAS</a:t>
            </a:r>
          </a:p>
          <a:p>
            <a:endParaRPr lang="es-E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pic>
        <p:nvPicPr>
          <p:cNvPr id="28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42"/>
            <a:ext cx="928662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RETOS Y PLANES FUTUROS</a:t>
            </a: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0034" y="2428868"/>
            <a:ext cx="8260045" cy="38576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DO" sz="2600" b="1" dirty="0" smtClean="0">
                <a:latin typeface="Arial" pitchFamily="34" charset="0"/>
                <a:cs typeface="Arial" pitchFamily="34" charset="0"/>
              </a:rPr>
              <a:t>Fortalecer la vocación de los salesianos cooperadores promoviendo una FORMACIÓN de calidad</a:t>
            </a:r>
          </a:p>
          <a:p>
            <a:pPr lvl="0">
              <a:buNone/>
            </a:pPr>
            <a:endParaRPr lang="es-DO" sz="2400" b="1" dirty="0" smtClean="0"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es-DO" sz="2400" b="1" dirty="0" smtClean="0">
                <a:latin typeface="Arial" pitchFamily="34" charset="0"/>
                <a:cs typeface="Arial" pitchFamily="34" charset="0"/>
              </a:rPr>
              <a:t>Para lograrlo:</a:t>
            </a:r>
          </a:p>
          <a:p>
            <a:pPr>
              <a:buNone/>
            </a:pPr>
            <a:r>
              <a:rPr lang="es-DO" sz="2200" b="1" dirty="0" smtClean="0">
                <a:latin typeface="Arial" pitchFamily="34" charset="0"/>
                <a:cs typeface="Arial" pitchFamily="34" charset="0"/>
              </a:rPr>
              <a:t>		</a:t>
            </a:r>
          </a:p>
          <a:p>
            <a:pPr marL="566928" indent="-457200">
              <a:buFont typeface="+mj-lt"/>
              <a:buAutoNum type="alphaUcPeriod"/>
            </a:pPr>
            <a:r>
              <a:rPr lang="es-DO" sz="2200" dirty="0" smtClean="0">
                <a:latin typeface="Arial" pitchFamily="34" charset="0"/>
                <a:cs typeface="Arial" pitchFamily="34" charset="0"/>
              </a:rPr>
              <a:t>Plan de formación para  líderes de la ASC</a:t>
            </a:r>
          </a:p>
          <a:p>
            <a:pPr marL="566928" indent="-457200">
              <a:buFont typeface="+mj-lt"/>
              <a:buAutoNum type="alphaUcPeriod"/>
            </a:pPr>
            <a:endParaRPr lang="es-DO" sz="22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lphaUcPeriod"/>
            </a:pPr>
            <a:r>
              <a:rPr lang="es-DO" sz="2200" u="sng" dirty="0" smtClean="0">
                <a:latin typeface="Arial" pitchFamily="34" charset="0"/>
                <a:cs typeface="Arial" pitchFamily="34" charset="0"/>
              </a:rPr>
              <a:t>Fortalecer el Plan de formación permanente</a:t>
            </a:r>
          </a:p>
          <a:p>
            <a:pPr marL="566928" indent="-457200">
              <a:buFont typeface="+mj-lt"/>
              <a:buAutoNum type="alphaUcPeriod"/>
            </a:pPr>
            <a:endParaRPr lang="es-DO" sz="2200" dirty="0" smtClean="0">
              <a:latin typeface="Arial" pitchFamily="34" charset="0"/>
              <a:cs typeface="Arial" pitchFamily="34" charset="0"/>
            </a:endParaRPr>
          </a:p>
          <a:p>
            <a:pPr marL="566928" indent="-457200">
              <a:buFont typeface="+mj-lt"/>
              <a:buAutoNum type="alphaUcPeriod"/>
            </a:pPr>
            <a:r>
              <a:rPr lang="es-DO" sz="2200" dirty="0" smtClean="0">
                <a:latin typeface="Arial" pitchFamily="34" charset="0"/>
                <a:cs typeface="Arial" pitchFamily="34" charset="0"/>
              </a:rPr>
              <a:t>Plan de formación para formadores y   </a:t>
            </a:r>
          </a:p>
          <a:p>
            <a:pPr marL="566928" indent="-457200">
              <a:buNone/>
            </a:pPr>
            <a:r>
              <a:rPr lang="es-DO" sz="2200" dirty="0" smtClean="0">
                <a:latin typeface="Arial" pitchFamily="34" charset="0"/>
                <a:cs typeface="Arial" pitchFamily="34" charset="0"/>
              </a:rPr>
              <a:t>       responsables</a:t>
            </a:r>
          </a:p>
          <a:p>
            <a:pPr>
              <a:buNone/>
            </a:pPr>
            <a:endParaRPr lang="es-DO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DO" sz="2200" b="1" dirty="0" smtClean="0">
              <a:latin typeface="Arial" pitchFamily="34" charset="0"/>
              <a:cs typeface="Arial" pitchFamily="34" charset="0"/>
            </a:endParaRPr>
          </a:p>
          <a:p>
            <a:endParaRPr lang="es-DO" sz="2200" b="1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s-ES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 smtClean="0"/>
              <a:t>Provincia Antillas</a:t>
            </a:r>
            <a:endParaRPr lang="es-ES"/>
          </a:p>
        </p:txBody>
      </p:sp>
      <p:pic>
        <p:nvPicPr>
          <p:cNvPr id="8" name="Picture 4" descr="http://galeon.hispavista.com/domingosaviogt/img/logo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2" y="620688"/>
            <a:ext cx="928662" cy="110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1226</TotalTime>
  <Words>320</Words>
  <Application>Microsoft Office PowerPoint</Application>
  <PresentationFormat>Presentación en pantalla (4:3)</PresentationFormat>
  <Paragraphs>176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Urbano</vt:lpstr>
      <vt:lpstr>Hoja de cálculo</vt:lpstr>
      <vt:lpstr>Presentación de PowerPoint</vt:lpstr>
      <vt:lpstr>Presentación de PowerPoint</vt:lpstr>
      <vt:lpstr>ESTRUCTURA DE ANIMACION</vt:lpstr>
      <vt:lpstr>EL CONSEJO PROVINCIAL</vt:lpstr>
      <vt:lpstr>ESTADISTICA PROVINCIAL</vt:lpstr>
      <vt:lpstr>Presentación de PowerPoint</vt:lpstr>
      <vt:lpstr>ACTIVIDADES GENERALES</vt:lpstr>
      <vt:lpstr>COMPROMISOS APOSTOLICOS</vt:lpstr>
      <vt:lpstr>RETOS Y PLANES FUTUROS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RevolucionUnattended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Franklin Ortega</dc:creator>
  <cp:lastModifiedBy>Laptop_01</cp:lastModifiedBy>
  <cp:revision>52</cp:revision>
  <dcterms:created xsi:type="dcterms:W3CDTF">2017-08-20T23:42:37Z</dcterms:created>
  <dcterms:modified xsi:type="dcterms:W3CDTF">2019-10-11T14:53:39Z</dcterms:modified>
</cp:coreProperties>
</file>