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416" r:id="rId2"/>
    <p:sldId id="417" r:id="rId3"/>
    <p:sldId id="405" r:id="rId4"/>
    <p:sldId id="418" r:id="rId5"/>
    <p:sldId id="387" r:id="rId6"/>
    <p:sldId id="402" r:id="rId7"/>
    <p:sldId id="406" r:id="rId8"/>
    <p:sldId id="260" r:id="rId9"/>
    <p:sldId id="388" r:id="rId10"/>
    <p:sldId id="411" r:id="rId11"/>
    <p:sldId id="409" r:id="rId12"/>
    <p:sldId id="390" r:id="rId13"/>
    <p:sldId id="419" r:id="rId14"/>
    <p:sldId id="420" r:id="rId15"/>
    <p:sldId id="389" r:id="rId16"/>
    <p:sldId id="256" r:id="rId17"/>
    <p:sldId id="391" r:id="rId18"/>
    <p:sldId id="407" r:id="rId19"/>
    <p:sldId id="412" r:id="rId20"/>
    <p:sldId id="414" r:id="rId21"/>
    <p:sldId id="370" r:id="rId22"/>
    <p:sldId id="393" r:id="rId23"/>
    <p:sldId id="396" r:id="rId24"/>
    <p:sldId id="400" r:id="rId25"/>
    <p:sldId id="394" r:id="rId26"/>
    <p:sldId id="392" r:id="rId27"/>
    <p:sldId id="398" r:id="rId28"/>
    <p:sldId id="397" r:id="rId29"/>
    <p:sldId id="410" r:id="rId30"/>
    <p:sldId id="399" r:id="rId31"/>
    <p:sldId id="401" r:id="rId32"/>
    <p:sldId id="403" r:id="rId33"/>
    <p:sldId id="41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442FA-0B1A-45D8-A6BF-67D734352646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95639-5899-4A66-91EC-84E9176D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66C69-1DBD-45CC-A945-26A4D987F644}" type="slidenum">
              <a:rPr lang="fr-FR"/>
              <a:pPr/>
              <a:t>1</a:t>
            </a:fld>
            <a:endParaRPr lang="fr-FR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2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5831-87FC-437F-A0A8-89F04A0A4054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82A8-D71C-481D-8F0A-B44DA06A8035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DB3A-6957-4343-915A-D7B82E507EAC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126-BEB4-46D3-BDE6-689BCE5BCDD2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9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6AD7-E5B3-40CC-A3F9-BA090850F583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1427-9371-4AD4-B13C-0F54316B39B0}" type="datetime1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24A-C21D-4347-B03B-9ADDEFBE654D}" type="datetime1">
              <a:rPr lang="en-US" smtClean="0"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5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3FC-73A4-4227-8342-65B166FEE930}" type="datetime1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898D-B778-4884-A24C-FBC07DA4953F}" type="datetime1">
              <a:rPr lang="en-US" smtClean="0"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1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973-967C-4BC8-995A-019845E254AE}" type="datetime1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E47A-6483-450E-8670-C37646AC4AED}" type="datetime1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3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  <a:alpha val="43000"/>
              </a:schemeClr>
            </a:gs>
            <a:gs pos="23000">
              <a:schemeClr val="accent5">
                <a:lumMod val="89000"/>
              </a:schemeClr>
            </a:gs>
            <a:gs pos="30000">
              <a:schemeClr val="accent5">
                <a:lumMod val="75000"/>
              </a:schemeClr>
            </a:gs>
            <a:gs pos="47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3816-31C8-44A0-9F55-065867841AD9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95CE-795B-43AA-8240-28BB35DD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6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context.reverso.net/translation/spanish-english/nuestros+desaf%C3%ADos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fif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403350" y="198913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72823"/>
            <a:ext cx="9144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algn="ctr"/>
            <a:endParaRPr lang="en-US" sz="2800" dirty="0"/>
          </a:p>
          <a:p>
            <a:pPr algn="ctr"/>
            <a:endParaRPr lang="en-US" sz="5400" dirty="0"/>
          </a:p>
          <a:p>
            <a:pPr algn="ctr"/>
            <a:endParaRPr lang="en-US" sz="5400" dirty="0"/>
          </a:p>
          <a:p>
            <a:pPr algn="ctr"/>
            <a:endParaRPr lang="en-US" sz="5400" dirty="0"/>
          </a:p>
          <a:p>
            <a:pPr algn="ctr"/>
            <a:endParaRPr lang="en-US" sz="5400" dirty="0"/>
          </a:p>
          <a:p>
            <a:pPr algn="ctr"/>
            <a:endParaRPr lang="en-US" sz="3600" b="1" dirty="0"/>
          </a:p>
          <a:p>
            <a:pPr algn="ctr"/>
            <a:r>
              <a:rPr lang="es-ES" sz="3200" b="1" dirty="0">
                <a:latin typeface="Tahoma" panose="020B0604030504040204" pitchFamily="34" charset="0"/>
              </a:rPr>
              <a:t>En un país que se expande unos 5000 km </a:t>
            </a:r>
          </a:p>
          <a:p>
            <a:pPr algn="ctr"/>
            <a:r>
              <a:rPr lang="es-ES" sz="3200" b="1" dirty="0">
                <a:latin typeface="Tahoma" panose="020B0604030504040204" pitchFamily="34" charset="0"/>
              </a:rPr>
              <a:t>de este a oeste, tenemos 6 centros </a:t>
            </a:r>
            <a:br>
              <a:rPr lang="es-ES" sz="3200" b="1" dirty="0"/>
            </a:br>
            <a:r>
              <a:rPr lang="es-ES" sz="3200" b="1" dirty="0">
                <a:latin typeface="Tahoma" panose="020B0604030504040204" pitchFamily="34" charset="0"/>
              </a:rPr>
              <a:t>de Salesianos Cooperadores.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0"/>
            <a:ext cx="2590800" cy="1132235"/>
          </a:xfrm>
        </p:spPr>
        <p:txBody>
          <a:bodyPr/>
          <a:lstStyle/>
          <a:p>
            <a:fld id="{E1B7E03D-AF6D-4B48-A80F-04DA74104908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49329-523D-46B7-A2C6-DC61479B8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874017"/>
            <a:ext cx="5619750" cy="4191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B54692-3D5A-4A11-9819-FADE270DBF7F}"/>
              </a:ext>
            </a:extLst>
          </p:cNvPr>
          <p:cNvCxnSpPr>
            <a:cxnSpLocks/>
          </p:cNvCxnSpPr>
          <p:nvPr/>
        </p:nvCxnSpPr>
        <p:spPr>
          <a:xfrm>
            <a:off x="1548490" y="3132840"/>
            <a:ext cx="1337323" cy="231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25B8B8-ABE0-4E40-B741-3CDED94F0481}"/>
              </a:ext>
            </a:extLst>
          </p:cNvPr>
          <p:cNvCxnSpPr>
            <a:cxnSpLocks/>
          </p:cNvCxnSpPr>
          <p:nvPr/>
        </p:nvCxnSpPr>
        <p:spPr>
          <a:xfrm>
            <a:off x="1157097" y="3708568"/>
            <a:ext cx="1060054" cy="664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559ACE-EE9C-4B86-8AD2-1AD35C7DA708}"/>
              </a:ext>
            </a:extLst>
          </p:cNvPr>
          <p:cNvCxnSpPr>
            <a:cxnSpLocks/>
          </p:cNvCxnSpPr>
          <p:nvPr/>
        </p:nvCxnSpPr>
        <p:spPr>
          <a:xfrm flipH="1">
            <a:off x="6184501" y="4314959"/>
            <a:ext cx="1476466" cy="600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12129B-82DD-4B4A-8BBC-C01CF8E7EAD6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5583092" y="4586213"/>
            <a:ext cx="2012418" cy="49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0FE7165-BD40-4939-A6C8-6C19D9B74740}"/>
              </a:ext>
            </a:extLst>
          </p:cNvPr>
          <p:cNvSpPr txBox="1"/>
          <p:nvPr/>
        </p:nvSpPr>
        <p:spPr>
          <a:xfrm>
            <a:off x="458358" y="2851512"/>
            <a:ext cx="1242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Edmonton</a:t>
            </a:r>
          </a:p>
          <a:p>
            <a:endParaRPr lang="en-US" dirty="0"/>
          </a:p>
          <a:p>
            <a:r>
              <a:rPr lang="en-US" dirty="0">
                <a:latin typeface="Berlin Sans FB Demi" panose="020E0802020502020306" pitchFamily="34" charset="0"/>
              </a:rPr>
              <a:t>Surrey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68ECD2-06EA-48C1-AE8E-0750035BA94E}"/>
              </a:ext>
            </a:extLst>
          </p:cNvPr>
          <p:cNvSpPr txBox="1"/>
          <p:nvPr/>
        </p:nvSpPr>
        <p:spPr>
          <a:xfrm>
            <a:off x="7595510" y="3847549"/>
            <a:ext cx="1548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Montreal (2)</a:t>
            </a:r>
          </a:p>
          <a:p>
            <a:r>
              <a:rPr lang="en-US" dirty="0">
                <a:latin typeface="Berlin Sans FB Demi" panose="020E0802020502020306" pitchFamily="34" charset="0"/>
              </a:rPr>
              <a:t>Sherbrooke</a:t>
            </a:r>
          </a:p>
          <a:p>
            <a:r>
              <a:rPr lang="en-US" dirty="0">
                <a:latin typeface="Berlin Sans FB Demi" panose="020E0802020502020306" pitchFamily="34" charset="0"/>
              </a:rPr>
              <a:t>Toronto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7F095A-E304-4E83-9874-BC6CE93373C7}"/>
              </a:ext>
            </a:extLst>
          </p:cNvPr>
          <p:cNvCxnSpPr>
            <a:cxnSpLocks/>
          </p:cNvCxnSpPr>
          <p:nvPr/>
        </p:nvCxnSpPr>
        <p:spPr>
          <a:xfrm flipH="1">
            <a:off x="5872294" y="4077795"/>
            <a:ext cx="1723216" cy="194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537949C-825F-4DB7-A488-FBAB18B2CF63}"/>
              </a:ext>
            </a:extLst>
          </p:cNvPr>
          <p:cNvSpPr/>
          <p:nvPr/>
        </p:nvSpPr>
        <p:spPr>
          <a:xfrm>
            <a:off x="2885813" y="3271706"/>
            <a:ext cx="511728" cy="18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80F7CE-F6AE-4B61-9238-4F6B66C82766}"/>
              </a:ext>
            </a:extLst>
          </p:cNvPr>
          <p:cNvSpPr/>
          <p:nvPr/>
        </p:nvSpPr>
        <p:spPr>
          <a:xfrm>
            <a:off x="2105637" y="3624044"/>
            <a:ext cx="411060" cy="151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F1085C-E8C7-42F7-B36C-30602831278C}"/>
              </a:ext>
            </a:extLst>
          </p:cNvPr>
          <p:cNvSpPr/>
          <p:nvPr/>
        </p:nvSpPr>
        <p:spPr>
          <a:xfrm>
            <a:off x="5511567" y="4173009"/>
            <a:ext cx="780176" cy="260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D9A977-6E53-461C-B513-277A8C40A36E}"/>
              </a:ext>
            </a:extLst>
          </p:cNvPr>
          <p:cNvSpPr/>
          <p:nvPr/>
        </p:nvSpPr>
        <p:spPr>
          <a:xfrm>
            <a:off x="5142451" y="4545579"/>
            <a:ext cx="440641" cy="161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125835"/>
            <a:ext cx="91440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Montreal, Quebec: Maria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Ausiliatrice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  <a:p>
            <a:pPr algn="ctr"/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63987-8D71-4534-B983-DDC57087F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7" y="1040298"/>
            <a:ext cx="3320104" cy="5322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BA205-C7AF-446D-A1F1-3FD59CA0CE45}"/>
              </a:ext>
            </a:extLst>
          </p:cNvPr>
          <p:cNvSpPr txBox="1"/>
          <p:nvPr/>
        </p:nvSpPr>
        <p:spPr>
          <a:xfrm>
            <a:off x="4381500" y="1351508"/>
            <a:ext cx="43307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ahoma" panose="020B0604030504040204" pitchFamily="34" charset="0"/>
              </a:rPr>
              <a:t>Estamos muy orgullosos de nuestros Salesianos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Cooperadores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Nick y Cathy.</a:t>
            </a:r>
            <a:br>
              <a:rPr lang="es-ES" sz="2400" b="1" dirty="0"/>
            </a:b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Nick fue ordenado al Diaconado Permanente el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24 de mayo de 2019.</a:t>
            </a:r>
            <a:br>
              <a:rPr lang="es-ES" sz="2400" b="1" dirty="0"/>
            </a:b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¡Con bendiciones y oraciones al comenzar su ministerio y servicio a la Iglesia!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E817BA-E717-4ABE-9843-C3D412E2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9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31039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Toronto, Ontario: Mary, Help of Christians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21C91-9E98-4A8C-B9BF-CB9485579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30150" r="10051"/>
          <a:stretch/>
        </p:blipFill>
        <p:spPr>
          <a:xfrm>
            <a:off x="1673078" y="946926"/>
            <a:ext cx="5813572" cy="24107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ED5F71-437C-41F5-9110-F383B4D262AD}"/>
              </a:ext>
            </a:extLst>
          </p:cNvPr>
          <p:cNvSpPr/>
          <p:nvPr/>
        </p:nvSpPr>
        <p:spPr>
          <a:xfrm>
            <a:off x="125835" y="3617754"/>
            <a:ext cx="886716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900" b="1" dirty="0"/>
              <a:t>El </a:t>
            </a:r>
            <a:r>
              <a:rPr lang="fr-CA" sz="1900" b="1" dirty="0" err="1"/>
              <a:t>centro</a:t>
            </a:r>
            <a:r>
              <a:rPr lang="fr-CA" sz="1900" b="1" dirty="0"/>
              <a:t> de Toronto </a:t>
            </a:r>
            <a:r>
              <a:rPr lang="fr-CA" sz="1900" b="1" dirty="0" err="1"/>
              <a:t>tiene</a:t>
            </a:r>
            <a:r>
              <a:rPr lang="fr-CA" sz="1900" b="1" dirty="0"/>
              <a:t> 23 </a:t>
            </a:r>
            <a:r>
              <a:rPr lang="fr-CA" sz="1900" b="1" dirty="0" err="1"/>
              <a:t>miembros</a:t>
            </a:r>
            <a:r>
              <a:rPr lang="fr-CA" sz="1900" b="1" dirty="0"/>
              <a:t>, 19 de los </a:t>
            </a:r>
            <a:r>
              <a:rPr lang="fr-CA" sz="1900" b="1" dirty="0" err="1"/>
              <a:t>cuales</a:t>
            </a:r>
            <a:r>
              <a:rPr lang="fr-CA" sz="1900" b="1" dirty="0"/>
              <a:t> </a:t>
            </a:r>
            <a:r>
              <a:rPr lang="fr-CA" sz="1900" b="1" dirty="0" err="1"/>
              <a:t>están</a:t>
            </a:r>
            <a:r>
              <a:rPr lang="fr-CA" sz="1900" b="1" dirty="0"/>
              <a:t> </a:t>
            </a:r>
            <a:r>
              <a:rPr lang="fr-CA" sz="1900" b="1" dirty="0" err="1"/>
              <a:t>activos</a:t>
            </a:r>
            <a:r>
              <a:rPr lang="fr-CA" sz="1900" b="1" dirty="0"/>
              <a:t>. Hay 4 aspirantes. Los </a:t>
            </a:r>
            <a:r>
              <a:rPr lang="fr-CA" sz="1900" b="1" dirty="0" err="1"/>
              <a:t>miembros</a:t>
            </a:r>
            <a:r>
              <a:rPr lang="fr-CA" sz="1900" b="1" dirty="0"/>
              <a:t> de este </a:t>
            </a:r>
            <a:r>
              <a:rPr lang="fr-CA" sz="1900" b="1" dirty="0" err="1"/>
              <a:t>centro</a:t>
            </a:r>
            <a:r>
              <a:rPr lang="fr-CA" sz="1900" b="1" dirty="0"/>
              <a:t> son </a:t>
            </a:r>
            <a:r>
              <a:rPr lang="fr-CA" sz="1900" b="1" dirty="0" err="1"/>
              <a:t>dinámicos</a:t>
            </a:r>
            <a:r>
              <a:rPr lang="fr-CA" sz="1900" b="1" dirty="0"/>
              <a:t> en </a:t>
            </a:r>
            <a:r>
              <a:rPr lang="fr-CA" sz="1900" b="1" dirty="0" err="1"/>
              <a:t>llevar</a:t>
            </a:r>
            <a:r>
              <a:rPr lang="fr-CA" sz="1900" b="1" dirty="0"/>
              <a:t> el </a:t>
            </a:r>
            <a:r>
              <a:rPr lang="fr-CA" sz="1900" b="1" dirty="0" err="1"/>
              <a:t>espíritu</a:t>
            </a:r>
            <a:r>
              <a:rPr lang="fr-CA" sz="1900" b="1" dirty="0"/>
              <a:t> de Don Bosco a su vida </a:t>
            </a:r>
            <a:r>
              <a:rPr lang="fr-CA" sz="1900" b="1" dirty="0" err="1"/>
              <a:t>profesional</a:t>
            </a:r>
            <a:r>
              <a:rPr lang="fr-CA" sz="1900" b="1" dirty="0"/>
              <a:t> y </a:t>
            </a:r>
            <a:r>
              <a:rPr lang="fr-CA" sz="1900" b="1" dirty="0" err="1"/>
              <a:t>personal</a:t>
            </a:r>
            <a:r>
              <a:rPr lang="fr-CA" sz="1900" b="1" dirty="0"/>
              <a:t>:	             </a:t>
            </a:r>
            <a:endParaRPr lang="en-US" sz="1900" b="1" dirty="0"/>
          </a:p>
          <a:p>
            <a:r>
              <a:rPr lang="fr-CA" sz="1900" b="1" dirty="0"/>
              <a:t>* dos </a:t>
            </a:r>
            <a:r>
              <a:rPr lang="fr-CA" sz="1900" b="1" dirty="0" err="1"/>
              <a:t>miembros</a:t>
            </a:r>
            <a:r>
              <a:rPr lang="fr-CA" sz="1900" b="1" dirty="0"/>
              <a:t> son </a:t>
            </a:r>
            <a:r>
              <a:rPr lang="fr-CA" sz="1900" b="1" dirty="0" err="1"/>
              <a:t>profesores</a:t>
            </a:r>
            <a:r>
              <a:rPr lang="fr-CA" sz="1900" b="1" dirty="0"/>
              <a:t>;</a:t>
            </a:r>
            <a:r>
              <a:rPr lang="en-US" sz="1900" b="1" dirty="0"/>
              <a:t> * un </a:t>
            </a:r>
            <a:r>
              <a:rPr lang="en-US" sz="1900" b="1" dirty="0" err="1"/>
              <a:t>miembro</a:t>
            </a:r>
            <a:r>
              <a:rPr lang="en-US" sz="1900" b="1" dirty="0"/>
              <a:t> es el director </a:t>
            </a:r>
            <a:r>
              <a:rPr lang="en-US" sz="1900" b="1" dirty="0" err="1"/>
              <a:t>ejecutivo</a:t>
            </a:r>
            <a:r>
              <a:rPr lang="en-US" sz="1900" b="1" dirty="0"/>
              <a:t> de un </a:t>
            </a:r>
            <a:r>
              <a:rPr lang="en-US" sz="1900" b="1" dirty="0" err="1"/>
              <a:t>programa</a:t>
            </a:r>
            <a:r>
              <a:rPr lang="en-US" sz="1900" b="1" dirty="0"/>
              <a:t> </a:t>
            </a:r>
            <a:r>
              <a:rPr lang="en-US" sz="1900" b="1" dirty="0" err="1"/>
              <a:t>diurno</a:t>
            </a:r>
            <a:r>
              <a:rPr lang="en-US" sz="1900" b="1" dirty="0"/>
              <a:t> para </a:t>
            </a:r>
            <a:r>
              <a:rPr lang="en-US" sz="1900" b="1" dirty="0" err="1"/>
              <a:t>adultos</a:t>
            </a:r>
            <a:r>
              <a:rPr lang="en-US" sz="1900" b="1" dirty="0"/>
              <a:t> </a:t>
            </a:r>
            <a:r>
              <a:rPr lang="en-US" sz="1900" b="1" dirty="0" err="1"/>
              <a:t>jóvenes</a:t>
            </a:r>
            <a:r>
              <a:rPr lang="en-US" sz="1900" b="1" dirty="0"/>
              <a:t> con </a:t>
            </a:r>
            <a:r>
              <a:rPr lang="en-US" sz="1900" b="1" dirty="0" err="1"/>
              <a:t>necesidades</a:t>
            </a:r>
            <a:r>
              <a:rPr lang="en-US" sz="1900" b="1" dirty="0"/>
              <a:t> </a:t>
            </a:r>
            <a:r>
              <a:rPr lang="en-US" sz="1900" b="1" dirty="0" err="1"/>
              <a:t>especiales</a:t>
            </a:r>
            <a:r>
              <a:rPr lang="en-US" sz="1900" b="1" dirty="0"/>
              <a:t>; </a:t>
            </a:r>
            <a:r>
              <a:rPr lang="fr-CA" sz="1900" b="1" dirty="0"/>
              <a:t>* un </a:t>
            </a:r>
            <a:r>
              <a:rPr lang="fr-CA" sz="1900" b="1" dirty="0" err="1"/>
              <a:t>miembro</a:t>
            </a:r>
            <a:r>
              <a:rPr lang="fr-CA" sz="1900" b="1" dirty="0"/>
              <a:t> </a:t>
            </a:r>
            <a:r>
              <a:rPr lang="fr-CA" sz="1900" b="1" dirty="0" err="1"/>
              <a:t>modera</a:t>
            </a:r>
            <a:r>
              <a:rPr lang="fr-CA" sz="1900" b="1" dirty="0"/>
              <a:t> un </a:t>
            </a:r>
            <a:r>
              <a:rPr lang="fr-CA" sz="1900" b="1" dirty="0" err="1"/>
              <a:t>grupo</a:t>
            </a:r>
            <a:r>
              <a:rPr lang="fr-CA" sz="1900" b="1" dirty="0"/>
              <a:t> de </a:t>
            </a:r>
            <a:r>
              <a:rPr lang="fr-CA" sz="1900" b="1" dirty="0" err="1"/>
              <a:t>jóvenes</a:t>
            </a:r>
            <a:r>
              <a:rPr lang="fr-CA" sz="1900" b="1" dirty="0"/>
              <a:t> </a:t>
            </a:r>
            <a:r>
              <a:rPr lang="fr-CA" sz="1900" b="1" dirty="0" err="1"/>
              <a:t>adultos</a:t>
            </a:r>
            <a:r>
              <a:rPr lang="fr-CA" sz="1900" b="1" dirty="0"/>
              <a:t> </a:t>
            </a:r>
            <a:r>
              <a:rPr lang="fr-CA" sz="1900" b="1" dirty="0" err="1"/>
              <a:t>confesionales</a:t>
            </a:r>
            <a:r>
              <a:rPr lang="fr-CA" sz="1900" b="1" dirty="0"/>
              <a:t>; * un </a:t>
            </a:r>
            <a:r>
              <a:rPr lang="fr-CA" sz="1900" b="1" dirty="0" err="1"/>
              <a:t>miembro</a:t>
            </a:r>
            <a:r>
              <a:rPr lang="fr-CA" sz="1900" b="1" dirty="0"/>
              <a:t> es un </a:t>
            </a:r>
            <a:r>
              <a:rPr lang="fr-CA" sz="1900" b="1" dirty="0" err="1"/>
              <a:t>trabajador</a:t>
            </a:r>
            <a:r>
              <a:rPr lang="fr-CA" sz="1900" b="1" dirty="0"/>
              <a:t> de </a:t>
            </a:r>
            <a:r>
              <a:rPr lang="fr-CA" sz="1900" b="1" dirty="0" err="1"/>
              <a:t>apoyo</a:t>
            </a:r>
            <a:r>
              <a:rPr lang="fr-CA" sz="1900" b="1" dirty="0"/>
              <a:t> </a:t>
            </a:r>
            <a:r>
              <a:rPr lang="fr-CA" sz="1900" b="1" dirty="0" err="1"/>
              <a:t>familiar</a:t>
            </a:r>
            <a:r>
              <a:rPr lang="fr-CA" sz="1900" b="1" dirty="0"/>
              <a:t> para un </a:t>
            </a:r>
            <a:r>
              <a:rPr lang="fr-CA" sz="1900" b="1" dirty="0" err="1"/>
              <a:t>centro</a:t>
            </a:r>
            <a:r>
              <a:rPr lang="fr-CA" sz="1900" b="1" dirty="0"/>
              <a:t> local de </a:t>
            </a:r>
            <a:r>
              <a:rPr lang="fr-CA" sz="1900" b="1" dirty="0" err="1"/>
              <a:t>refugiados</a:t>
            </a:r>
            <a:r>
              <a:rPr lang="fr-CA" sz="1900" b="1" dirty="0"/>
              <a:t>; * dos </a:t>
            </a:r>
            <a:r>
              <a:rPr lang="fr-CA" sz="1900" b="1" dirty="0" err="1"/>
              <a:t>miembros</a:t>
            </a:r>
            <a:r>
              <a:rPr lang="fr-CA" sz="1900" b="1" dirty="0"/>
              <a:t> </a:t>
            </a:r>
            <a:r>
              <a:rPr lang="fr-CA" sz="1900" b="1" dirty="0" err="1"/>
              <a:t>participan</a:t>
            </a:r>
            <a:r>
              <a:rPr lang="fr-CA" sz="1900" b="1" dirty="0"/>
              <a:t> </a:t>
            </a:r>
            <a:r>
              <a:rPr lang="fr-CA" sz="1900" b="1" dirty="0" err="1"/>
              <a:t>anualmente</a:t>
            </a:r>
            <a:r>
              <a:rPr lang="fr-CA" sz="1900" b="1" dirty="0"/>
              <a:t> en un </a:t>
            </a:r>
            <a:r>
              <a:rPr lang="fr-CA" sz="1900" b="1" dirty="0" err="1"/>
              <a:t>proyecto</a:t>
            </a:r>
            <a:r>
              <a:rPr lang="fr-CA" sz="1900" b="1" dirty="0"/>
              <a:t> de </a:t>
            </a:r>
            <a:r>
              <a:rPr lang="fr-CA" sz="1900" b="1" dirty="0" err="1"/>
              <a:t>servicio</a:t>
            </a:r>
            <a:r>
              <a:rPr lang="fr-CA" sz="1900" b="1" dirty="0"/>
              <a:t> de </a:t>
            </a:r>
            <a:r>
              <a:rPr lang="fr-CA" sz="1900" b="1" dirty="0" err="1"/>
              <a:t>una</a:t>
            </a:r>
            <a:r>
              <a:rPr lang="fr-CA" sz="1900" b="1" dirty="0"/>
              <a:t> </a:t>
            </a:r>
            <a:r>
              <a:rPr lang="fr-CA" sz="1900" b="1" dirty="0" err="1"/>
              <a:t>semana</a:t>
            </a:r>
            <a:r>
              <a:rPr lang="fr-CA" sz="1900" b="1" dirty="0"/>
              <a:t> </a:t>
            </a:r>
            <a:r>
              <a:rPr lang="fr-CA" sz="1900" b="1" dirty="0" err="1"/>
              <a:t>llamado</a:t>
            </a:r>
            <a:r>
              <a:rPr lang="fr-CA" sz="1900" b="1" dirty="0"/>
              <a:t> « Gospel </a:t>
            </a:r>
            <a:r>
              <a:rPr lang="fr-CA" sz="1900" b="1" dirty="0" err="1"/>
              <a:t>Roads</a:t>
            </a:r>
            <a:r>
              <a:rPr lang="fr-CA" sz="1900" b="1" dirty="0"/>
              <a:t> » que se </a:t>
            </a:r>
            <a:r>
              <a:rPr lang="fr-CA" sz="1900" b="1" dirty="0" err="1"/>
              <a:t>traduce</a:t>
            </a:r>
            <a:r>
              <a:rPr lang="fr-CA" sz="1900" b="1" dirty="0"/>
              <a:t>… </a:t>
            </a:r>
            <a:r>
              <a:rPr lang="fr-CA" sz="1900" b="1" dirty="0" err="1"/>
              <a:t>Caminos</a:t>
            </a:r>
            <a:r>
              <a:rPr lang="fr-CA" sz="1900" b="1" dirty="0"/>
              <a:t> </a:t>
            </a:r>
            <a:r>
              <a:rPr lang="fr-CA" sz="1900" b="1" dirty="0" err="1"/>
              <a:t>del</a:t>
            </a:r>
            <a:r>
              <a:rPr lang="fr-CA" sz="1900" b="1" dirty="0"/>
              <a:t> </a:t>
            </a:r>
            <a:r>
              <a:rPr lang="fr-CA" sz="1900" b="1" dirty="0" err="1"/>
              <a:t>Evangelio</a:t>
            </a:r>
            <a:r>
              <a:rPr lang="fr-CA" sz="1900" b="1" dirty="0"/>
              <a:t>; * </a:t>
            </a:r>
            <a:r>
              <a:rPr lang="fr-CA" sz="1900" b="1" dirty="0" err="1"/>
              <a:t>muchos</a:t>
            </a:r>
            <a:r>
              <a:rPr lang="fr-CA" sz="1900" b="1" dirty="0"/>
              <a:t> </a:t>
            </a:r>
            <a:r>
              <a:rPr lang="fr-CA" sz="1900" b="1" dirty="0" err="1"/>
              <a:t>miembros</a:t>
            </a:r>
            <a:r>
              <a:rPr lang="fr-CA" sz="1900" b="1" dirty="0"/>
              <a:t> son </a:t>
            </a:r>
            <a:r>
              <a:rPr lang="fr-CA" sz="1900" b="1" dirty="0" err="1"/>
              <a:t>una</a:t>
            </a:r>
            <a:r>
              <a:rPr lang="fr-CA" sz="1900" b="1" dirty="0"/>
              <a:t> </a:t>
            </a:r>
            <a:r>
              <a:rPr lang="fr-CA" sz="1900" b="1" dirty="0" err="1"/>
              <a:t>presencia</a:t>
            </a:r>
            <a:r>
              <a:rPr lang="fr-CA" sz="1900" b="1" dirty="0"/>
              <a:t> activa en las </a:t>
            </a:r>
            <a:r>
              <a:rPr lang="fr-CA" sz="1900" b="1" dirty="0" err="1"/>
              <a:t>noches</a:t>
            </a:r>
            <a:r>
              <a:rPr lang="fr-CA" sz="1900" b="1" dirty="0"/>
              <a:t> </a:t>
            </a:r>
            <a:r>
              <a:rPr lang="fr-CA" sz="1900" b="1" dirty="0" err="1"/>
              <a:t>mensuales</a:t>
            </a:r>
            <a:r>
              <a:rPr lang="fr-CA" sz="1900" b="1" dirty="0"/>
              <a:t> de </a:t>
            </a:r>
            <a:r>
              <a:rPr lang="fr-CA" sz="1900" b="1" dirty="0" err="1"/>
              <a:t>Visitación</a:t>
            </a:r>
            <a:r>
              <a:rPr lang="fr-CA" sz="1900" b="1" dirty="0"/>
              <a:t> </a:t>
            </a:r>
            <a:r>
              <a:rPr lang="fr-CA" sz="1900" b="1" dirty="0" err="1"/>
              <a:t>Adoración</a:t>
            </a:r>
            <a:r>
              <a:rPr lang="fr-CA" sz="1900" b="1" dirty="0"/>
              <a:t> y </a:t>
            </a:r>
            <a:r>
              <a:rPr lang="fr-CA" sz="1900" b="1" dirty="0" err="1"/>
              <a:t>actividades</a:t>
            </a:r>
            <a:r>
              <a:rPr lang="fr-CA" sz="1900" b="1" dirty="0"/>
              <a:t> </a:t>
            </a:r>
            <a:r>
              <a:rPr lang="fr-CA" sz="1900" b="1" dirty="0" err="1"/>
              <a:t>basadas</a:t>
            </a:r>
            <a:r>
              <a:rPr lang="fr-CA" sz="1900" b="1" dirty="0"/>
              <a:t> en </a:t>
            </a:r>
            <a:r>
              <a:rPr lang="fr-CA" sz="1900" b="1" dirty="0" err="1"/>
              <a:t>jóvenes</a:t>
            </a:r>
            <a:r>
              <a:rPr lang="fr-CA" sz="1900" b="1" dirty="0"/>
              <a:t> en sus </a:t>
            </a:r>
            <a:r>
              <a:rPr lang="fr-CA" sz="1900" b="1" dirty="0" err="1"/>
              <a:t>parroquias</a:t>
            </a:r>
            <a:endParaRPr lang="en-US" sz="19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0A9A1-B287-4581-84CA-98BAEC48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11908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Toronto, Ontario: Mary, Help of Christians Center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ED5F71-437C-41F5-9110-F383B4D262AD}"/>
              </a:ext>
            </a:extLst>
          </p:cNvPr>
          <p:cNvSpPr/>
          <p:nvPr/>
        </p:nvSpPr>
        <p:spPr>
          <a:xfrm>
            <a:off x="0" y="365539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	</a:t>
            </a:r>
            <a:r>
              <a:rPr lang="fr-CA" sz="2400" b="1" dirty="0" err="1"/>
              <a:t>Cada</a:t>
            </a:r>
            <a:r>
              <a:rPr lang="fr-CA" sz="2400" b="1" dirty="0"/>
              <a:t> </a:t>
            </a:r>
            <a:r>
              <a:rPr lang="fr-CA" sz="2400" b="1" dirty="0" err="1"/>
              <a:t>año</a:t>
            </a:r>
            <a:r>
              <a:rPr lang="fr-CA" sz="2400" b="1" dirty="0"/>
              <a:t>, los </a:t>
            </a:r>
            <a:r>
              <a:rPr lang="fr-CA" sz="2400" b="1" dirty="0" err="1"/>
              <a:t>miembros</a:t>
            </a:r>
            <a:r>
              <a:rPr lang="fr-CA" sz="2400" b="1" dirty="0"/>
              <a:t> </a:t>
            </a:r>
            <a:r>
              <a:rPr lang="fr-CA" sz="2400" b="1" dirty="0" err="1"/>
              <a:t>del</a:t>
            </a:r>
            <a:r>
              <a:rPr lang="fr-CA" sz="2400" b="1" dirty="0"/>
              <a:t> </a:t>
            </a:r>
            <a:r>
              <a:rPr lang="fr-CA" sz="2400" b="1" dirty="0" err="1"/>
              <a:t>centro</a:t>
            </a:r>
            <a:r>
              <a:rPr lang="fr-CA" sz="2400" b="1" dirty="0"/>
              <a:t> de Toronto:</a:t>
            </a:r>
            <a:br>
              <a:rPr lang="fr-CA" sz="2400" b="1" dirty="0"/>
            </a:br>
            <a:r>
              <a:rPr lang="fr-CA" sz="2400" b="1" dirty="0"/>
              <a:t>	* </a:t>
            </a:r>
            <a:r>
              <a:rPr lang="fr-CA" sz="2400" b="1" dirty="0" err="1"/>
              <a:t>comienzan</a:t>
            </a:r>
            <a:r>
              <a:rPr lang="fr-CA" sz="2400" b="1" dirty="0"/>
              <a:t> el </a:t>
            </a:r>
            <a:r>
              <a:rPr lang="fr-CA" sz="2400" b="1" dirty="0" err="1"/>
              <a:t>año</a:t>
            </a:r>
            <a:r>
              <a:rPr lang="fr-CA" sz="2400" b="1" dirty="0"/>
              <a:t> con un </a:t>
            </a:r>
            <a:r>
              <a:rPr lang="fr-CA" sz="2400" b="1" dirty="0" err="1"/>
              <a:t>día</a:t>
            </a:r>
            <a:r>
              <a:rPr lang="fr-CA" sz="2400" b="1" dirty="0"/>
              <a:t> </a:t>
            </a:r>
            <a:r>
              <a:rPr lang="fr-CA" sz="2400" b="1" dirty="0" err="1"/>
              <a:t>completo</a:t>
            </a:r>
            <a:r>
              <a:rPr lang="fr-CA" sz="2400" b="1" dirty="0"/>
              <a:t> de </a:t>
            </a:r>
            <a:r>
              <a:rPr lang="fr-CA" sz="2400" b="1" dirty="0" err="1"/>
              <a:t>retiro</a:t>
            </a:r>
            <a:br>
              <a:rPr lang="fr-CA" sz="2400" b="1" dirty="0"/>
            </a:br>
            <a:r>
              <a:rPr lang="fr-CA" sz="2400" b="1" dirty="0"/>
              <a:t>	* se </a:t>
            </a:r>
            <a:r>
              <a:rPr lang="fr-CA" sz="2400" b="1" dirty="0" err="1"/>
              <a:t>reúnen</a:t>
            </a:r>
            <a:r>
              <a:rPr lang="fr-CA" sz="2400" b="1" dirty="0"/>
              <a:t> </a:t>
            </a:r>
            <a:r>
              <a:rPr lang="fr-CA" sz="2400" b="1" dirty="0" err="1"/>
              <a:t>mensualmente</a:t>
            </a:r>
            <a:r>
              <a:rPr lang="fr-CA" sz="2400" b="1" dirty="0"/>
              <a:t> para la </a:t>
            </a:r>
            <a:r>
              <a:rPr lang="fr-CA" sz="2400" b="1" dirty="0" err="1"/>
              <a:t>formación</a:t>
            </a:r>
            <a:br>
              <a:rPr lang="fr-CA" sz="2400" b="1" dirty="0"/>
            </a:br>
            <a:r>
              <a:rPr lang="fr-CA" sz="2400" b="1" dirty="0"/>
              <a:t>	* </a:t>
            </a:r>
            <a:r>
              <a:rPr lang="fr-CA" sz="2400" b="1" dirty="0" err="1"/>
              <a:t>renuevan</a:t>
            </a:r>
            <a:r>
              <a:rPr lang="fr-CA" sz="2400" b="1" dirty="0"/>
              <a:t> sus </a:t>
            </a:r>
            <a:r>
              <a:rPr lang="fr-CA" sz="2400" b="1" dirty="0" err="1"/>
              <a:t>promesas</a:t>
            </a:r>
            <a:r>
              <a:rPr lang="fr-CA" sz="2400" b="1" dirty="0"/>
              <a:t> en la fiesta de Don Bosco</a:t>
            </a:r>
            <a:br>
              <a:rPr lang="fr-CA" sz="2400" b="1" dirty="0"/>
            </a:br>
            <a:r>
              <a:rPr lang="fr-CA" sz="2400" b="1" dirty="0"/>
              <a:t>	* </a:t>
            </a:r>
            <a:r>
              <a:rPr lang="fr-CA" sz="2400" b="1" dirty="0" err="1"/>
              <a:t>organizan</a:t>
            </a:r>
            <a:r>
              <a:rPr lang="fr-CA" sz="2400" b="1" dirty="0"/>
              <a:t> y </a:t>
            </a:r>
            <a:r>
              <a:rPr lang="fr-CA" sz="2400" b="1" dirty="0" err="1"/>
              <a:t>participan</a:t>
            </a:r>
            <a:r>
              <a:rPr lang="fr-CA" sz="2400" b="1" dirty="0"/>
              <a:t> en el </a:t>
            </a:r>
            <a:r>
              <a:rPr lang="fr-CA" sz="2400" b="1" dirty="0" err="1"/>
              <a:t>Día</a:t>
            </a:r>
            <a:r>
              <a:rPr lang="fr-CA" sz="2400" b="1" dirty="0"/>
              <a:t> de la Familia </a:t>
            </a:r>
            <a:r>
              <a:rPr lang="fr-CA" sz="2400" b="1" dirty="0" err="1"/>
              <a:t>Salesiana</a:t>
            </a:r>
            <a:br>
              <a:rPr lang="fr-CA" sz="2400" b="1" dirty="0"/>
            </a:br>
            <a:r>
              <a:rPr lang="fr-CA" sz="2400" b="1" dirty="0"/>
              <a:t>	* </a:t>
            </a:r>
            <a:r>
              <a:rPr lang="fr-CA" sz="2400" b="1" dirty="0" err="1"/>
              <a:t>celebran</a:t>
            </a:r>
            <a:r>
              <a:rPr lang="fr-CA" sz="2400" b="1" dirty="0"/>
              <a:t> la Fiesta de María </a:t>
            </a:r>
            <a:r>
              <a:rPr lang="fr-CA" sz="2400" b="1" dirty="0" err="1"/>
              <a:t>Auxiliadora</a:t>
            </a:r>
            <a:r>
              <a:rPr lang="fr-CA" sz="2400" b="1" dirty="0"/>
              <a:t> con </a:t>
            </a:r>
            <a:r>
              <a:rPr lang="fr-CA" sz="2400" b="1" dirty="0" err="1"/>
              <a:t>otros</a:t>
            </a:r>
            <a:r>
              <a:rPr lang="fr-CA" sz="2400" b="1" dirty="0"/>
              <a:t> </a:t>
            </a:r>
            <a:r>
              <a:rPr lang="fr-CA" sz="2400" b="1" dirty="0" err="1"/>
              <a:t>miembros</a:t>
            </a:r>
            <a:r>
              <a:rPr lang="fr-CA" sz="2400" b="1" dirty="0"/>
              <a:t> de la 			Familia </a:t>
            </a:r>
            <a:r>
              <a:rPr lang="fr-CA" sz="2400" b="1" dirty="0" err="1"/>
              <a:t>Salesiana</a:t>
            </a:r>
            <a:r>
              <a:rPr lang="fr-CA" sz="2400" b="1" dirty="0"/>
              <a:t> local</a:t>
            </a:r>
            <a:br>
              <a:rPr lang="fr-CA" sz="2400" b="1" dirty="0"/>
            </a:br>
            <a:r>
              <a:rPr lang="fr-CA" sz="2400" b="1" dirty="0"/>
              <a:t>	* </a:t>
            </a:r>
            <a:r>
              <a:rPr lang="fr-CA" sz="2400" b="1" dirty="0" err="1"/>
              <a:t>terminan</a:t>
            </a:r>
            <a:r>
              <a:rPr lang="fr-CA" sz="2400" b="1" dirty="0"/>
              <a:t> el </a:t>
            </a:r>
            <a:r>
              <a:rPr lang="fr-CA" sz="2400" b="1" dirty="0" err="1"/>
              <a:t>año</a:t>
            </a:r>
            <a:r>
              <a:rPr lang="fr-CA" sz="2400" b="1" dirty="0"/>
              <a:t> con un </a:t>
            </a:r>
            <a:r>
              <a:rPr lang="fr-CA" sz="2400" b="1" dirty="0" err="1"/>
              <a:t>picnic</a:t>
            </a:r>
            <a:r>
              <a:rPr lang="fr-CA" sz="2400" b="1" dirty="0"/>
              <a:t> </a:t>
            </a:r>
            <a:r>
              <a:rPr lang="fr-CA" sz="2400" b="1" dirty="0" err="1"/>
              <a:t>anual</a:t>
            </a:r>
            <a:r>
              <a:rPr lang="es-ES" sz="2400" b="1" dirty="0"/>
              <a:t>	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5D14FC-8FB7-49BA-9B75-B3B139E3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E4FDC-4301-4E8B-A250-CD0A2FEF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4" y="673084"/>
            <a:ext cx="3707934" cy="2719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B3A8A4-AFF1-4EAB-B042-D1E87F5AD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50" y="689862"/>
            <a:ext cx="4773336" cy="26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8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31039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Toronto, Ontario: Mary, Help of Christians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21C91-9E98-4A8C-B9BF-CB9485579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30150" r="10051"/>
          <a:stretch/>
        </p:blipFill>
        <p:spPr>
          <a:xfrm>
            <a:off x="1665214" y="1206984"/>
            <a:ext cx="5813572" cy="2410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84F03-FD0A-48FB-8352-D40072FEF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329" r="-592"/>
          <a:stretch/>
        </p:blipFill>
        <p:spPr>
          <a:xfrm>
            <a:off x="1620007" y="1206984"/>
            <a:ext cx="5903986" cy="25386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0A9A1-B287-4581-84CA-98BAEC48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5A5E92-6E11-4512-914D-5B8E06013338}"/>
              </a:ext>
            </a:extLst>
          </p:cNvPr>
          <p:cNvSpPr/>
          <p:nvPr/>
        </p:nvSpPr>
        <p:spPr>
          <a:xfrm>
            <a:off x="0" y="3960345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Toronto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tiene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anuales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b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1) Street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Patrol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en la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primavera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miembros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reúnen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preparar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almuerzos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luego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distribuyen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los sin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techo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el </a:t>
            </a:r>
            <a:r>
              <a:rPr lang="fr-C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</a:t>
            </a:r>
            <a:r>
              <a:rPr lang="fr-C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Toronto.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17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21278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Toronto, Ontario: Mary, Help of Christians Center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ED5F71-437C-41F5-9110-F383B4D262AD}"/>
              </a:ext>
            </a:extLst>
          </p:cNvPr>
          <p:cNvSpPr/>
          <p:nvPr/>
        </p:nvSpPr>
        <p:spPr>
          <a:xfrm>
            <a:off x="276837" y="3583452"/>
            <a:ext cx="8590326" cy="329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Ayuda a las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mujeres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(un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católico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dedicado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educar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las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mujeres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embarazadas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que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elijan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vida en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lugar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aborto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07000"/>
              </a:lnSpc>
            </a:pP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Navidad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los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miembros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crean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entregan</a:t>
            </a:r>
            <a:r>
              <a:rPr lang="fr-CA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fr-CA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paquetes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regalos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las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nuevas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madres</a:t>
            </a:r>
            <a:r>
              <a:rPr lang="fr-C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sus familias.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EDE82-DA70-4B58-8FC8-0B4A7499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881164"/>
            <a:ext cx="4512772" cy="2547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653B0-9E55-4D07-8DBF-57BC3AA90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60" y="881164"/>
            <a:ext cx="4203700" cy="25879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5D14FC-8FB7-49BA-9B75-B3B139E3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0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327169" y="3678307"/>
            <a:ext cx="8489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ahoma" panose="020B0604030504040204" pitchFamily="34" charset="0"/>
              </a:rPr>
              <a:t>Actualmente hay nueve Salesianos Cooperadores activos en este grupo.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Las fotos son del programa "</a:t>
            </a:r>
            <a:r>
              <a:rPr lang="es-ES" sz="2400" b="1" dirty="0" err="1">
                <a:latin typeface="Tahoma" panose="020B0604030504040204" pitchFamily="34" charset="0"/>
              </a:rPr>
              <a:t>Youth</a:t>
            </a:r>
            <a:r>
              <a:rPr lang="es-ES" sz="2400" b="1" dirty="0">
                <a:latin typeface="Tahoma" panose="020B0604030504040204" pitchFamily="34" charset="0"/>
              </a:rPr>
              <a:t> </a:t>
            </a:r>
            <a:r>
              <a:rPr lang="es-ES" sz="2400" b="1" dirty="0" err="1">
                <a:latin typeface="Tahoma" panose="020B0604030504040204" pitchFamily="34" charset="0"/>
              </a:rPr>
              <a:t>Arise</a:t>
            </a:r>
            <a:r>
              <a:rPr lang="es-ES" sz="2400" b="1" dirty="0">
                <a:latin typeface="Tahoma" panose="020B0604030504040204" pitchFamily="34" charset="0"/>
              </a:rPr>
              <a:t> 2019"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que los cooperadores organizaron junto a la juventud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de la Iglesia St. John Bosco.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Fue el primero de su tipo proporcionando la juventud local con un día de animación espiritual, 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diversión y juegos.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46C59-EB1A-4D3A-A324-AA114BBD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22631" r="917"/>
          <a:stretch/>
        </p:blipFill>
        <p:spPr>
          <a:xfrm>
            <a:off x="4275500" y="716637"/>
            <a:ext cx="4541331" cy="2712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E57B3A-6219-4B26-B698-B92AF75A5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9" y="716637"/>
            <a:ext cx="3616484" cy="2712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A866B7-E31C-4463-AD86-046DCDFED6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Edmonton, Alberta: St. John Bosco Center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11439-B8F0-4C37-A9B9-CC1994E8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9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1" y="4046745"/>
            <a:ext cx="9143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ahoma" panose="020B0604030504040204" pitchFamily="34" charset="0"/>
              </a:rPr>
              <a:t>Tuvo lugar el 25 de mayo de 2019.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Los 55 participantes dieron una respuesta positiva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a esta actividad.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Los de camisetas azules son de la parroquia 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de Saint John Bosco.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Como parte del comité organizador,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llevaban su camiseta.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99F867-8385-46CE-AFDC-1BB69642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7" y="935372"/>
            <a:ext cx="3780639" cy="2835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228F21-E4B1-4C1C-9D84-2B092E35B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56" y="935371"/>
            <a:ext cx="3780639" cy="283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9D487-E944-40EF-83D3-A8E4647A175A}"/>
              </a:ext>
            </a:extLst>
          </p:cNvPr>
          <p:cNvSpPr txBox="1"/>
          <p:nvPr/>
        </p:nvSpPr>
        <p:spPr>
          <a:xfrm>
            <a:off x="0" y="2428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Edmonton, Alberta: St. John Bosco Center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F215E-520F-4E37-AFBE-5A38BF6C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68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9D487-E944-40EF-83D3-A8E4647A175A}"/>
              </a:ext>
            </a:extLst>
          </p:cNvPr>
          <p:cNvSpPr txBox="1"/>
          <p:nvPr/>
        </p:nvSpPr>
        <p:spPr>
          <a:xfrm>
            <a:off x="0" y="24287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Surrey, British Columbia: Our Lady of Good </a:t>
            </a: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Counsel</a:t>
            </a: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AB195-2C42-43EE-A9A1-31E017400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r="649" b="5170"/>
          <a:stretch/>
        </p:blipFill>
        <p:spPr>
          <a:xfrm>
            <a:off x="2059497" y="928865"/>
            <a:ext cx="5025006" cy="3123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A2B52F-2E2A-4C87-83AA-F41726DF605A}"/>
              </a:ext>
            </a:extLst>
          </p:cNvPr>
          <p:cNvSpPr txBox="1"/>
          <p:nvPr/>
        </p:nvSpPr>
        <p:spPr>
          <a:xfrm>
            <a:off x="117447" y="4276210"/>
            <a:ext cx="9026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Tahoma" panose="020B0604030504040204" pitchFamily="34" charset="0"/>
              </a:rPr>
              <a:t>El grupo de Cooperadores Salesianos de la OLGC cuenta con 18 miembros activos y 12 aspirantes involucrados en diferentes actividades en la Parroquia</a:t>
            </a:r>
            <a:br>
              <a:rPr lang="es-ES" sz="2400" b="1" dirty="0"/>
            </a:br>
            <a:r>
              <a:rPr lang="es-ES" sz="2400" b="1" dirty="0"/>
              <a:t>- </a:t>
            </a:r>
            <a:r>
              <a:rPr lang="es-ES" sz="2400" b="1" dirty="0">
                <a:latin typeface="Tahoma" panose="020B0604030504040204" pitchFamily="34" charset="0"/>
              </a:rPr>
              <a:t>Como catequistas en el Programa de Educación   	Religiosa Parroquial (PREP)</a:t>
            </a:r>
            <a:br>
              <a:rPr lang="es-ES" sz="2400" b="1" dirty="0"/>
            </a:br>
            <a:r>
              <a:rPr lang="es-ES" sz="2400" b="1" dirty="0"/>
              <a:t>- </a:t>
            </a:r>
            <a:r>
              <a:rPr lang="es-ES" sz="2400" b="1" dirty="0">
                <a:latin typeface="Tahoma" panose="020B0604030504040204" pitchFamily="34" charset="0"/>
              </a:rPr>
              <a:t>CORO en la Parroquia</a:t>
            </a:r>
            <a:br>
              <a:rPr lang="es-ES" sz="2400" b="1" dirty="0"/>
            </a:br>
            <a:r>
              <a:rPr lang="es-ES" sz="2400" b="1" dirty="0"/>
              <a:t>- </a:t>
            </a:r>
            <a:r>
              <a:rPr lang="es-ES" sz="2400" b="1" dirty="0">
                <a:latin typeface="Tahoma" panose="020B0604030504040204" pitchFamily="34" charset="0"/>
              </a:rPr>
              <a:t>Lectores en la Parroquia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DA281-1030-4738-95CB-C605F7C0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78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9D487-E944-40EF-83D3-A8E4647A175A}"/>
              </a:ext>
            </a:extLst>
          </p:cNvPr>
          <p:cNvSpPr txBox="1"/>
          <p:nvPr/>
        </p:nvSpPr>
        <p:spPr>
          <a:xfrm>
            <a:off x="0" y="24287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Surrey, British Columbia: Our Lady of Good </a:t>
            </a: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Counsel</a:t>
            </a: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56216-C3B2-4CAA-BD41-83A6245273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 t="20173" r="1904" b="12810"/>
          <a:stretch/>
        </p:blipFill>
        <p:spPr>
          <a:xfrm>
            <a:off x="2344723" y="955990"/>
            <a:ext cx="4454553" cy="2601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73DC07-D880-4C82-8179-E152AFB63C68}"/>
              </a:ext>
            </a:extLst>
          </p:cNvPr>
          <p:cNvSpPr txBox="1"/>
          <p:nvPr/>
        </p:nvSpPr>
        <p:spPr>
          <a:xfrm>
            <a:off x="58723" y="3808602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Tahoma" panose="020B0604030504040204" pitchFamily="34" charset="0"/>
              </a:rPr>
              <a:t>También participan en</a:t>
            </a:r>
            <a:br>
              <a:rPr lang="es-ES" sz="2400" b="1" dirty="0"/>
            </a:br>
            <a:r>
              <a:rPr lang="es-ES" sz="2400" b="1" dirty="0"/>
              <a:t>		- </a:t>
            </a:r>
            <a:r>
              <a:rPr lang="es-ES" sz="2400" b="1" dirty="0">
                <a:latin typeface="Tahoma" panose="020B0604030504040204" pitchFamily="34" charset="0"/>
              </a:rPr>
              <a:t>El “ORATORIO” a todos los viernes</a:t>
            </a:r>
            <a:br>
              <a:rPr lang="es-ES" sz="2400" b="1" dirty="0"/>
            </a:br>
            <a:r>
              <a:rPr lang="es-ES" sz="2400" b="1" dirty="0"/>
              <a:t>		- “</a:t>
            </a:r>
            <a:r>
              <a:rPr lang="es-ES" sz="2400" b="1" dirty="0">
                <a:latin typeface="Tahoma" panose="020B0604030504040204" pitchFamily="34" charset="0"/>
              </a:rPr>
              <a:t>GOSPEL ROADS”</a:t>
            </a:r>
          </a:p>
          <a:p>
            <a:r>
              <a:rPr lang="es-ES" sz="2400" b="1" dirty="0">
                <a:latin typeface="Tahoma" panose="020B0604030504040204" pitchFamily="34" charset="0"/>
              </a:rPr>
              <a:t>		- “YCOM” un movimiento de ayuda:										Un grupo misionero de la Parroquia es organizado que envía misioneros jóvenes fuera de Canadá para ayudar a jóvenes pobres cada 5 años.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93892-57DE-49A1-9E18-C00A636E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6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9D487-E944-40EF-83D3-A8E4647A175A}"/>
              </a:ext>
            </a:extLst>
          </p:cNvPr>
          <p:cNvSpPr txBox="1"/>
          <p:nvPr/>
        </p:nvSpPr>
        <p:spPr>
          <a:xfrm>
            <a:off x="0" y="24287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Surrey, British Columbia: Our Lady of Good </a:t>
            </a: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Counsel</a:t>
            </a: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3DC07-D880-4C82-8179-E152AFB63C68}"/>
              </a:ext>
            </a:extLst>
          </p:cNvPr>
          <p:cNvSpPr txBox="1"/>
          <p:nvPr/>
        </p:nvSpPr>
        <p:spPr>
          <a:xfrm>
            <a:off x="58723" y="3808602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Tahoma" panose="020B0604030504040204" pitchFamily="34" charset="0"/>
              </a:rPr>
              <a:t>Además,</a:t>
            </a:r>
            <a:br>
              <a:rPr lang="es-ES" sz="2400" b="1" dirty="0"/>
            </a:br>
            <a:r>
              <a:rPr lang="es-ES" sz="2400" b="1" dirty="0"/>
              <a:t>- </a:t>
            </a:r>
            <a:r>
              <a:rPr lang="es-ES" sz="2400" b="1" dirty="0">
                <a:latin typeface="Tahoma" panose="020B0604030504040204" pitchFamily="34" charset="0"/>
              </a:rPr>
              <a:t>Desde unos 20 años los Salesianos Cooperadores 	organizan Baloncesto 3-contra-3 para cerca de 200 	jóvenes durante la primavera.</a:t>
            </a:r>
            <a:br>
              <a:rPr lang="es-ES" sz="2400" b="1" dirty="0"/>
            </a:br>
            <a:r>
              <a:rPr lang="es-ES" sz="2400" b="1" dirty="0"/>
              <a:t>- </a:t>
            </a:r>
            <a:r>
              <a:rPr lang="es-ES" sz="2400" b="1" dirty="0">
                <a:latin typeface="Tahoma" panose="020B0604030504040204" pitchFamily="34" charset="0"/>
              </a:rPr>
              <a:t>TODOS los miembros y aspirantes participan para ayudar 	el Día de la Familia Salesiana.</a:t>
            </a:r>
          </a:p>
          <a:p>
            <a:r>
              <a:rPr lang="es-ES" sz="1400" b="1" dirty="0">
                <a:solidFill>
                  <a:srgbClr val="FF0000"/>
                </a:solidFill>
                <a:latin typeface="Tahoma" panose="020B0604030504040204" pitchFamily="34" charset="0"/>
              </a:rPr>
              <a:t>CLIC 2x</a:t>
            </a:r>
            <a:br>
              <a:rPr lang="es-ES" sz="2400" b="1" dirty="0"/>
            </a:br>
            <a:r>
              <a:rPr lang="es-ES" sz="2400" b="1" dirty="0"/>
              <a:t>- </a:t>
            </a:r>
            <a:r>
              <a:rPr lang="es-ES" sz="2400" b="1" dirty="0">
                <a:latin typeface="Tahoma" panose="020B0604030504040204" pitchFamily="34" charset="0"/>
              </a:rPr>
              <a:t>Animar a los más de 100 monaguillos de la Parroquia.</a:t>
            </a:r>
            <a:br>
              <a:rPr lang="es-ES" sz="2400" dirty="0"/>
            </a:br>
            <a:endParaRPr lang="en-US" sz="2400" b="1" dirty="0">
              <a:solidFill>
                <a:srgbClr val="222222"/>
              </a:solidFill>
              <a:latin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391AF-4C85-4BDB-88E1-AA64A94EF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3476" r="5555" b="1"/>
          <a:stretch/>
        </p:blipFill>
        <p:spPr>
          <a:xfrm>
            <a:off x="503223" y="737211"/>
            <a:ext cx="8255000" cy="2201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599A9-EE59-42E9-AC72-03E61DCBE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7" r="-642" b="11667"/>
          <a:stretch/>
        </p:blipFill>
        <p:spPr>
          <a:xfrm>
            <a:off x="2389405" y="737211"/>
            <a:ext cx="4737101" cy="25232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46646-F4F9-4EEE-963E-B34D93B0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062C6F-3250-4610-A01A-7E3F5044C331}"/>
              </a:ext>
            </a:extLst>
          </p:cNvPr>
          <p:cNvSpPr txBox="1"/>
          <p:nvPr/>
        </p:nvSpPr>
        <p:spPr>
          <a:xfrm>
            <a:off x="0" y="19995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Sherbrooke, Québec: Centre St-Jean-Bosco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B5949-E3A6-40F5-AA14-59FDE4E60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826"/>
          <a:stretch/>
        </p:blipFill>
        <p:spPr>
          <a:xfrm>
            <a:off x="2105949" y="1295815"/>
            <a:ext cx="4932102" cy="2751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7FD2B-4A50-4D28-AFF1-AF619AEC5A2A}"/>
              </a:ext>
            </a:extLst>
          </p:cNvPr>
          <p:cNvSpPr txBox="1"/>
          <p:nvPr/>
        </p:nvSpPr>
        <p:spPr>
          <a:xfrm>
            <a:off x="1" y="4558493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ahoma" panose="020B0604030504040204" pitchFamily="34" charset="0"/>
              </a:rPr>
              <a:t>Desde el año 2000, el pequeño grupo de cinco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que se reunían regularmente nunca</a:t>
            </a:r>
            <a:r>
              <a:rPr lang="en-US" sz="2400" b="1" dirty="0">
                <a:latin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</a:rPr>
              <a:t>había</a:t>
            </a:r>
            <a:r>
              <a:rPr lang="en-US" sz="2400" b="1" dirty="0">
                <a:latin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</a:rPr>
              <a:t>crecido</a:t>
            </a:r>
            <a:r>
              <a:rPr lang="en-US" sz="2400" b="1" dirty="0">
                <a:latin typeface="Tahoma" panose="020B0604030504040204" pitchFamily="34" charset="0"/>
              </a:rPr>
              <a:t>.</a:t>
            </a:r>
            <a:r>
              <a:rPr lang="es-ES" sz="2400" b="1" dirty="0">
                <a:latin typeface="Tahoma" panose="020B0604030504040204" pitchFamily="34" charset="0"/>
              </a:rPr>
              <a:t>.</a:t>
            </a:r>
            <a:br>
              <a:rPr lang="es-ES" sz="2400" b="1" dirty="0"/>
            </a:b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El 29 de enero, 2017, 6 aspirantes hicieron su promesa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como Salesianos Cooperadores.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95D3E-B6B6-43ED-A896-6C47B7FE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255"/>
            <a:ext cx="9219502" cy="588030"/>
          </a:xfrm>
        </p:spPr>
        <p:txBody>
          <a:bodyPr>
            <a:normAutofit fontScale="90000"/>
          </a:bodyPr>
          <a:lstStyle/>
          <a:p>
            <a:pPr algn="ctr"/>
            <a:b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EL CONSEJO PROVINCIAL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612" y="1288577"/>
            <a:ext cx="531862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Fr </a:t>
            </a:r>
            <a:r>
              <a:rPr lang="fr-CA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Iguintz</a:t>
            </a:r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 CALIXTE, </a:t>
            </a:r>
            <a:r>
              <a:rPr lang="fr-CA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sdb</a:t>
            </a:r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fr-CA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Montreal</a:t>
            </a:r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Sr Alphonsine ROY, </a:t>
            </a:r>
            <a:r>
              <a:rPr lang="fr-CA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, de Toronto,</a:t>
            </a:r>
          </a:p>
          <a:p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Jean BRODEUR, de Sherbrooke</a:t>
            </a:r>
          </a:p>
          <a:p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Carla COMIN, de Surrey </a:t>
            </a:r>
          </a:p>
          <a:p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Joe CONROY, de Toronto</a:t>
            </a:r>
          </a:p>
          <a:p>
            <a:r>
              <a:rPr lang="fr-CA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Rosina</a:t>
            </a:r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 DI FELICE, de Toronto</a:t>
            </a:r>
          </a:p>
          <a:p>
            <a:r>
              <a:rPr lang="fr-CA" sz="2100" b="1" dirty="0">
                <a:latin typeface="Arial" panose="020B0604020202020204" pitchFamily="34" charset="0"/>
                <a:cs typeface="Arial" panose="020B0604020202020204" pitchFamily="34" charset="0"/>
              </a:rPr>
              <a:t>John LOPES, de Toronto</a:t>
            </a: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206304" y="4728703"/>
            <a:ext cx="1476899" cy="1681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7AFBAB-055F-4C69-8303-7FD5E47E6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73" y="3332675"/>
            <a:ext cx="4961525" cy="31125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8065E-D151-4CFF-872B-F300E38A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5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0EBAF-BF83-41A1-984B-5B6173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602-D699-4C3D-B7A7-E7330888C75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A9A7BE-504D-4E7A-B41C-EDC7CC74AF6E}"/>
              </a:ext>
            </a:extLst>
          </p:cNvPr>
          <p:cNvSpPr/>
          <p:nvPr/>
        </p:nvSpPr>
        <p:spPr>
          <a:xfrm>
            <a:off x="0" y="29969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</a:rPr>
              <a:t>NUESTRAS FORTALEZAS</a:t>
            </a:r>
          </a:p>
        </p:txBody>
      </p:sp>
    </p:spTree>
    <p:extLst>
      <p:ext uri="{BB962C8B-B14F-4D97-AF65-F5344CB8AC3E}">
        <p14:creationId xmlns:p14="http://schemas.microsoft.com/office/powerpoint/2010/main" val="2532066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1" y="220414"/>
            <a:ext cx="914399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Tahoma" panose="020B0604030504040204" pitchFamily="34" charset="0"/>
              </a:rPr>
              <a:t>Donde SDB y FMA están presentes,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el espíritu salesiano se renueva.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Muchos de nuestros centros existen desde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bastante tiempo.  Los lazos entre </a:t>
            </a:r>
          </a:p>
          <a:p>
            <a:pPr algn="ctr"/>
            <a:r>
              <a:rPr lang="es-ES" sz="2800" b="1" dirty="0">
                <a:latin typeface="Tahoma" panose="020B0604030504040204" pitchFamily="34" charset="0"/>
              </a:rPr>
              <a:t>los miembros son muy fuertes.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Los que están presentes en las reuniones tienen un interés y apreciación de su vocación como SC.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mayoría de nuestros </a:t>
            </a:r>
            <a:r>
              <a:rPr lang="es-ES" sz="2800" b="1" dirty="0">
                <a:latin typeface="Tahoma" panose="020B0604030504040204" pitchFamily="34" charset="0"/>
              </a:rPr>
              <a:t>Salesianos Cooperadores tienen un fuerte sentido de compromiso.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Algunos miembros están involucrados en la vida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de su parroquia.</a:t>
            </a:r>
            <a:endParaRPr lang="en-US" sz="2800" b="1" dirty="0">
              <a:latin typeface="Arial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496AB-6F33-4F49-855D-446468D3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6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1" y="486561"/>
            <a:ext cx="91439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latin typeface="Tahoma" panose="020B0604030504040204" pitchFamily="34" charset="0"/>
              </a:rPr>
              <a:t>Algunos centros tienen un fuerte sentido de autonomía.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Hay mucha gente, especialmente inmigrantes,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que fueron tocados por el carisma de don Bosco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latin typeface="Tahoma" panose="020B0604030504040204" pitchFamily="34" charset="0"/>
              </a:rPr>
              <a:t>a través de las escuelas, seminarios, parroquias y oratorios que asistían en sus países de origen. 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latin typeface="Tahoma" panose="020B0604030504040204" pitchFamily="34" charset="0"/>
              </a:rPr>
              <a:t>Les gusta participar en cualquier cosa que sea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latin typeface="Tahoma" panose="020B0604030504040204" pitchFamily="34" charset="0"/>
              </a:rPr>
              <a:t>Salesiana y estar conectado con los salesianos.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Formación continua por nuestro delegado o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otros Cooperadores es muy apreciado.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281E9-9124-44EC-BCDA-C4988CA7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6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1" y="0"/>
            <a:ext cx="9143999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500" b="1" dirty="0">
              <a:solidFill>
                <a:srgbClr val="000000"/>
              </a:solidFill>
              <a:latin typeface="Arial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500" b="1" dirty="0">
                <a:solidFill>
                  <a:srgbClr val="000000"/>
                </a:solidFill>
                <a:latin typeface="Tahoma" panose="020B0604030504040204" pitchFamily="34" charset="0"/>
              </a:rPr>
              <a:t>Diversidad: Tenemos Cooperadores que están jubilados, aquellos con familias jóvenes y aquellos que están empezando sus carreras. En unos centros aunque las reuniones se llevan a cabo en inglés, tenemos personas de una variedad de culturas con la capacidad de hablar otros idiomas (francés, italiano, español, portugués, mandarín, coreano). Algunos han llegado al grupo a través de su conexión con SLR, VIDES, Ex Alumnos,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500" b="1" dirty="0">
                <a:solidFill>
                  <a:srgbClr val="000000"/>
                </a:solidFill>
                <a:latin typeface="Tahoma" panose="020B0604030504040204" pitchFamily="34" charset="0"/>
              </a:rPr>
              <a:t>su compromiso con la juventud en la educación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500" b="1" dirty="0">
                <a:solidFill>
                  <a:srgbClr val="000000"/>
                </a:solidFill>
                <a:latin typeface="Tahoma" panose="020B0604030504040204" pitchFamily="34" charset="0"/>
              </a:rPr>
              <a:t>y los servicios sociales, y algunos a través de su participación en una parroquia salesiana.</a:t>
            </a:r>
            <a:br>
              <a:rPr lang="es-ES" sz="2500" b="1" dirty="0"/>
            </a:br>
            <a:br>
              <a:rPr lang="es-ES" sz="2500" b="1" dirty="0"/>
            </a:br>
            <a:r>
              <a:rPr lang="es-ES" sz="2500" b="1" dirty="0">
                <a:solidFill>
                  <a:srgbClr val="000000"/>
                </a:solidFill>
                <a:latin typeface="Tahoma" panose="020B0604030504040204" pitchFamily="34" charset="0"/>
              </a:rPr>
              <a:t>Nuestras discusiones se enriquecen porque jóvenes/mayores, hombres/mujeres, solteros/casados, aportan diferentes ideas y energías a nuestros eventos</a:t>
            </a:r>
            <a:r>
              <a:rPr lang="es-ES" sz="2800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  <a:br>
              <a:rPr lang="en-US" sz="2800" dirty="0"/>
            </a:br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CFB27-99C7-4486-ADF9-EE1E2910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16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0EBAF-BF83-41A1-984B-5B6173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602-D699-4C3D-B7A7-E7330888C75C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A9A7BE-504D-4E7A-B41C-EDC7CC74AF6E}"/>
              </a:ext>
            </a:extLst>
          </p:cNvPr>
          <p:cNvSpPr/>
          <p:nvPr/>
        </p:nvSpPr>
        <p:spPr>
          <a:xfrm>
            <a:off x="0" y="29969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</a:rPr>
              <a:t>NUESTRAS DEBILIDADES</a:t>
            </a:r>
          </a:p>
        </p:txBody>
      </p:sp>
    </p:spTree>
    <p:extLst>
      <p:ext uri="{BB962C8B-B14F-4D97-AF65-F5344CB8AC3E}">
        <p14:creationId xmlns:p14="http://schemas.microsoft.com/office/powerpoint/2010/main" val="4069145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0" y="174224"/>
            <a:ext cx="91439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Algunos miembros no parecen entender la ventaja ni sienten la necesidad de reunirse</a:t>
            </a:r>
            <a:br>
              <a:rPr lang="es-ES" sz="2800" b="1" dirty="0"/>
            </a:b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regularmente para encender la vocación</a:t>
            </a:r>
            <a:br>
              <a:rPr lang="es-ES" sz="2800" b="1" dirty="0"/>
            </a:b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y compartir las experiencias.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Dificultad para reclutar nuevos miembros y</a:t>
            </a:r>
            <a:br>
              <a:rPr lang="es-ES" sz="2800" b="1" dirty="0"/>
            </a:b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aumentar nuestro número.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Estamos perdiendo algunos miembros, muchos </a:t>
            </a:r>
          </a:p>
          <a:p>
            <a:pPr algn="ctr"/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de nuestros miembros actuales envejecen y</a:t>
            </a:r>
            <a:br>
              <a:rPr lang="es-ES" sz="2800" b="1" dirty="0"/>
            </a:b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algunos se enfrentan a limitaciones físicas </a:t>
            </a:r>
          </a:p>
          <a:p>
            <a:pPr algn="ctr"/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tan que no pueden </a:t>
            </a:r>
            <a:br>
              <a:rPr lang="es-ES" sz="2800" b="1" dirty="0"/>
            </a:b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participar en un proyecto común. </a:t>
            </a:r>
          </a:p>
          <a:p>
            <a:pPr algn="ctr"/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Nuestro sentido de pertenencia se ve comprometido.</a:t>
            </a:r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DECC3-67C4-45C2-8582-D975DC35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70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0EBAF-BF83-41A1-984B-5B6173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602-D699-4C3D-B7A7-E7330888C75C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A9A7BE-504D-4E7A-B41C-EDC7CC74AF6E}"/>
              </a:ext>
            </a:extLst>
          </p:cNvPr>
          <p:cNvSpPr/>
          <p:nvPr/>
        </p:nvSpPr>
        <p:spPr>
          <a:xfrm>
            <a:off x="0" y="29969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NUESTROS DESAFÍOS</a:t>
            </a:r>
            <a:endParaRPr lang="en-US" sz="138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73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1" y="75501"/>
            <a:ext cx="91439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Tahoma" panose="020B0604030504040204" pitchFamily="34" charset="0"/>
              </a:rPr>
              <a:t>Miembros en diferentes puntos de la vida, 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con diversas necesidades y responsabilidad </a:t>
            </a:r>
          </a:p>
          <a:p>
            <a:pPr algn="ctr"/>
            <a:r>
              <a:rPr lang="es-ES" sz="2800" b="1" dirty="0">
                <a:latin typeface="Tahoma" panose="020B0604030504040204" pitchFamily="34" charset="0"/>
              </a:rPr>
              <a:t>(padres con hijos pequeños/ demanda de empleo). Algunos miembros tienen que viajar una distancia considerable… geográficamente hace que es muy dif</a:t>
            </a:r>
            <a:r>
              <a:rPr lang="es-E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í</a:t>
            </a:r>
            <a:r>
              <a:rPr lang="es-ES" sz="2800" b="1" dirty="0">
                <a:latin typeface="Tahoma" panose="020B0604030504040204" pitchFamily="34" charset="0"/>
              </a:rPr>
              <a:t>cil para algunos de asistir.</a:t>
            </a:r>
            <a:br>
              <a:rPr lang="en-US" sz="2800" dirty="0"/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EB943-2090-44BB-BCF8-684E240CE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2" y="4575945"/>
            <a:ext cx="3730960" cy="2096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8BB3C-169A-46E8-8187-E68267B37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12" y="4686175"/>
            <a:ext cx="2809506" cy="2096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AF7BA-8EB2-4B94-BF58-921C7EE6F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798">
            <a:off x="3077081" y="3238830"/>
            <a:ext cx="2982521" cy="1976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624E2D-8849-40B7-9396-76E3538D3F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t="4023" r="21060"/>
          <a:stretch/>
        </p:blipFill>
        <p:spPr>
          <a:xfrm>
            <a:off x="193772" y="2760279"/>
            <a:ext cx="1723709" cy="1663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D1AB06-3629-4BB9-B3BC-8CDDE9074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35" y="3102947"/>
            <a:ext cx="2621070" cy="14729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26C96A-3B26-4121-972D-9E1CC241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17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6CE3F-E8C1-4B53-93C6-71280F16C434}"/>
              </a:ext>
            </a:extLst>
          </p:cNvPr>
          <p:cNvSpPr txBox="1"/>
          <p:nvPr/>
        </p:nvSpPr>
        <p:spPr>
          <a:xfrm>
            <a:off x="1" y="0"/>
            <a:ext cx="91439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Tahoma" panose="020B0604030504040204" pitchFamily="34" charset="0"/>
              </a:rPr>
              <a:t>2 idiomas en la Provincia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Antes de enviar cualquier documento, tiene que ser traducido al francés o al inglés para que todas las personas de todos los centros entiendan lo que se les está comunicando.</a:t>
            </a:r>
          </a:p>
          <a:p>
            <a:pPr algn="ctr"/>
            <a:endParaRPr lang="es-E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ES" sz="2800" b="1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Además, los centros de habla francesa no encuentran mucho material para la formación permanente.</a:t>
            </a:r>
            <a:endParaRPr lang="en-US" sz="2800" b="1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CE2C5A-E0BD-4596-B887-7C4F355C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784A0-3825-4C8B-BA38-A08AA2B8D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39" y="4102580"/>
            <a:ext cx="2216311" cy="2501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0D300-7121-404E-A7F0-216095670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42938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0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775FC-8316-4794-9AD9-479FCA876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44" r="826"/>
          <a:stretch/>
        </p:blipFill>
        <p:spPr>
          <a:xfrm>
            <a:off x="2066102" y="926953"/>
            <a:ext cx="5011796" cy="2828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062C6F-3250-4610-A01A-7E3F5044C331}"/>
              </a:ext>
            </a:extLst>
          </p:cNvPr>
          <p:cNvSpPr txBox="1"/>
          <p:nvPr/>
        </p:nvSpPr>
        <p:spPr>
          <a:xfrm>
            <a:off x="0" y="19995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Sherbrooke, Québec: Centre St-Jean-Bosco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CE099-BB02-4A24-904E-441D79245355}"/>
              </a:ext>
            </a:extLst>
          </p:cNvPr>
          <p:cNvSpPr txBox="1"/>
          <p:nvPr/>
        </p:nvSpPr>
        <p:spPr>
          <a:xfrm>
            <a:off x="0" y="4055216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   </a:t>
            </a:r>
            <a:r>
              <a:rPr lang="es-ES" sz="2400" b="1" dirty="0">
                <a:latin typeface="Tahoma" panose="020B0604030504040204" pitchFamily="34" charset="0"/>
              </a:rPr>
              <a:t>Este grupo de habla francesa tiene ahora 9 miembros           	activos.  </a:t>
            </a:r>
            <a:r>
              <a:rPr lang="es-ES" sz="2400" b="1" dirty="0"/>
              <a:t>	</a:t>
            </a:r>
            <a:r>
              <a:rPr lang="es-ES" sz="2400" b="1" dirty="0">
                <a:latin typeface="Tahoma" panose="020B0604030504040204" pitchFamily="34" charset="0"/>
              </a:rPr>
              <a:t>Sus apostolados incluyen: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- apoyo a los proyectos de jóvenes misioneros en México </a:t>
            </a:r>
          </a:p>
          <a:p>
            <a:r>
              <a:rPr lang="es-ES" sz="2400" b="1" dirty="0">
                <a:latin typeface="Tahoma" panose="020B0604030504040204" pitchFamily="34" charset="0"/>
              </a:rPr>
              <a:t>			y Haití y a los adultos que los acompañan;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- catequesis a los adolescentes para los sacramentos;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- participación pastoral en la parroquia;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- otros proyectos futuros.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72C87C-FB04-4079-B622-F1A01B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50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0EBAF-BF83-41A1-984B-5B6173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602-D699-4C3D-B7A7-E7330888C75C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CE947-DCBC-4C8A-BB69-C3451CCFCD31}"/>
              </a:ext>
            </a:extLst>
          </p:cNvPr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Recrutar</a:t>
            </a: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nuevos miembros también resulta difícil porque nuestros estatutos indican claramente que </a:t>
            </a:r>
            <a:br>
              <a:rPr lang="es-E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Salesianos Cooperadores </a:t>
            </a:r>
          </a:p>
          <a:p>
            <a:pPr algn="ctr"/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  <a:br>
              <a:rPr lang="es-E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Cristianos</a:t>
            </a:r>
            <a:br>
              <a:rPr lang="es-E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viven</a:t>
            </a:r>
            <a:br>
              <a:rPr lang="es-E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según</a:t>
            </a:r>
            <a:br>
              <a:rPr lang="es-E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leyes</a:t>
            </a:r>
            <a:br>
              <a:rPr lang="es-E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católicas.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A0584-B834-4E66-BC6F-358F7BE85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138">
            <a:off x="6386946" y="2130633"/>
            <a:ext cx="1750724" cy="170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13F16-B95A-4469-9B00-D9345895D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5720" r="-853" b="7764"/>
          <a:stretch/>
        </p:blipFill>
        <p:spPr>
          <a:xfrm>
            <a:off x="5504184" y="4107173"/>
            <a:ext cx="3516249" cy="2543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B857A6-2B8E-4B48-A42C-6A66726E6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116">
            <a:off x="224879" y="4345812"/>
            <a:ext cx="3228493" cy="2152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DC807B-568D-4731-B848-7621BD94F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221">
            <a:off x="596114" y="2223385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24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0EBAF-BF83-41A1-984B-5B6173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602-D699-4C3D-B7A7-E7330888C75C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CE947-DCBC-4C8A-BB69-C3451CCFCD31}"/>
              </a:ext>
            </a:extLst>
          </p:cNvPr>
          <p:cNvSpPr txBox="1"/>
          <p:nvPr/>
        </p:nvSpPr>
        <p:spPr>
          <a:xfrm>
            <a:off x="0" y="0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800" b="1" i="1" dirty="0">
                <a:latin typeface="Tahoma" panose="020B0604030504040204" pitchFamily="34" charset="0"/>
              </a:rPr>
              <a:t>RESPONSABILIDAD CONJUNTA EN LA MISIÓN</a:t>
            </a:r>
            <a:r>
              <a:rPr lang="es-ES" sz="2800" b="1" dirty="0">
                <a:latin typeface="Tahoma" panose="020B0604030504040204" pitchFamily="34" charset="0"/>
              </a:rPr>
              <a:t>, </a:t>
            </a:r>
            <a:br>
              <a:rPr lang="es-ES" sz="2800" b="1" dirty="0"/>
            </a:br>
            <a:r>
              <a:rPr lang="es-E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queremos</a:t>
            </a:r>
            <a:r>
              <a:rPr lang="es-E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trabajar juntos</a:t>
            </a:r>
            <a:r>
              <a:rPr lang="es-ES" sz="2800" b="1" dirty="0">
                <a:latin typeface="Tahoma" panose="020B0604030504040204" pitchFamily="34" charset="0"/>
              </a:rPr>
              <a:t>, </a:t>
            </a:r>
          </a:p>
          <a:p>
            <a:pPr algn="ctr"/>
            <a:r>
              <a:rPr lang="es-ES" sz="2800" b="1" dirty="0">
                <a:latin typeface="Tahoma" panose="020B0604030504040204" pitchFamily="34" charset="0"/>
              </a:rPr>
              <a:t>Cooperadores-SDB-FMA… 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nuestro movimiento es intercontinental, </a:t>
            </a:r>
            <a:br>
              <a:rPr lang="es-ES" sz="2800" b="1" dirty="0"/>
            </a:br>
            <a:r>
              <a:rPr lang="es-ES" sz="2800" b="1" dirty="0">
                <a:latin typeface="Tahoma" panose="020B0604030504040204" pitchFamily="34" charset="0"/>
              </a:rPr>
              <a:t>creíble y eficaz.</a:t>
            </a:r>
            <a:endParaRPr lang="es-ES" sz="2800" b="1" dirty="0"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DEF06-8E65-475F-9D8C-718F9F2A3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9" y="3035641"/>
            <a:ext cx="8165561" cy="35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99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0EBAF-BF83-41A1-984B-5B6173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602-D699-4C3D-B7A7-E7330888C75C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CE947-DCBC-4C8A-BB69-C3451CCFCD31}"/>
              </a:ext>
            </a:extLst>
          </p:cNvPr>
          <p:cNvSpPr txBox="1"/>
          <p:nvPr/>
        </p:nvSpPr>
        <p:spPr>
          <a:xfrm>
            <a:off x="0" y="366975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Tenemos que ser abiertos y atentos </a:t>
            </a:r>
            <a:br>
              <a:rPr lang="es-E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las palabras del Papa Francisco</a:t>
            </a:r>
            <a:br>
              <a:rPr lang="es-E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buscando la misericordia,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inclusión y la santidad.</a:t>
            </a:r>
            <a:endParaRPr lang="en-US" sz="4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64C11-59C9-4BC7-A337-ED5D9CAC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97" y="2698284"/>
            <a:ext cx="3552825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D8C046-7FC7-483F-9484-6D14C76E0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60" y="2732453"/>
            <a:ext cx="2401743" cy="339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49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0EBAF-BF83-41A1-984B-5B6173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602-D699-4C3D-B7A7-E7330888C75C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FB9A8-4389-42CF-8A23-9A7A96F4B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49" y="1234225"/>
            <a:ext cx="3270833" cy="1427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DC2CB-40FF-4416-A3C6-330272C5D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35" y="4167188"/>
            <a:ext cx="4743450" cy="2371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15065-FD4B-4609-A532-50CC7E35D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8" y="319087"/>
            <a:ext cx="45720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1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ECE099-BB02-4A24-904E-441D79245355}"/>
              </a:ext>
            </a:extLst>
          </p:cNvPr>
          <p:cNvSpPr txBox="1"/>
          <p:nvPr/>
        </p:nvSpPr>
        <p:spPr>
          <a:xfrm>
            <a:off x="0" y="557006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</a:rPr>
              <a:t>Ademas</a:t>
            </a:r>
            <a:r>
              <a:rPr lang="en-US" sz="2400" b="1" dirty="0">
                <a:latin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</a:rPr>
              <a:t>unos</a:t>
            </a:r>
            <a:r>
              <a:rPr lang="en-US" sz="2400" b="1" dirty="0">
                <a:latin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</a:rPr>
              <a:t>Salesianos</a:t>
            </a:r>
            <a:r>
              <a:rPr lang="en-US" sz="2400" b="1" dirty="0">
                <a:latin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</a:rPr>
              <a:t>Cooperadores</a:t>
            </a:r>
            <a:r>
              <a:rPr lang="en-US" sz="2400" b="1" dirty="0">
                <a:latin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</a:rPr>
              <a:t>participaron</a:t>
            </a:r>
            <a:r>
              <a:rPr lang="en-US" sz="2400" b="1" dirty="0">
                <a:latin typeface="Tahoma" panose="020B0604030504040204" pitchFamily="34" charset="0"/>
              </a:rPr>
              <a:t> 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en una jornada diocesana que reúne a los movimientos 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y asociaciones de la diócesis de Sherbrooke.</a:t>
            </a:r>
          </a:p>
          <a:p>
            <a:pPr algn="ctr"/>
            <a:endParaRPr lang="es-ES" sz="2400" b="1" dirty="0">
              <a:latin typeface="Tahoma" panose="020B0604030504040204" pitchFamily="34" charset="0"/>
            </a:endParaRP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Tuvieron la oportunidad, junto a otros 45 grupos  de presentar el carisma, la misión y la ayuda 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que ofrecemos a la Iglesia como salesianos cooperadores. </a:t>
            </a:r>
          </a:p>
          <a:p>
            <a:pPr algn="ctr"/>
            <a:endParaRPr lang="es-ES" sz="2400" b="1" dirty="0">
              <a:latin typeface="Tahoma" panose="020B0604030504040204" pitchFamily="34" charset="0"/>
            </a:endParaRP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Todos estaban allí para conocerse, fraternizar, intercambiar, compartir, hacer un paso para comprender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más a su misión. </a:t>
            </a:r>
          </a:p>
          <a:p>
            <a:pPr algn="ctr"/>
            <a:endParaRPr lang="es-ES" sz="2400" b="1" dirty="0">
              <a:latin typeface="Tahoma" panose="020B0604030504040204" pitchFamily="34" charset="0"/>
            </a:endParaRP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Los participantes pudieron vivir juntos un momento de Iglesia en torno a un tema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unificador: «Juntos por una misma sinfonía».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A8C6A-6E87-48CF-88C4-1D145EA6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7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3752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Montréal, Québec: Centre Ste-Claire</a:t>
            </a:r>
          </a:p>
          <a:p>
            <a:pPr algn="ctr"/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7A8C8-19F2-4243-B8D1-C4EE9F1E6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1" r="541"/>
          <a:stretch/>
        </p:blipFill>
        <p:spPr>
          <a:xfrm>
            <a:off x="2083732" y="1004795"/>
            <a:ext cx="4976536" cy="3017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EB977-EA13-4A2B-9A51-53F453502C0F}"/>
              </a:ext>
            </a:extLst>
          </p:cNvPr>
          <p:cNvSpPr txBox="1"/>
          <p:nvPr/>
        </p:nvSpPr>
        <p:spPr>
          <a:xfrm>
            <a:off x="461394" y="4579161"/>
            <a:ext cx="83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ahoma" panose="020B0604030504040204" pitchFamily="34" charset="0"/>
              </a:rPr>
              <a:t>Como la Coordinadora Provincial no pudo asistir al 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Congreso Mundial en 2018, </a:t>
            </a:r>
            <a:r>
              <a:rPr lang="es-ES" sz="2400" b="1" dirty="0" err="1">
                <a:latin typeface="Tahoma" panose="020B0604030504040204" pitchFamily="34" charset="0"/>
              </a:rPr>
              <a:t>Johanne</a:t>
            </a:r>
            <a:r>
              <a:rPr lang="es-ES" sz="2400" b="1" dirty="0">
                <a:latin typeface="Tahoma" panose="020B0604030504040204" pitchFamily="34" charset="0"/>
              </a:rPr>
              <a:t> fue elegida para representarla. Aquí, todos los miembros de su centro la bendicen mientras emprende esta misión.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D0EE3-0628-4C34-B553-D96844B0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7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1641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Montréal, Québec: Centre Ste-Claire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01F82D-97FC-4B5C-B358-47903EE64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3082" r="58267" b="3184"/>
          <a:stretch/>
        </p:blipFill>
        <p:spPr>
          <a:xfrm rot="5400000">
            <a:off x="1254149" y="238091"/>
            <a:ext cx="2583810" cy="4337111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A91D0CAB-3697-4BE7-9961-8CF5B1661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447037"/>
            <a:ext cx="9143999" cy="18466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latin typeface="Tahoma" panose="020B0604030504040204" pitchFamily="34" charset="0"/>
              </a:rPr>
              <a:t>A lo largo de los años, los miembros de este centro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latin typeface="Tahoma" panose="020B0604030504040204" pitchFamily="34" charset="0"/>
              </a:rPr>
              <a:t>de habla francesa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han dado mucho de sí mismos y su tiempo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para garantizar la vitalidad de la Asociación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aceptando diversos cargos en el Consejo Provincial.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9EB45-2E9B-4E68-9B15-DEE4C200D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99" y="1114741"/>
            <a:ext cx="3787412" cy="25243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DCCE0-E775-4D5D-B3A7-CDFA8037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3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1641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Montréal, Québec: Centre Ste-Claire</a:t>
            </a:r>
            <a:endParaRPr lang="en-US" sz="3200" b="1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91D0CAB-3697-4BE7-9961-8CF5B1661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978677"/>
            <a:ext cx="9143999" cy="25853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s-ES" sz="2400" b="1" dirty="0">
                <a:latin typeface="Tahoma" panose="020B0604030504040204" pitchFamily="34" charset="0"/>
              </a:rPr>
              <a:t>En este momento, el grupo está involucrado en </a:t>
            </a:r>
          </a:p>
          <a:p>
            <a:pPr lvl="0"/>
            <a:r>
              <a:rPr lang="es-ES" sz="2400" b="1" dirty="0">
                <a:latin typeface="Tahoma" panose="020B0604030504040204" pitchFamily="34" charset="0"/>
              </a:rPr>
              <a:t>		 el apostolado de las siguientes maneras:</a:t>
            </a:r>
            <a:br>
              <a:rPr lang="es-ES" sz="2400" b="1" dirty="0"/>
            </a:br>
            <a:r>
              <a:rPr lang="es-ES" sz="2400" b="1" dirty="0"/>
              <a:t>			</a:t>
            </a:r>
            <a:r>
              <a:rPr lang="es-ES" sz="2400" b="1" dirty="0">
                <a:latin typeface="Tahoma" panose="020B0604030504040204" pitchFamily="34" charset="0"/>
              </a:rPr>
              <a:t>- iniciativas personales </a:t>
            </a:r>
            <a:br>
              <a:rPr lang="es-ES" sz="2400" b="1" dirty="0"/>
            </a:br>
            <a:r>
              <a:rPr lang="es-ES" sz="2400" b="1" dirty="0"/>
              <a:t>			</a:t>
            </a:r>
            <a:r>
              <a:rPr lang="es-ES" sz="2400" b="1" dirty="0">
                <a:latin typeface="Tahoma" panose="020B0604030504040204" pitchFamily="34" charset="0"/>
              </a:rPr>
              <a:t>- miembros dedicados a causas específicas </a:t>
            </a:r>
            <a:br>
              <a:rPr lang="es-ES" sz="2400" b="1" dirty="0"/>
            </a:br>
            <a:r>
              <a:rPr lang="es-ES" sz="2400" b="1" dirty="0"/>
              <a:t>					</a:t>
            </a:r>
            <a:r>
              <a:rPr lang="es-ES" sz="2400" b="1" dirty="0">
                <a:latin typeface="Tahoma" panose="020B0604030504040204" pitchFamily="34" charset="0"/>
              </a:rPr>
              <a:t>(</a:t>
            </a:r>
            <a:r>
              <a:rPr lang="es-ES" sz="2400" b="1" dirty="0" err="1">
                <a:latin typeface="Tahoma" panose="020B0604030504040204" pitchFamily="34" charset="0"/>
              </a:rPr>
              <a:t>ej</a:t>
            </a:r>
            <a:r>
              <a:rPr lang="es-ES" sz="2400" b="1" dirty="0">
                <a:latin typeface="Tahoma" panose="020B0604030504040204" pitchFamily="34" charset="0"/>
              </a:rPr>
              <a:t>: línea de ayuda, Bolivia)</a:t>
            </a:r>
            <a:br>
              <a:rPr lang="es-ES" sz="2400" b="1" dirty="0"/>
            </a:br>
            <a:r>
              <a:rPr lang="es-ES" sz="2400" b="1" dirty="0"/>
              <a:t>			</a:t>
            </a:r>
            <a:r>
              <a:rPr lang="es-ES" sz="2400" b="1" dirty="0">
                <a:latin typeface="Tahoma" panose="020B0604030504040204" pitchFamily="34" charset="0"/>
              </a:rPr>
              <a:t>- voluntariado por determinadas causas sociales</a:t>
            </a:r>
            <a:br>
              <a:rPr lang="es-ES" sz="2400" b="1" dirty="0"/>
            </a:br>
            <a:r>
              <a:rPr lang="es-ES" sz="2400" b="1" dirty="0"/>
              <a:t>			</a:t>
            </a:r>
            <a:r>
              <a:rPr lang="es-ES" sz="2400" b="1" dirty="0">
                <a:latin typeface="Tahoma" panose="020B0604030504040204" pitchFamily="34" charset="0"/>
              </a:rPr>
              <a:t>- voluntariado en la iglesia local.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B1C6A-8E58-410F-8190-EAE1ABEFC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r="-352"/>
          <a:stretch/>
        </p:blipFill>
        <p:spPr>
          <a:xfrm>
            <a:off x="364125" y="748970"/>
            <a:ext cx="4189332" cy="2818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6AE5C-68D7-478D-86C4-338930969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08" y="748970"/>
            <a:ext cx="3757667" cy="28182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11292-E048-4303-860C-8DCF6F15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9272A-B1F0-4338-9811-AD802739B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2" y="3049496"/>
            <a:ext cx="5467380" cy="3644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92279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Montreal, Quebec: Maria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Ausiliatrice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b="1" dirty="0">
                <a:latin typeface="Tahoma" panose="020B0604030504040204" pitchFamily="34" charset="0"/>
              </a:rPr>
              <a:t>Sábado, 8 Septiembre, 2018</a:t>
            </a:r>
            <a:br>
              <a:rPr lang="es-ES" sz="3200" b="1" dirty="0"/>
            </a:br>
            <a:br>
              <a:rPr lang="es-ES" sz="3200" b="1" dirty="0"/>
            </a:br>
            <a:r>
              <a:rPr lang="es-ES" sz="3200" b="1" dirty="0">
                <a:latin typeface="Tahoma" panose="020B0604030504040204" pitchFamily="34" charset="0"/>
              </a:rPr>
              <a:t>Fuimos bendecidos con </a:t>
            </a:r>
          </a:p>
          <a:p>
            <a:pPr algn="ctr"/>
            <a:r>
              <a:rPr lang="es-ES" sz="3200" b="1" dirty="0">
                <a:latin typeface="Tahoma" panose="020B0604030504040204" pitchFamily="34" charset="0"/>
              </a:rPr>
              <a:t>la visita sorpresa del Rector Mayor.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C06DF-687C-485E-AEE0-DCB281C4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3" t="19499" r="17339"/>
          <a:stretch/>
        </p:blipFill>
        <p:spPr>
          <a:xfrm>
            <a:off x="6078534" y="3718468"/>
            <a:ext cx="2841054" cy="23069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EBEBD5-1E71-46D8-BCF7-9C134639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5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3F158-C5A1-4C45-9BE1-DC5C6A8DE683}"/>
              </a:ext>
            </a:extLst>
          </p:cNvPr>
          <p:cNvSpPr txBox="1"/>
          <p:nvPr/>
        </p:nvSpPr>
        <p:spPr>
          <a:xfrm>
            <a:off x="0" y="125835"/>
            <a:ext cx="9144000" cy="361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Montreal, Quebec: Maria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Ausiliatrice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  <a:p>
            <a:pPr algn="ctr"/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s-ES" sz="2200" b="1" dirty="0">
                <a:solidFill>
                  <a:srgbClr val="000000"/>
                </a:solidFill>
                <a:latin typeface="Tahoma" panose="020B0604030504040204" pitchFamily="34" charset="0"/>
              </a:rPr>
              <a:t>Hay 15 miembros activos en este centro y no hay aspirantes en este momento. Los miembros de este centro están involucrados en:</a:t>
            </a:r>
            <a:br>
              <a:rPr lang="es-ES" sz="2200" b="1" dirty="0"/>
            </a:br>
            <a:r>
              <a:rPr lang="es-ES" sz="2200" b="1" dirty="0"/>
              <a:t>- </a:t>
            </a:r>
            <a:r>
              <a:rPr lang="es-ES" sz="2200" b="1" dirty="0">
                <a:solidFill>
                  <a:srgbClr val="000000"/>
                </a:solidFill>
                <a:latin typeface="Tahoma" panose="020B0604030504040204" pitchFamily="34" charset="0"/>
              </a:rPr>
              <a:t>Alimentar a las personas sin hogar (último domingo del mes)</a:t>
            </a:r>
            <a:br>
              <a:rPr lang="es-ES" sz="2200" b="1" dirty="0"/>
            </a:br>
            <a:r>
              <a:rPr lang="es-ES" sz="2200" b="1" dirty="0"/>
              <a:t>- </a:t>
            </a:r>
            <a:r>
              <a:rPr lang="es-ES" sz="2200" b="1" dirty="0">
                <a:solidFill>
                  <a:srgbClr val="000000"/>
                </a:solidFill>
                <a:latin typeface="Tahoma" panose="020B0604030504040204" pitchFamily="34" charset="0"/>
              </a:rPr>
              <a:t>Compromiso pastoral en la parroquia </a:t>
            </a:r>
          </a:p>
          <a:p>
            <a:pPr lvl="0">
              <a:lnSpc>
                <a:spcPct val="107000"/>
              </a:lnSpc>
            </a:pPr>
            <a:r>
              <a:rPr lang="es-ES" sz="2200" b="1" dirty="0">
                <a:solidFill>
                  <a:srgbClr val="000000"/>
                </a:solidFill>
                <a:latin typeface="Tahoma" panose="020B0604030504040204" pitchFamily="34" charset="0"/>
              </a:rPr>
              <a:t>- enseñanza del catecismo</a:t>
            </a:r>
            <a:br>
              <a:rPr lang="es-ES" sz="2200" b="1" dirty="0"/>
            </a:br>
            <a:r>
              <a:rPr lang="es-ES" sz="2200" b="1" dirty="0"/>
              <a:t>- </a:t>
            </a:r>
            <a:r>
              <a:rPr lang="es-ES" sz="2200" b="1" dirty="0">
                <a:solidFill>
                  <a:srgbClr val="000000"/>
                </a:solidFill>
                <a:latin typeface="Tahoma" panose="020B0604030504040204" pitchFamily="34" charset="0"/>
              </a:rPr>
              <a:t>Coro, Lectores, ministros extraordinarios de la Eucaristía</a:t>
            </a:r>
            <a:br>
              <a:rPr lang="es-ES" sz="2200" b="1" dirty="0"/>
            </a:br>
            <a:r>
              <a:rPr lang="es-ES" sz="2200" b="1" dirty="0"/>
              <a:t>- </a:t>
            </a:r>
            <a:r>
              <a:rPr lang="es-ES" sz="2200" b="1" dirty="0">
                <a:solidFill>
                  <a:srgbClr val="000000"/>
                </a:solidFill>
                <a:latin typeface="Tahoma" panose="020B0604030504040204" pitchFamily="34" charset="0"/>
              </a:rPr>
              <a:t>Proyecto de cesta de Navidad</a:t>
            </a:r>
            <a:endParaRPr lang="en-US" sz="2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0796F-776C-49D5-8591-CCBC5FEE1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0" b="9725"/>
          <a:stretch/>
        </p:blipFill>
        <p:spPr>
          <a:xfrm>
            <a:off x="192948" y="3783468"/>
            <a:ext cx="5368953" cy="287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E21E2-2CEC-4313-B875-7A4A887A7E7B}"/>
              </a:ext>
            </a:extLst>
          </p:cNvPr>
          <p:cNvSpPr txBox="1"/>
          <p:nvPr/>
        </p:nvSpPr>
        <p:spPr>
          <a:xfrm>
            <a:off x="5721292" y="3880465"/>
            <a:ext cx="3229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ahoma" panose="020B0604030504040204" pitchFamily="34" charset="0"/>
              </a:rPr>
              <a:t>23 de mayo, 2019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Renovación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de la promesa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y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Aniversarios</a:t>
            </a:r>
          </a:p>
          <a:p>
            <a:pPr algn="ctr"/>
            <a:r>
              <a:rPr lang="es-ES" sz="2400" b="1" dirty="0">
                <a:latin typeface="Tahoma" panose="020B0604030504040204" pitchFamily="34" charset="0"/>
              </a:rPr>
              <a:t>ESPECIAL </a:t>
            </a:r>
            <a:br>
              <a:rPr lang="es-ES" sz="2400" b="1" dirty="0"/>
            </a:br>
            <a:r>
              <a:rPr lang="es-ES" sz="2400" b="1" dirty="0">
                <a:latin typeface="Tahoma" panose="020B0604030504040204" pitchFamily="34" charset="0"/>
              </a:rPr>
              <a:t>(10, 15, 30 años)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168489-F14E-4209-9D5A-0256A42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95CE-795B-43AA-8240-28BB35DD0D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3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2324</TotalTime>
  <Words>619</Words>
  <Application>Microsoft Office PowerPoint</Application>
  <PresentationFormat>On-screen Show (4:3)</PresentationFormat>
  <Paragraphs>162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Berlin Sans FB Demi</vt:lpstr>
      <vt:lpstr>Calibri</vt:lpstr>
      <vt:lpstr>Calibri Light</vt:lpstr>
      <vt:lpstr>Helvetica Neue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EL CONSEJO PROVINCIAL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</dc:creator>
  <cp:lastModifiedBy>tony de somma</cp:lastModifiedBy>
  <cp:revision>152</cp:revision>
  <dcterms:created xsi:type="dcterms:W3CDTF">2019-06-21T20:34:18Z</dcterms:created>
  <dcterms:modified xsi:type="dcterms:W3CDTF">2019-10-07T19:28:29Z</dcterms:modified>
</cp:coreProperties>
</file>