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83" r:id="rId3"/>
    <p:sldId id="258" r:id="rId4"/>
    <p:sldId id="273" r:id="rId5"/>
    <p:sldId id="272" r:id="rId6"/>
    <p:sldId id="260" r:id="rId7"/>
    <p:sldId id="274" r:id="rId8"/>
    <p:sldId id="278" r:id="rId9"/>
    <p:sldId id="279" r:id="rId10"/>
    <p:sldId id="285" r:id="rId11"/>
    <p:sldId id="284" r:id="rId12"/>
    <p:sldId id="286" r:id="rId13"/>
    <p:sldId id="281" r:id="rId14"/>
  </p:sldIdLst>
  <p:sldSz cx="9144000" cy="6858000" type="screen4x3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83BC3-28E0-484F-B83F-810F19CA18A3}" type="datetimeFigureOut">
              <a:rPr lang="es-DO" smtClean="0"/>
              <a:pPr/>
              <a:t>11/10/2019</a:t>
            </a:fld>
            <a:endParaRPr lang="es-D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D7C1F-C14D-41DE-8BC4-5BE6204CF4C6}" type="slidenum">
              <a:rPr lang="es-DO" smtClean="0"/>
              <a:pPr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63700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D7C1F-C14D-41DE-8BC4-5BE6204CF4C6}" type="slidenum">
              <a:rPr lang="es-DO" smtClean="0"/>
              <a:pPr/>
              <a:t>13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44643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424B-861D-428F-8BF1-58AFE4573F8F}" type="datetimeFigureOut">
              <a:rPr lang="es-DO" smtClean="0"/>
              <a:pPr/>
              <a:t>11/10/2019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54E9-8B1C-4F9F-BC27-2D0A1F4E1516}" type="slidenum">
              <a:rPr lang="es-DO" smtClean="0"/>
              <a:pPr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11575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424B-861D-428F-8BF1-58AFE4573F8F}" type="datetimeFigureOut">
              <a:rPr lang="es-DO" smtClean="0"/>
              <a:pPr/>
              <a:t>11/10/2019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54E9-8B1C-4F9F-BC27-2D0A1F4E1516}" type="slidenum">
              <a:rPr lang="es-DO" smtClean="0"/>
              <a:pPr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1286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424B-861D-428F-8BF1-58AFE4573F8F}" type="datetimeFigureOut">
              <a:rPr lang="es-DO" smtClean="0"/>
              <a:pPr/>
              <a:t>11/10/2019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54E9-8B1C-4F9F-BC27-2D0A1F4E1516}" type="slidenum">
              <a:rPr lang="es-DO" smtClean="0"/>
              <a:pPr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61722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424B-861D-428F-8BF1-58AFE4573F8F}" type="datetimeFigureOut">
              <a:rPr lang="es-DO" smtClean="0"/>
              <a:pPr/>
              <a:t>11/10/2019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54E9-8B1C-4F9F-BC27-2D0A1F4E1516}" type="slidenum">
              <a:rPr lang="es-DO" smtClean="0"/>
              <a:pPr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4971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424B-861D-428F-8BF1-58AFE4573F8F}" type="datetimeFigureOut">
              <a:rPr lang="es-DO" smtClean="0"/>
              <a:pPr/>
              <a:t>11/10/2019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54E9-8B1C-4F9F-BC27-2D0A1F4E1516}" type="slidenum">
              <a:rPr lang="es-DO" smtClean="0"/>
              <a:pPr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09734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424B-861D-428F-8BF1-58AFE4573F8F}" type="datetimeFigureOut">
              <a:rPr lang="es-DO" smtClean="0"/>
              <a:pPr/>
              <a:t>11/10/2019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54E9-8B1C-4F9F-BC27-2D0A1F4E1516}" type="slidenum">
              <a:rPr lang="es-DO" smtClean="0"/>
              <a:pPr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8903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424B-861D-428F-8BF1-58AFE4573F8F}" type="datetimeFigureOut">
              <a:rPr lang="es-DO" smtClean="0"/>
              <a:pPr/>
              <a:t>11/10/2019</a:t>
            </a:fld>
            <a:endParaRPr lang="es-D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54E9-8B1C-4F9F-BC27-2D0A1F4E1516}" type="slidenum">
              <a:rPr lang="es-DO" smtClean="0"/>
              <a:pPr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686242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424B-861D-428F-8BF1-58AFE4573F8F}" type="datetimeFigureOut">
              <a:rPr lang="es-DO" smtClean="0"/>
              <a:pPr/>
              <a:t>11/10/2019</a:t>
            </a:fld>
            <a:endParaRPr lang="es-D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54E9-8B1C-4F9F-BC27-2D0A1F4E1516}" type="slidenum">
              <a:rPr lang="es-DO" smtClean="0"/>
              <a:pPr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15823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424B-861D-428F-8BF1-58AFE4573F8F}" type="datetimeFigureOut">
              <a:rPr lang="es-DO" smtClean="0"/>
              <a:pPr/>
              <a:t>11/10/2019</a:t>
            </a:fld>
            <a:endParaRPr lang="es-D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54E9-8B1C-4F9F-BC27-2D0A1F4E1516}" type="slidenum">
              <a:rPr lang="es-DO" smtClean="0"/>
              <a:pPr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682940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424B-861D-428F-8BF1-58AFE4573F8F}" type="datetimeFigureOut">
              <a:rPr lang="es-DO" smtClean="0"/>
              <a:pPr/>
              <a:t>11/10/2019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54E9-8B1C-4F9F-BC27-2D0A1F4E1516}" type="slidenum">
              <a:rPr lang="es-DO" smtClean="0"/>
              <a:pPr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90104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424B-861D-428F-8BF1-58AFE4573F8F}" type="datetimeFigureOut">
              <a:rPr lang="es-DO" smtClean="0"/>
              <a:pPr/>
              <a:t>11/10/2019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C54E9-8B1C-4F9F-BC27-2D0A1F4E1516}" type="slidenum">
              <a:rPr lang="es-DO" smtClean="0"/>
              <a:pPr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952332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2424B-861D-428F-8BF1-58AFE4573F8F}" type="datetimeFigureOut">
              <a:rPr lang="es-DO" smtClean="0"/>
              <a:pPr/>
              <a:t>11/10/2019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C54E9-8B1C-4F9F-BC27-2D0A1F4E1516}" type="slidenum">
              <a:rPr lang="es-DO" smtClean="0"/>
              <a:pPr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002866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El%20Instrumentum%20laboris%20del%20S&#237;nodo%20de%20los%20j&#243;venes%20en%202018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ELLOS%20SUMAN%20SUS%20VOCES.docx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8579" y="3789040"/>
            <a:ext cx="8786842" cy="1513878"/>
          </a:xfrm>
        </p:spPr>
        <p:txBody>
          <a:bodyPr>
            <a:noAutofit/>
          </a:bodyPr>
          <a:lstStyle/>
          <a:p>
            <a:r>
              <a:rPr lang="es-ES" sz="2400" b="1" dirty="0" smtClean="0">
                <a:solidFill>
                  <a:schemeClr val="tx1"/>
                </a:solidFill>
              </a:rPr>
              <a:t>«Ser testimonio </a:t>
            </a:r>
            <a:r>
              <a:rPr lang="es-ES" sz="2400" b="1" dirty="0">
                <a:solidFill>
                  <a:schemeClr val="tx1"/>
                </a:solidFill>
              </a:rPr>
              <a:t>creíble y alegre de nuestra vocación, realizando proyectos de esperanza, de fe y de vida con y para los jóvenes para poder responder a sus </a:t>
            </a:r>
            <a:r>
              <a:rPr lang="es-ES" sz="2400" b="1" dirty="0" smtClean="0">
                <a:solidFill>
                  <a:schemeClr val="tx1"/>
                </a:solidFill>
              </a:rPr>
              <a:t>expectativas»</a:t>
            </a:r>
            <a:endParaRPr lang="es-ES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Resultado de imagen para LOS SALESIANOS COOPERADORES EN EL MUN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3356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987824" y="5589240"/>
            <a:ext cx="33847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 smtClean="0"/>
              <a:t>V ENCUENTRO REGIONAL SSCC</a:t>
            </a:r>
          </a:p>
          <a:p>
            <a:pPr algn="ctr"/>
            <a:r>
              <a:rPr lang="es-ES" sz="1600" b="1" dirty="0" smtClean="0"/>
              <a:t>PUEBLA, MEXICO DEL 10 OCTUBRE 20</a:t>
            </a:r>
          </a:p>
          <a:p>
            <a:pPr algn="ctr"/>
            <a:r>
              <a:rPr lang="es-ES" sz="1600" b="1" dirty="0" smtClean="0"/>
              <a:t>POR FRANKLIN ORTEGA S.C.</a:t>
            </a:r>
          </a:p>
        </p:txBody>
      </p:sp>
    </p:spTree>
    <p:extLst>
      <p:ext uri="{BB962C8B-B14F-4D97-AF65-F5344CB8AC3E}">
        <p14:creationId xmlns:p14="http://schemas.microsoft.com/office/powerpoint/2010/main" val="283279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1143000"/>
          </a:xfrm>
        </p:spPr>
        <p:txBody>
          <a:bodyPr>
            <a:noAutofit/>
          </a:bodyPr>
          <a:lstStyle/>
          <a:p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smtClean="0"/>
              <a:t>«SOLO UNA COSA TORNA A UN SUEÑO IMPOSIBLE: EL MIEDO A FRACASAR»</a:t>
            </a:r>
            <a:br>
              <a:rPr lang="es-ES" sz="2800" dirty="0" smtClean="0"/>
            </a:br>
            <a:r>
              <a:rPr lang="es-ES" sz="2800" dirty="0"/>
              <a:t>	</a:t>
            </a:r>
            <a:r>
              <a:rPr lang="es-ES" sz="2800" dirty="0" smtClean="0"/>
              <a:t/>
            </a:r>
            <a:br>
              <a:rPr lang="es-ES" sz="2800" dirty="0" smtClean="0"/>
            </a:br>
            <a:endParaRPr lang="es-ES" sz="28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084168" y="3388350"/>
            <a:ext cx="1641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PAULO COELHO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7882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3786182" y="3714752"/>
            <a:ext cx="5036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 smtClean="0"/>
              <a:t>=</a:t>
            </a:r>
            <a:endParaRPr lang="es-ES" sz="5000" dirty="0"/>
          </a:p>
        </p:txBody>
      </p:sp>
      <p:pic>
        <p:nvPicPr>
          <p:cNvPr id="5122" name="Picture 2" descr="Resultado de imagen para rector mayor con los salesianos cooperado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96752"/>
            <a:ext cx="4248473" cy="511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716016" y="908720"/>
            <a:ext cx="4157798" cy="540060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ES" dirty="0" smtClean="0"/>
              <a:t>Les pido vivir </a:t>
            </a:r>
            <a:r>
              <a:rPr lang="es-ES" dirty="0"/>
              <a:t>las orientaciones que tienen para su sexenio </a:t>
            </a:r>
            <a:r>
              <a:rPr lang="es-ES" dirty="0" smtClean="0"/>
              <a:t>y añado </a:t>
            </a:r>
            <a:r>
              <a:rPr lang="es-ES" dirty="0"/>
              <a:t>un elemento </a:t>
            </a:r>
            <a:r>
              <a:rPr lang="es-ES" dirty="0" smtClean="0"/>
              <a:t>actual: </a:t>
            </a:r>
          </a:p>
          <a:p>
            <a:pPr marL="0" indent="0" algn="just">
              <a:buNone/>
            </a:pPr>
            <a:endParaRPr lang="es-ES" b="1" dirty="0"/>
          </a:p>
          <a:p>
            <a:pPr marL="0" indent="0" algn="just">
              <a:buNone/>
            </a:pPr>
            <a:r>
              <a:rPr lang="es-ES" b="1" dirty="0" smtClean="0"/>
              <a:t>Hoy</a:t>
            </a:r>
            <a:r>
              <a:rPr lang="es-ES" b="1" dirty="0"/>
              <a:t>, nuestro mundo tiene </a:t>
            </a:r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necesidad de testigos y de ver testimonios </a:t>
            </a:r>
            <a:r>
              <a:rPr lang="es-ES" b="1" dirty="0" smtClean="0">
                <a:solidFill>
                  <a:schemeClr val="accent3">
                    <a:lumMod val="75000"/>
                  </a:schemeClr>
                </a:solidFill>
              </a:rPr>
              <a:t>creíbles</a:t>
            </a:r>
            <a:endParaRPr lang="es-ES" b="1" dirty="0" smtClean="0"/>
          </a:p>
          <a:p>
            <a:pPr marL="0" indent="0" algn="just">
              <a:buNone/>
            </a:pPr>
            <a:endParaRPr lang="es-ES" b="1" dirty="0" smtClean="0"/>
          </a:p>
          <a:p>
            <a:pPr marL="0" indent="0" algn="just">
              <a:buNone/>
            </a:pPr>
            <a:r>
              <a:rPr lang="es-ES" b="1" dirty="0" smtClean="0"/>
              <a:t>Vivan </a:t>
            </a:r>
            <a:r>
              <a:rPr lang="es-ES" b="1" dirty="0"/>
              <a:t>su identidad de Salesianos Cooperadores en el lugar donde estén y donde se encuentren siendo </a:t>
            </a:r>
            <a:r>
              <a:rPr lang="es-ES" b="1" dirty="0" smtClean="0"/>
              <a:t>testigos</a:t>
            </a:r>
            <a:endParaRPr lang="es-ES" dirty="0"/>
          </a:p>
          <a:p>
            <a:pPr algn="just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7544" y="4221088"/>
            <a:ext cx="8352928" cy="219400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sz="2400" dirty="0"/>
              <a:t>“Jesús llama la atención de aquellos que tienen responsabilidades educativas o de mando: los pastores de almas, las autoridades públicas, los legisladores, los maestros, los </a:t>
            </a:r>
            <a:r>
              <a:rPr lang="es-ES" sz="2400" dirty="0" smtClean="0"/>
              <a:t>padres, </a:t>
            </a:r>
            <a:r>
              <a:rPr lang="es-ES" sz="2400" u="sng" dirty="0" smtClean="0"/>
              <a:t>SSCC,</a:t>
            </a:r>
            <a:r>
              <a:rPr lang="es-ES" sz="2400" dirty="0" smtClean="0"/>
              <a:t> </a:t>
            </a:r>
            <a:r>
              <a:rPr lang="es-ES" sz="2400" dirty="0"/>
              <a:t>exhortándoles a </a:t>
            </a:r>
            <a:r>
              <a:rPr lang="es-ES" sz="2400" b="1" dirty="0"/>
              <a:t>que sean conscientes de su papel delicado</a:t>
            </a:r>
            <a:r>
              <a:rPr lang="es-ES" sz="2400" dirty="0"/>
              <a:t> y a discernir siempre el camino correcto por el cual conducir a las personas”</a:t>
            </a:r>
            <a:endParaRPr lang="es-E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04665"/>
            <a:ext cx="5976664" cy="3372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6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71600" y="1700808"/>
            <a:ext cx="7472386" cy="29543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000" dirty="0" smtClean="0"/>
              <a:t>Hoy, más que nunca,  </a:t>
            </a:r>
            <a:r>
              <a:rPr lang="es-ES" sz="2000" dirty="0"/>
              <a:t>la </a:t>
            </a:r>
            <a:r>
              <a:rPr lang="es-ES" sz="2000" dirty="0" smtClean="0"/>
              <a:t>ASSCC </a:t>
            </a:r>
            <a:r>
              <a:rPr lang="es-ES" sz="2000" dirty="0"/>
              <a:t>debe estar permeada por una cultura sinodal permanente, con el corazón puesto en los jóvenes, acompañándoles desde su propia realidad</a:t>
            </a:r>
            <a:r>
              <a:rPr lang="es-ES" sz="2000" dirty="0" smtClean="0"/>
              <a:t>, </a:t>
            </a:r>
            <a:r>
              <a:rPr lang="es-ES" sz="2000" dirty="0"/>
              <a:t>siendo auténticos,  transparente, acogedores, honestos, </a:t>
            </a:r>
            <a:r>
              <a:rPr lang="es-ES" sz="2000" dirty="0" smtClean="0"/>
              <a:t>alegre</a:t>
            </a:r>
            <a:endParaRPr lang="es-ES" sz="2000" dirty="0"/>
          </a:p>
          <a:p>
            <a:pPr marL="0" indent="0" algn="just">
              <a:buNone/>
            </a:pPr>
            <a:r>
              <a:rPr lang="es-ES" sz="2000" dirty="0"/>
              <a:t>Podemos, </a:t>
            </a:r>
            <a:r>
              <a:rPr lang="es-ES" sz="2000" dirty="0" smtClean="0"/>
              <a:t>debemos, se te exige un </a:t>
            </a:r>
            <a:r>
              <a:rPr lang="es-ES" sz="2000" dirty="0"/>
              <a:t>testimonio de vida creíble, coherente con nuestra vocación y con la Promesa que le hemos hecho a Dios, nuestro sueño es posible pero no lo podemos lograr solo, por ello, cada día hemos de repetir esta oración </a:t>
            </a:r>
            <a:endParaRPr lang="es-ES" sz="2000" dirty="0" smtClean="0"/>
          </a:p>
          <a:p>
            <a:pPr marL="0" indent="0" algn="just">
              <a:buNone/>
            </a:pPr>
            <a:endParaRPr lang="es-ES" sz="2000" b="1" dirty="0"/>
          </a:p>
          <a:p>
            <a:pPr marL="0" indent="0" algn="ctr">
              <a:buNone/>
            </a:pPr>
            <a:r>
              <a:rPr lang="es-ES" sz="2000" b="1" dirty="0" smtClean="0"/>
              <a:t>Todos juntos </a:t>
            </a:r>
          </a:p>
          <a:p>
            <a:pPr marL="0" indent="0" algn="ctr">
              <a:buNone/>
            </a:pPr>
            <a:r>
              <a:rPr lang="es-ES" sz="2400" b="1" dirty="0" smtClean="0"/>
              <a:t>“Dame</a:t>
            </a:r>
            <a:r>
              <a:rPr lang="es-ES" sz="2400" b="1" dirty="0"/>
              <a:t>, Padre, la fuerza de tu Espíritu, para que sepa ser fiel a este propósito de vida. ¡María Auxiliadora, Madre de la Iglesia, me asista y me guíe! Amén</a:t>
            </a:r>
            <a:r>
              <a:rPr lang="es-ES" sz="2000" dirty="0"/>
              <a:t>.</a:t>
            </a:r>
          </a:p>
          <a:p>
            <a:pPr algn="just"/>
            <a:endParaRPr lang="es-ES" sz="2000" dirty="0"/>
          </a:p>
        </p:txBody>
      </p:sp>
      <p:sp>
        <p:nvSpPr>
          <p:cNvPr id="2" name="1 Rectángulo"/>
          <p:cNvSpPr/>
          <p:nvPr/>
        </p:nvSpPr>
        <p:spPr>
          <a:xfrm>
            <a:off x="2771800" y="660053"/>
            <a:ext cx="38631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s-ES" sz="2800" b="1" dirty="0">
                <a:solidFill>
                  <a:prstClr val="black"/>
                </a:solidFill>
              </a:rPr>
              <a:t>EN CONCLUSIÓN </a:t>
            </a:r>
            <a:r>
              <a:rPr lang="es-ES" sz="2800" b="1" dirty="0" smtClean="0">
                <a:solidFill>
                  <a:prstClr val="black"/>
                </a:solidFill>
              </a:rPr>
              <a:t>  </a:t>
            </a:r>
            <a:endParaRPr lang="es-ES" sz="28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DO" b="1" dirty="0" smtClean="0"/>
              <a:t>Niveles de Aprendizaje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DO" b="1" dirty="0" smtClean="0"/>
              <a:t> </a:t>
            </a:r>
            <a:endParaRPr lang="es-ES" dirty="0" smtClean="0"/>
          </a:p>
          <a:p>
            <a:r>
              <a:rPr lang="es-DO" dirty="0" smtClean="0"/>
              <a:t>Saber: que de nuevo es conocido</a:t>
            </a:r>
          </a:p>
          <a:p>
            <a:pPr>
              <a:buNone/>
            </a:pPr>
            <a:endParaRPr lang="es-ES" dirty="0" smtClean="0"/>
          </a:p>
          <a:p>
            <a:r>
              <a:rPr lang="es-DO" dirty="0" smtClean="0"/>
              <a:t>Saber Hacer: </a:t>
            </a:r>
            <a:r>
              <a:rPr lang="x-none" smtClean="0"/>
              <a:t>Cuáles habilidades o competencias tengo que aprender para poner en practico lo que </a:t>
            </a:r>
            <a:r>
              <a:rPr lang="es-ES" dirty="0" smtClean="0"/>
              <a:t>visto 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Saber Ser: </a:t>
            </a:r>
            <a:r>
              <a:rPr lang="x-none" smtClean="0"/>
              <a:t>Cuáles valores, actitudes o motivaciones me da este tema para fortalecer mi </a:t>
            </a:r>
            <a:r>
              <a:rPr lang="x-none" u="sng" smtClean="0"/>
              <a:t>identidad de SSCC</a:t>
            </a:r>
            <a:endParaRPr lang="es-ES" u="sng" dirty="0" smtClean="0"/>
          </a:p>
          <a:p>
            <a:pPr>
              <a:buNone/>
            </a:pPr>
            <a:endParaRPr lang="es-ES" dirty="0" smtClean="0"/>
          </a:p>
          <a:p>
            <a:r>
              <a:rPr lang="es-DO" dirty="0" smtClean="0"/>
              <a:t>Saber vivir en comunión: </a:t>
            </a:r>
            <a:r>
              <a:rPr lang="x-none" smtClean="0"/>
              <a:t>En qué me ayuda</a:t>
            </a:r>
            <a:r>
              <a:rPr lang="es-ES" dirty="0" smtClean="0"/>
              <a:t> este tema</a:t>
            </a:r>
            <a:r>
              <a:rPr lang="x-none" smtClean="0"/>
              <a:t> para crecer como grupo?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32040" y="1052736"/>
            <a:ext cx="3816424" cy="50405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2800" dirty="0" smtClean="0"/>
              <a:t>RETOS</a:t>
            </a:r>
            <a:br>
              <a:rPr lang="es-ES" sz="2800" dirty="0" smtClean="0"/>
            </a:br>
            <a:r>
              <a:rPr lang="es-ES" sz="2800" b="1" dirty="0" smtClean="0"/>
              <a:t>SUEÑOS</a:t>
            </a: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 smtClean="0"/>
              <a:t>FACTORES</a:t>
            </a:r>
            <a:br>
              <a:rPr lang="es-ES" sz="2800" dirty="0" smtClean="0"/>
            </a:br>
            <a:r>
              <a:rPr lang="es-ES" sz="2800" dirty="0" smtClean="0"/>
              <a:t>VALORES</a:t>
            </a:r>
            <a:br>
              <a:rPr lang="es-ES" sz="2800" dirty="0" smtClean="0"/>
            </a:br>
            <a:r>
              <a:rPr lang="es-ES" sz="2800" dirty="0" smtClean="0"/>
              <a:t>Y</a:t>
            </a:r>
            <a:r>
              <a:rPr lang="es-ES" sz="2800" dirty="0"/>
              <a:t/>
            </a:r>
            <a:br>
              <a:rPr lang="es-ES" sz="2800" dirty="0"/>
            </a:br>
            <a:r>
              <a:rPr lang="es-ES" sz="2800" dirty="0" smtClean="0"/>
              <a:t>PROCESO DE CONVERSIÓN </a:t>
            </a:r>
            <a:endParaRPr lang="es-ES" sz="2700" dirty="0"/>
          </a:p>
        </p:txBody>
      </p:sp>
      <p:pic>
        <p:nvPicPr>
          <p:cNvPr id="3" name="Picture 2" descr="La imagen puede contener: tex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83" y="1052736"/>
            <a:ext cx="4202257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85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465138"/>
            <a:ext cx="8229600" cy="274783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s-ES" sz="2800" b="1" dirty="0" smtClean="0"/>
              <a:t>SUEÑO DE LA ASOCIACION </a:t>
            </a:r>
            <a:br>
              <a:rPr lang="es-ES" sz="2800" b="1" dirty="0" smtClean="0"/>
            </a:br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s-ES" sz="2800" dirty="0" smtClean="0"/>
              <a:t>«Ser </a:t>
            </a:r>
            <a:r>
              <a:rPr lang="es-ES" sz="2800" dirty="0"/>
              <a:t>testimonio creíble y alegre de nuestra vocación, realizando proyectos de esperanza, de fe y de vida con y para los jóvenes para poder responder </a:t>
            </a: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 smtClean="0"/>
              <a:t>a </a:t>
            </a:r>
            <a:r>
              <a:rPr lang="es-ES" sz="2800" dirty="0"/>
              <a:t>sus </a:t>
            </a:r>
            <a:r>
              <a:rPr lang="es-ES" sz="2800" dirty="0" smtClean="0"/>
              <a:t>expectativas»</a:t>
            </a:r>
            <a:endParaRPr lang="es-ES" sz="2800" dirty="0"/>
          </a:p>
        </p:txBody>
      </p:sp>
      <p:sp>
        <p:nvSpPr>
          <p:cNvPr id="3" name="2 Rectángulo"/>
          <p:cNvSpPr/>
          <p:nvPr/>
        </p:nvSpPr>
        <p:spPr>
          <a:xfrm>
            <a:off x="395536" y="3741038"/>
            <a:ext cx="51125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¿Y qué busca revelar este sueño? </a:t>
            </a:r>
            <a:r>
              <a:rPr lang="es-ES" sz="2400" dirty="0" smtClean="0"/>
              <a:t> </a:t>
            </a:r>
          </a:p>
          <a:p>
            <a:endParaRPr lang="es-ES" sz="2400" dirty="0"/>
          </a:p>
          <a:p>
            <a:r>
              <a:rPr lang="es-ES" sz="2400" dirty="0" smtClean="0"/>
              <a:t>¿</a:t>
            </a:r>
            <a:r>
              <a:rPr lang="es-ES" sz="2400" dirty="0"/>
              <a:t>A qué nos invita? </a:t>
            </a:r>
            <a:endParaRPr lang="es-ES" sz="2400" dirty="0" smtClean="0"/>
          </a:p>
          <a:p>
            <a:endParaRPr lang="es-ES" sz="2400" dirty="0"/>
          </a:p>
          <a:p>
            <a:r>
              <a:rPr lang="es-ES" sz="2400" dirty="0" smtClean="0"/>
              <a:t>¿</a:t>
            </a:r>
            <a:r>
              <a:rPr lang="es-ES" sz="2400" dirty="0"/>
              <a:t>Qué tiene de trasfondo? </a:t>
            </a:r>
            <a:endParaRPr lang="es-ES" sz="2400" dirty="0" smtClean="0"/>
          </a:p>
          <a:p>
            <a:endParaRPr lang="es-ES" sz="2400" dirty="0"/>
          </a:p>
          <a:p>
            <a:r>
              <a:rPr lang="es-ES" sz="2400" dirty="0" smtClean="0"/>
              <a:t>¿</a:t>
            </a:r>
            <a:r>
              <a:rPr lang="es-ES" sz="2400" dirty="0"/>
              <a:t>Es posible lograrlo?</a:t>
            </a:r>
          </a:p>
        </p:txBody>
      </p:sp>
      <p:sp>
        <p:nvSpPr>
          <p:cNvPr id="4" name="AutoShape 2" descr="Resultado de imagen para don bosco soñad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" name="AutoShape 4" descr="Resultado de imagen para don bosco soñado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" name="AutoShape 6" descr="Resultado de imagen para don bosco soñad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212977"/>
            <a:ext cx="2589121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s-ES" b="1" dirty="0"/>
              <a:t>SER TESTIMONIO CREIBLE Y ALEGRE DE NUESTRA VOCACION </a:t>
            </a:r>
            <a:endParaRPr lang="es-ES" dirty="0"/>
          </a:p>
        </p:txBody>
      </p:sp>
      <p:sp>
        <p:nvSpPr>
          <p:cNvPr id="1025" name="Rectangle 1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571472" y="2839992"/>
            <a:ext cx="8358246" cy="15696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3200" dirty="0"/>
              <a:t>El </a:t>
            </a:r>
            <a:r>
              <a:rPr lang="es-ES" sz="3200" dirty="0" err="1"/>
              <a:t>instrumentum</a:t>
            </a:r>
            <a:r>
              <a:rPr lang="es-ES" sz="3200" dirty="0"/>
              <a:t> </a:t>
            </a:r>
            <a:r>
              <a:rPr lang="es-ES" sz="3200" dirty="0" err="1"/>
              <a:t>laboris</a:t>
            </a:r>
            <a:r>
              <a:rPr lang="es-ES" sz="3200" dirty="0"/>
              <a:t> </a:t>
            </a:r>
            <a:r>
              <a:rPr lang="es-ES" sz="3200" dirty="0" smtClean="0"/>
              <a:t>del </a:t>
            </a:r>
            <a:r>
              <a:rPr lang="es-ES" sz="3200" dirty="0"/>
              <a:t>Sínodo de los jóvenes en 2018 </a:t>
            </a:r>
            <a:endParaRPr lang="es-ES" sz="3200" dirty="0" smtClean="0"/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3200" dirty="0" smtClean="0">
                <a:solidFill>
                  <a:schemeClr val="tx1"/>
                </a:solidFill>
                <a:cs typeface="Arial" pitchFamily="34" charset="0"/>
              </a:rPr>
              <a:t>Capítulo 5, </a:t>
            </a:r>
            <a:r>
              <a:rPr kumimoji="0" lang="es-E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Numeral 66 y siguientes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0108" y="807129"/>
            <a:ext cx="8229600" cy="998984"/>
          </a:xfrm>
        </p:spPr>
        <p:txBody>
          <a:bodyPr>
            <a:noAutofit/>
          </a:bodyPr>
          <a:lstStyle/>
          <a:p>
            <a:r>
              <a:rPr lang="es-ES" sz="3600" b="1" dirty="0" smtClean="0"/>
              <a:t>Demandas del V </a:t>
            </a:r>
            <a:r>
              <a:rPr lang="es-ES" sz="3600" b="1" dirty="0"/>
              <a:t>Congreso </a:t>
            </a:r>
            <a:r>
              <a:rPr lang="es-ES" sz="3600" b="1" dirty="0" smtClean="0"/>
              <a:t>a </a:t>
            </a:r>
            <a:r>
              <a:rPr lang="es-ES" sz="3600" b="1" dirty="0"/>
              <a:t>los SSCC </a:t>
            </a:r>
            <a:r>
              <a:rPr lang="es-ES" sz="3600" b="1" dirty="0" smtClean="0"/>
              <a:t>de </a:t>
            </a:r>
            <a:r>
              <a:rPr lang="es-ES" sz="3600" b="1" dirty="0"/>
              <a:t>la Región </a:t>
            </a:r>
            <a:r>
              <a:rPr lang="es-ES" sz="3600" b="1" dirty="0" err="1"/>
              <a:t>Interamerica</a:t>
            </a:r>
            <a:r>
              <a:rPr lang="es-ES" sz="3600" b="1" dirty="0"/>
              <a:t>:</a:t>
            </a:r>
          </a:p>
        </p:txBody>
      </p:sp>
      <p:pic>
        <p:nvPicPr>
          <p:cNvPr id="1026" name="Picture 2" descr="Resultado de imagen para salesianos cooperador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639" y="0"/>
            <a:ext cx="2481361" cy="785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42910" y="2052065"/>
            <a:ext cx="8001056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2000" dirty="0" smtClean="0">
                <a:ea typeface="Batang"/>
                <a:cs typeface="Times New Roman"/>
              </a:rPr>
              <a:t>Que seamos agentes </a:t>
            </a:r>
            <a:r>
              <a:rPr lang="es-ES" sz="2000" dirty="0">
                <a:ea typeface="Batang"/>
                <a:cs typeface="Times New Roman"/>
              </a:rPr>
              <a:t>de </a:t>
            </a:r>
            <a:r>
              <a:rPr lang="es-ES" sz="2000" dirty="0" smtClean="0">
                <a:ea typeface="Batang"/>
                <a:cs typeface="Times New Roman"/>
              </a:rPr>
              <a:t>trasformación</a:t>
            </a:r>
            <a:endParaRPr lang="es-ES" sz="2000" dirty="0">
              <a:ea typeface="Batang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2000" dirty="0" smtClean="0">
                <a:ea typeface="Batang"/>
                <a:cs typeface="Times New Roman"/>
              </a:rPr>
              <a:t>Portadores </a:t>
            </a:r>
            <a:r>
              <a:rPr lang="es-ES" sz="2000" dirty="0">
                <a:ea typeface="Batang"/>
                <a:cs typeface="Times New Roman"/>
              </a:rPr>
              <a:t>del evangelio y recuperar su frescura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2000" dirty="0" smtClean="0">
                <a:ea typeface="Batang"/>
                <a:cs typeface="Times New Roman"/>
              </a:rPr>
              <a:t>Demanda un </a:t>
            </a:r>
            <a:r>
              <a:rPr lang="es-ES" sz="2000" dirty="0">
                <a:ea typeface="Batang"/>
                <a:cs typeface="Times New Roman"/>
              </a:rPr>
              <a:t>SC que responda con el estilo de Don Bosco al cambio de la historia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2000" dirty="0" smtClean="0">
                <a:ea typeface="Batang"/>
                <a:cs typeface="Times New Roman"/>
              </a:rPr>
              <a:t>Tener </a:t>
            </a:r>
            <a:r>
              <a:rPr lang="es-ES" sz="2000" dirty="0">
                <a:ea typeface="Batang"/>
                <a:cs typeface="Times New Roman"/>
              </a:rPr>
              <a:t>experiencia </a:t>
            </a:r>
            <a:r>
              <a:rPr lang="es-ES" sz="2000" dirty="0" smtClean="0">
                <a:ea typeface="Batang"/>
                <a:cs typeface="Times New Roman"/>
              </a:rPr>
              <a:t>profunda de </a:t>
            </a:r>
            <a:r>
              <a:rPr lang="es-ES" sz="2000" dirty="0">
                <a:ea typeface="Batang"/>
                <a:cs typeface="Times New Roman"/>
              </a:rPr>
              <a:t>Dios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2000" dirty="0" smtClean="0">
                <a:ea typeface="Batang"/>
                <a:cs typeface="Times New Roman"/>
              </a:rPr>
              <a:t>Un </a:t>
            </a:r>
            <a:r>
              <a:rPr lang="es-ES" sz="2000" dirty="0">
                <a:ea typeface="Batang"/>
                <a:cs typeface="Times New Roman"/>
              </a:rPr>
              <a:t>SC dedicado al bien común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2000" dirty="0" smtClean="0">
                <a:ea typeface="Batang"/>
                <a:cs typeface="Times New Roman"/>
              </a:rPr>
              <a:t>Ser  </a:t>
            </a:r>
            <a:r>
              <a:rPr lang="es-ES" sz="2000" dirty="0">
                <a:ea typeface="Batang"/>
                <a:cs typeface="Times New Roman"/>
              </a:rPr>
              <a:t>testigo persistente, de una fe encarnada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2000" dirty="0" smtClean="0">
                <a:ea typeface="Batang"/>
                <a:cs typeface="Times New Roman"/>
              </a:rPr>
              <a:t>Un </a:t>
            </a:r>
            <a:r>
              <a:rPr lang="es-ES" sz="2000" dirty="0">
                <a:ea typeface="Batang"/>
                <a:cs typeface="Times New Roman"/>
              </a:rPr>
              <a:t>laico en salida, entre la gente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2000" dirty="0">
                <a:ea typeface="Batang"/>
                <a:cs typeface="Times New Roman"/>
              </a:rPr>
              <a:t>Se necesita un SC con un rostro luminoso que testimonia su alegría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2000" dirty="0" smtClean="0">
                <a:ea typeface="Batang"/>
                <a:cs typeface="Times New Roman"/>
              </a:rPr>
              <a:t>Se </a:t>
            </a:r>
            <a:r>
              <a:rPr lang="es-ES" sz="2000" dirty="0">
                <a:ea typeface="Batang"/>
                <a:cs typeface="Times New Roman"/>
              </a:rPr>
              <a:t>te pide ser feliz con tu vocación salesiana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s-ES" sz="2000" dirty="0">
                <a:ea typeface="Batang"/>
                <a:cs typeface="Times New Roman"/>
              </a:rPr>
              <a:t>La ASSCC te quiere ver actuar junto como asociado corresponsable y dando frutos</a:t>
            </a:r>
          </a:p>
        </p:txBody>
      </p:sp>
    </p:spTree>
    <p:extLst>
      <p:ext uri="{BB962C8B-B14F-4D97-AF65-F5344CB8AC3E}">
        <p14:creationId xmlns:p14="http://schemas.microsoft.com/office/powerpoint/2010/main" val="316490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 LA CREDIBILIDAD SOÑADA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611560" y="1672120"/>
            <a:ext cx="7786742" cy="4697427"/>
          </a:xfr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es-ES" b="1" dirty="0" smtClean="0"/>
          </a:p>
          <a:p>
            <a:pPr algn="ctr">
              <a:buNone/>
            </a:pPr>
            <a:r>
              <a:rPr lang="es-ES" b="1" dirty="0" smtClean="0"/>
              <a:t>“</a:t>
            </a:r>
            <a:r>
              <a:rPr lang="es-ES" b="1" dirty="0"/>
              <a:t>QUE”, </a:t>
            </a:r>
          </a:p>
          <a:p>
            <a:pPr algn="ctr">
              <a:buNone/>
            </a:pPr>
            <a:endParaRPr lang="es-ES" b="1" dirty="0" smtClean="0"/>
          </a:p>
          <a:p>
            <a:pPr algn="ctr">
              <a:buNone/>
            </a:pPr>
            <a:endParaRPr lang="es-ES" b="1" dirty="0" smtClean="0"/>
          </a:p>
          <a:p>
            <a:pPr algn="ctr">
              <a:buNone/>
            </a:pPr>
            <a:r>
              <a:rPr lang="es-ES" b="1" dirty="0" smtClean="0"/>
              <a:t> </a:t>
            </a:r>
            <a:r>
              <a:rPr lang="es-ES" b="1" dirty="0"/>
              <a:t>“PARE QUE” </a:t>
            </a:r>
            <a:endParaRPr lang="es-ES" b="1" dirty="0" smtClean="0"/>
          </a:p>
          <a:p>
            <a:pPr algn="ctr">
              <a:buNone/>
            </a:pPr>
            <a:endParaRPr lang="es-ES" b="1" dirty="0"/>
          </a:p>
          <a:p>
            <a:pPr algn="ctr">
              <a:buNone/>
            </a:pPr>
            <a:endParaRPr lang="es-ES" b="1" dirty="0" smtClean="0"/>
          </a:p>
          <a:p>
            <a:pPr algn="ctr">
              <a:buNone/>
            </a:pPr>
            <a:r>
              <a:rPr lang="es-ES" b="1" dirty="0" smtClean="0"/>
              <a:t>“</a:t>
            </a:r>
            <a:r>
              <a:rPr lang="es-ES" b="1" dirty="0"/>
              <a:t>COMO</a:t>
            </a:r>
          </a:p>
        </p:txBody>
      </p:sp>
      <p:pic>
        <p:nvPicPr>
          <p:cNvPr id="2050" name="Picture 2" descr="Resultado de imagen para COTEJ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703" y="1340768"/>
            <a:ext cx="179070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sultado de imagen para COTEJ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949783"/>
            <a:ext cx="179070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S" b="1" dirty="0" smtClean="0"/>
              <a:t>EL «COMO»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9552" y="1628800"/>
            <a:ext cx="8258204" cy="4400568"/>
          </a:xfr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es-ES" dirty="0" smtClean="0">
                <a:solidFill>
                  <a:schemeClr val="tx1"/>
                </a:solidFill>
              </a:rPr>
              <a:t>Nunca improvisado  </a:t>
            </a:r>
          </a:p>
          <a:p>
            <a:pPr marL="0" indent="0" algn="just">
              <a:buNone/>
            </a:pPr>
            <a:endParaRPr lang="es-ES" dirty="0" smtClean="0">
              <a:solidFill>
                <a:schemeClr val="tx1"/>
              </a:solidFill>
            </a:endParaRPr>
          </a:p>
          <a:p>
            <a:pPr algn="just"/>
            <a:r>
              <a:rPr lang="es-ES" dirty="0" smtClean="0">
                <a:solidFill>
                  <a:schemeClr val="tx1"/>
                </a:solidFill>
              </a:rPr>
              <a:t>Aplicar </a:t>
            </a:r>
            <a:r>
              <a:rPr lang="es-ES" dirty="0">
                <a:solidFill>
                  <a:schemeClr val="tx1"/>
                </a:solidFill>
              </a:rPr>
              <a:t>estrategias de planificación a todos los </a:t>
            </a:r>
            <a:r>
              <a:rPr lang="es-ES" dirty="0" smtClean="0">
                <a:solidFill>
                  <a:schemeClr val="tx1"/>
                </a:solidFill>
              </a:rPr>
              <a:t>niveles</a:t>
            </a:r>
          </a:p>
          <a:p>
            <a:pPr algn="just">
              <a:buNone/>
            </a:pPr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dirty="0" smtClean="0">
                <a:solidFill>
                  <a:schemeClr val="tx1"/>
                </a:solidFill>
              </a:rPr>
              <a:t>	</a:t>
            </a:r>
            <a:r>
              <a:rPr lang="es-ES" sz="2000" dirty="0" smtClean="0">
                <a:solidFill>
                  <a:schemeClr val="tx1"/>
                </a:solidFill>
              </a:rPr>
              <a:t>PE, POA, MONITOREO, EVALUACION  </a:t>
            </a:r>
          </a:p>
          <a:p>
            <a:pPr algn="just">
              <a:buNone/>
            </a:pPr>
            <a:endParaRPr lang="es-ES" sz="2000" dirty="0" smtClean="0">
              <a:solidFill>
                <a:schemeClr val="tx1"/>
              </a:solidFill>
            </a:endParaRPr>
          </a:p>
          <a:p>
            <a:pPr algn="just"/>
            <a:r>
              <a:rPr lang="es-ES" dirty="0" smtClean="0">
                <a:solidFill>
                  <a:schemeClr val="tx1"/>
                </a:solidFill>
              </a:rPr>
              <a:t>Con Espíritu Sinodal </a:t>
            </a:r>
          </a:p>
          <a:p>
            <a:pPr algn="just"/>
            <a:endParaRPr lang="es-ES" dirty="0" smtClean="0">
              <a:solidFill>
                <a:schemeClr val="tx1"/>
              </a:solidFill>
            </a:endParaRPr>
          </a:p>
          <a:p>
            <a:pPr algn="just"/>
            <a:r>
              <a:rPr lang="es-ES" dirty="0" smtClean="0">
                <a:solidFill>
                  <a:schemeClr val="tx1"/>
                </a:solidFill>
              </a:rPr>
              <a:t>Bajo 4 ámbitos aprobados: </a:t>
            </a:r>
          </a:p>
          <a:p>
            <a:pPr algn="just">
              <a:buNone/>
            </a:pPr>
            <a:r>
              <a:rPr lang="es-ES" dirty="0" smtClean="0">
                <a:solidFill>
                  <a:schemeClr val="tx1"/>
                </a:solidFill>
              </a:rPr>
              <a:t> 		Formación</a:t>
            </a:r>
            <a:r>
              <a:rPr lang="es-ES" dirty="0">
                <a:solidFill>
                  <a:schemeClr val="tx1"/>
                </a:solidFill>
              </a:rPr>
              <a:t>, Misión, </a:t>
            </a:r>
            <a:endParaRPr lang="es-ES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dirty="0" smtClean="0">
                <a:solidFill>
                  <a:schemeClr val="tx1"/>
                </a:solidFill>
              </a:rPr>
              <a:t>	Comunión </a:t>
            </a:r>
            <a:r>
              <a:rPr lang="es-ES" dirty="0">
                <a:solidFill>
                  <a:schemeClr val="tx1"/>
                </a:solidFill>
              </a:rPr>
              <a:t>y Autonomía</a:t>
            </a:r>
            <a:r>
              <a:rPr lang="es-DO" dirty="0" smtClean="0">
                <a:solidFill>
                  <a:schemeClr val="tx1"/>
                </a:solidFill>
              </a:rPr>
              <a:t>.</a:t>
            </a:r>
            <a:endParaRPr lang="es-ES" dirty="0" smtClean="0">
              <a:solidFill>
                <a:schemeClr val="tx1"/>
              </a:solidFill>
            </a:endParaRPr>
          </a:p>
          <a:p>
            <a:pPr algn="just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3074" name="Picture 2" descr="Resultado de imagen para pl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945" y="4077073"/>
            <a:ext cx="3833056" cy="255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ELLOS SUMAN SUS VOCES</a:t>
            </a:r>
            <a:endParaRPr lang="es-ES" dirty="0"/>
          </a:p>
        </p:txBody>
      </p:sp>
      <p:pic>
        <p:nvPicPr>
          <p:cNvPr id="4098" name="Picture 2" descr="Imagen relacionada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237" y="1484784"/>
            <a:ext cx="410445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</TotalTime>
  <Words>519</Words>
  <Application>Microsoft Office PowerPoint</Application>
  <PresentationFormat>Presentación en pantalla (4:3)</PresentationFormat>
  <Paragraphs>73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Niveles de Aprendizaje </vt:lpstr>
      <vt:lpstr>RETOS SUEÑOS FACTORES VALORES Y PROCESO DE CONVERSIÓN </vt:lpstr>
      <vt:lpstr>SUEÑO DE LA ASOCIACION   «Ser testimonio creíble y alegre de nuestra vocación, realizando proyectos de esperanza, de fe y de vida con y para los jóvenes para poder responder  a sus expectativas»</vt:lpstr>
      <vt:lpstr>SER TESTIMONIO CREIBLE Y ALEGRE DE NUESTRA VOCACION </vt:lpstr>
      <vt:lpstr>Demandas del V Congreso a los SSCC de la Región Interamerica:</vt:lpstr>
      <vt:lpstr> LA CREDIBILIDAD SOÑADA</vt:lpstr>
      <vt:lpstr>EL «COMO»</vt:lpstr>
      <vt:lpstr>ELLOS SUMAN SUS VOCES</vt:lpstr>
      <vt:lpstr>  «SOLO UNA COSA TORNA A UN SUEÑO IMPOSIBLE: EL MIEDO A FRACASAR»   </vt:lpstr>
      <vt:lpstr>Presentación de PowerPoint</vt:lpstr>
      <vt:lpstr>Presentación de PowerPoint</vt:lpstr>
      <vt:lpstr>Presentación de PowerPoint</vt:lpstr>
    </vt:vector>
  </TitlesOfParts>
  <Company>Unknown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FSDB Secretaria</dc:creator>
  <cp:lastModifiedBy>Laptop_01</cp:lastModifiedBy>
  <cp:revision>65</cp:revision>
  <dcterms:created xsi:type="dcterms:W3CDTF">2017-09-15T16:22:44Z</dcterms:created>
  <dcterms:modified xsi:type="dcterms:W3CDTF">2019-10-11T13:31:54Z</dcterms:modified>
</cp:coreProperties>
</file>