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3" r:id="rId3"/>
    <p:sldId id="271" r:id="rId4"/>
    <p:sldId id="280" r:id="rId5"/>
    <p:sldId id="281" r:id="rId6"/>
    <p:sldId id="260" r:id="rId7"/>
    <p:sldId id="282" r:id="rId8"/>
    <p:sldId id="283" r:id="rId9"/>
    <p:sldId id="279" r:id="rId10"/>
    <p:sldId id="296" r:id="rId11"/>
    <p:sldId id="297" r:id="rId12"/>
    <p:sldId id="285" r:id="rId13"/>
    <p:sldId id="287" r:id="rId14"/>
    <p:sldId id="286" r:id="rId15"/>
    <p:sldId id="291" r:id="rId16"/>
    <p:sldId id="295" r:id="rId17"/>
    <p:sldId id="274" r:id="rId18"/>
    <p:sldId id="270" r:id="rId19"/>
    <p:sldId id="272" r:id="rId20"/>
    <p:sldId id="278" r:id="rId21"/>
    <p:sldId id="277" r:id="rId22"/>
    <p:sldId id="275" r:id="rId23"/>
    <p:sldId id="288" r:id="rId24"/>
    <p:sldId id="289" r:id="rId25"/>
    <p:sldId id="2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7"/>
    <p:restoredTop sz="94662"/>
  </p:normalViewPr>
  <p:slideViewPr>
    <p:cSldViewPr snapToGrid="0" snapToObjects="1">
      <p:cViewPr varScale="1">
        <p:scale>
          <a:sx n="71" d="100"/>
          <a:sy n="7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6T18:03:09.19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156 1553 24575,'-6'69'0,"-1"-7"0,-7 6 0,6-7 0,-4 9 0,10 0 0,-4 0 0,6 0 0,0 0 0,0 0 0,0 9 0,0 2 0,0 0 0,0 7 0,0-16 0,0 16 0,0-16 0,0 16 0,6-16 0,2 7 0,6-10 0,0 1 0,0 0 0,-1 0 0,1-8 0,0 6 0,-7-15 0,5 15 0,-4-14 0,5 14 0,-5-14 0,4 5 0,-5-7 0,0 0 0,4-1 0,-9-6 0,9 4 0,-4-4 0,6-1 0,-6 6 0,3-12 0,-3 12 0,6-6 0,5 23 0,-4-11 0,9 4 0,-4-17 0,5-8 0,0 8 0,0-5 0,7 6 0,2-7 0,5 2 0,9 1 0,3 15 0,-3-18 0,8 24 0,-8-19 0,9 14 0,0 0 0,9 2 0,-7-2 0,6-4 0,18-1 0,-29-22 0,1 9 0,-38-5 0,-16 4 0,5 13 0,2-13 0,11 6 0,0-8 0,7 8 0,13 3 0,-2 15 0,19-4 0,-6 5 0,16-4 0,-7-2 0,14 4 0,-7-10 0,1 0 0,4 0 0,-14-13 0,15 5 0,-10-15 0,1 0 0,6 0 0,-6-6 0,0-1 0,5-6 0,-5-1 0,8 1 0,0 0 0,0 0 0,9 0 0,-7 0 0,16 1 0,-16-7 0,7 5 0,-9-6 0,0 1 0,-9 4 0,7-10 0,-21 3 0,11 1 0,-21-5 0,6 10 0,-8-9 0,1 3 0,15 0 0,-11-3 0,11 8 0,-16-9 0,8 5 0,-6-1 0,13-4 0,-5 5 0,6-1 0,1-3 0,0 9 0,-1-9 0,1 3 0,0 1 0,7-5 0,-5 5 0,6-6 0,0 0 0,1 0 0,28 0 0,-6 0 0,-22-14 0,-2-2 0,4 8 0,23-23 0,-50 31 0,16 0 0,-1 0 0,1 0 0,0 0 0,-1 0 0,-6 0 0,-2 0 0,-8 0 0,1 0 0,-1 0 0,1-5 0,-1-2 0,1-5 0,0 0 0,-7 1 0,5-6 0,-11 4 0,11-4 0,-11 6 0,11-6 0,-11 5 0,5-5 0,0 0 0,-5 5 0,5-9 0,0 8 0,-5-3 0,4 5 0,-5 0 0,0 0 0,-1 0 0,1 0 0,-1 0 0,1 0 0,-1 5 0,1-4 0,0 4 0,-6 0 0,4-3 0,-3 7 0,-1-7 0,4 8 0,-3-8 0,4 7 0,1-2 0,0-1 0,-1 4 0,1-9 0,-1 9 0,1-9 0,0 9 0,-1-4 0,1 5 0,0-5 0,-1 4 0,1-4 0,-1 5 0,11-5 0,-8 4 0,13-4 0,-14 0 0,11 4 0,-11-9 0,11 9 0,-10-9 0,10 9 0,-11-9 0,11 4 0,-11-1 0,11-3 0,-5 3 0,1-5 0,4-5 0,-5 4 0,7-4 0,-1 0 0,1 4 0,-1-10 0,1 10 0,-1-10 0,1 10 0,-1-10 0,1 10 0,6-10 0,-4 4 0,12-1 0,-13-3 0,6 10 0,-1-11 0,-4 11 0,12-12 0,-13 6 0,13-6 0,-13 6 0,7-11 0,-1 9 0,-3-17 0,30-13 0,-31 10 0,-2-1 0,22-11 0,-27 12 0,-3 1 0,-4 5 0,2-17 0,14-3 0,-14 2 0,13-2 0,-12 2 0,12-2 0,-12 2 0,12-2 0,-14 10 0,14-9 0,-14 16 0,0-7 0,-3 9 0,-5 1 0,0-1 0,0 0 0,-7 1 0,1-1 0,0 0 0,0-7 0,0 6 0,1-13 0,0 5 0,-1-7 0,1 1 0,0-1 0,0 0 0,-6 7 0,4 2 0,-9 8 0,3-1 0,0 0 0,-4 1 0,5 5 0,-6-4 0,0 4 0,5 1 0,-4-5 0,4 11 0,-5-5 0,4 6 0,-2 0 0,2-6 0,-4 5 0,0-5 0,0 0 0,0-2 0,0 1 0,0-5 0,0 4 0,0-5 0,0 5 0,0-4 0,0 11 0,0-11 0,0 10 0,0-4 0,0-9 0,0 5 0,0-13 0,0 9 0,0-7 0,-5-2 0,3 1 0,-4-6 0,6-12 0,0 25 0,0-35 0,0 37 0,0-42 0,0 13 0,0-7 0,0 3 0,0 14 0,0-6 0,0 8 0,0 0 0,-5 8 0,4 1 0,-10 8 0,5-1 0,-6 0 0,-5 7 0,4-5 0,-8 4 0,8 1 0,-10-6 0,11 12 0,-10-5 0,5 0 0,-5 5 0,4-5 0,-3 6 0,4 0 0,-5 5 0,1-3 0,-1 3 0,0-5 0,0 5 0,-6-4 0,5 8 0,-5-8 0,6 9 0,1-4 0,-1 5 0,0 0 0,5 0 0,-9 0 0,8 1 0,-10-2 0,-4-4 0,2 4 0,-3-4 0,5 5 0,0-1 0,5 1 0,-5 0 0,6-5 0,1 9 0,4-7 0,-3 12 0,5-2 0,-13-1 0,1-7 0,-16-8 0,-2-5 0,-7-1 0,-7-1 0,-3 7 0,0-6 0,-6 4 0,6-5 0,-8 5 0,0-4 0,8 11 0,-6-12 0,14 7 0,-6-7 0,8 1 0,0 0 0,8 1 0,-7-1 0,14 2 0,-7-7 0,8 5 0,-1-4 0,1 6 0,0 0 0,0 0 0,1 0 0,-1 6 0,0-5 0,1 10 0,-1-10 0,-7 10 0,6-5 0,-13 5 0,5-5 0,-7 4 0,1-5 0,-1 6 0,-8-1 0,6 1 0,-14-1 0,6 7 0,0-5 0,-6 4 0,14-5 0,-6 5 0,9-3 0,6 9 0,-5-3 0,20 5 0,-18 0 0,12-6 0,-24-2 0,-2-12 0,-8 5 0,-9-6 0,6 0 0,-15 5 0,7-5 0,0 12 0,-7-4 0,15 5 0,-6 0 0,9-5 0,8 12 0,10-11 0,9 11 0,7-10 0,1 10 0,5-4 0,-4-1 0,11 5 0,-5-4 0,6 0 0,-6 3 0,5-2 0,-5-1 0,0 4 0,-1-10 0,-1 10 0,-4-4 0,-3-1 0,0 5 0,-6-5 0,0 6 0,6-6 0,-13 5 0,5-4 0,1 5 0,1 0 0,7 0 0,-7 0 0,6 0 0,-6 0 0,7 0 0,-9 0 0,7 0 0,-8 0 0,11 0 0,-1 0 0,0 0 0,-6 0 0,-3 0 0,-7 5 0,-8 3 0,6 5 0,-14 1 0,15-1 0,-15 1 0,6-1 0,0 6 0,2-4 0,9 9 0,6-10 0,8 8 0,9-4 0,6 9 0,6-13 0,-27 2 0,0-16 0,-36 0 0,7 0 0,-7 0 0,8 0 0,-18 0 0,15 0-413,8 4 0,1 0 413,-16-2 0,21 5 0,-1 1 0,-20 0-407,-9 7 407,-1 0 0,10-1 0,-7 1 0,16 5 0,1-4 0,11 3 0,8-6 0,0 0 0,8 0 809,1 4-809,7-4 424,1 4-424,5-5 0,-4-1 0,11 0 0,-5 1 0,6-6 0,-6 4 0,5-4 0,-5 5 0,6-5 0,0 4 0,1-4 0,-1 4 0,0 1 0,-6 1 0,5-2 0,-5 2 0,6-6 0,0 3 0,0-3 0,1 5 0,-1 0 0,5-5 0,2 3 0,5-8 0,1 8 0,3-4 0,2 4 0,0 4 0,3-3 0,-8 4 0,3-4 0,1 0 0,-4 0 0,8-1 0,-9 6 0,5-4 0,-1 4 0,1-5 0,1 5 0,2-4 0,-7 4 0,8 0 0,-3-4 0,4 4 0,0 0 0,0-3 0,0 3 0,0-6 0,0 6 0,0-3 0,0 3 0,0-6 0,0 1 0,0 0 0,0 5 0,0-4 0,0 4 0,0-5 0,0 0 0,0-1 0,0 1 0,0 0 0,0 0 0,0-1 0,0 1 0,0 0 0,0 0 0,0-1 0,0 0 0,0 1 0,0-1 0,0 1 0,0-1 0,0 0 0,0 1 0,0 0 0,0 0 0,0-1 0,0 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3FD6F-351F-1645-8266-C231C7C02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E0BB7-0E22-1142-9748-B1D85C5F2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654AC-8244-F84D-BAB9-2F0D4543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E984-CC90-F641-BBBB-7166AB77077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F6CBA-9CDF-AF47-994F-A8BC1C88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E67DF-4357-8F4F-9D1B-CDFA0468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195-47A1-AC47-8743-BBA2EA120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66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AAE3C-6895-E746-BA0D-C29DB1B48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B1C957-FA68-E342-AD5F-303F25B8A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1A65B-D69D-1943-B9B3-A3D01A196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E984-CC90-F641-BBBB-7166AB77077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3E1E8-1DBC-844A-A811-62E9E03AB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EA77-B217-BA40-93C2-7FF6064F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195-47A1-AC47-8743-BBA2EA120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A446A5-1A7B-D842-A27F-5F40B8272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D24F86-6C48-5D44-8111-9232B3C0C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5D382-96D4-B048-8BD0-7FB8210C0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E984-CC90-F641-BBBB-7166AB77077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6B71F-6B63-554A-8463-1A93A959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043C8-AA7E-3144-B593-20D21B13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195-47A1-AC47-8743-BBA2EA120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6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18EB6-6EC8-F448-8B11-7976CFF75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AB8C6-3A42-744F-8CA6-334ABD994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F0240-317A-3547-9611-F9E5A5F7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E984-CC90-F641-BBBB-7166AB77077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DB6A3-EC27-E545-91D1-00A137E6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A9422-3E7E-6C4F-BAAF-769F65A2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195-47A1-AC47-8743-BBA2EA120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7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FCB8-1693-5442-89D0-7789DB94F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1F270-B2B4-BF4C-B93E-EC9CB63F4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434CD-5C46-0F4C-8EB8-5095C05DF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E984-CC90-F641-BBBB-7166AB77077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CB55C-F993-EF48-B0A1-9DC3BB335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B22B1-4B2F-A141-BECD-AF6CB93E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195-47A1-AC47-8743-BBA2EA120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6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9ECEA-C713-B645-9684-5BFE4E2D3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8279D-F5A1-124D-8747-ADF9BA6F6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AAB9B-EA54-1F49-8CCB-5550FC3BF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03C32-20EC-9A43-B7CD-B57330AD1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E984-CC90-F641-BBBB-7166AB77077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F90AE-AADF-704E-BE77-A96880E17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A81BE-99E5-D64A-AECA-1682ACED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195-47A1-AC47-8743-BBA2EA120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17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1B2CE-133D-E847-AE93-2A3190C70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90E92-42A6-CF49-B1D2-4C1E929B3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AF324-D244-BF49-918A-D6027C933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97746-1822-9C4F-8660-260C7E6565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369A89-C2B6-6345-AEEA-FF3EE3B421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052D7E-E179-B942-B9CF-5D556619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E984-CC90-F641-BBBB-7166AB77077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5A19FF-85B1-9847-BB65-C40EDD952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674DC-E432-E54D-BD1E-40D84E3E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195-47A1-AC47-8743-BBA2EA120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7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18E66-20C0-9B4C-9CA1-AE785D87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9DFE61-6882-1D43-9614-6412BCF3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E984-CC90-F641-BBBB-7166AB77077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9497B7-B2B9-DA4E-BD47-CA520ED7F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CD2F7-8670-BF4E-86CA-F904A102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195-47A1-AC47-8743-BBA2EA120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51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33E773-0BCD-DE4C-8305-9B2B14558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E984-CC90-F641-BBBB-7166AB77077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DDECA-1B21-3341-8F27-F9D24734E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D7E01-F0EE-8A47-BEA4-371DC0D5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195-47A1-AC47-8743-BBA2EA120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CC7F7-1ED3-7144-A430-F454F411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D1A78-2EEA-9F4C-85CC-87F92D9F5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8E277-4A98-B041-90F3-C928F6B19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5EAFF-C7A3-EE47-94C7-086CC239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E984-CC90-F641-BBBB-7166AB77077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4E483-C140-6D4B-B8B3-17A517A9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DD903-3433-6448-8DD6-7292C48E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195-47A1-AC47-8743-BBA2EA120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1410-C28C-5340-8D51-202962E5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6B663-FD6E-6F4B-9B84-24DAFA3959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66A7E-B053-4648-9C22-0080CA7CB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FB011-2FDE-A347-A459-81121BC7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E984-CC90-F641-BBBB-7166AB77077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63EFF-4A26-744C-B566-41401F7E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48170-7BCA-C449-9CDF-330F8C91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195-47A1-AC47-8743-BBA2EA120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3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E44523-A061-8740-9ADD-80E063046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7DA1E-3B2A-BB45-AD35-15D9D9096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0BAE5-B089-5B47-A118-0945522B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4E984-CC90-F641-BBBB-7166AB77077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029C4-FE80-4844-81BB-E27BA5D0A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63CA3-FDD1-3B49-85D6-1F2CF753A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67195-47A1-AC47-8743-BBA2EA120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1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donboscosalesianportal.org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onboscosalesianportal.org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donboscosalesianportal.org/wp-content/uploads/Article-1.pdf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onboscosalesianportal.org/wp-content/uploads/OCTOBER-2019-SNIPPETS.pdf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customXml" Target="../ink/ink1.x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3E0BB33B-8FE5-EC44-88A0-ABF1A25B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2047875"/>
            <a:ext cx="304165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3">
            <a:extLst>
              <a:ext uri="{FF2B5EF4-FFF2-40B4-BE49-F238E27FC236}">
                <a16:creationId xmlns:a16="http://schemas.microsoft.com/office/drawing/2014/main" id="{C01F6567-15F4-9248-A60B-F746C5FBE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49213"/>
            <a:ext cx="11947525" cy="19986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dirty="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4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dirty="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1E1751F7-999C-F742-B76B-0FBE18B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2674938"/>
            <a:ext cx="4570412" cy="754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October 2019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60" name="1 Imagen">
            <a:extLst>
              <a:ext uri="{FF2B5EF4-FFF2-40B4-BE49-F238E27FC236}">
                <a16:creationId xmlns:a16="http://schemas.microsoft.com/office/drawing/2014/main" id="{C9B95246-680F-2D44-AEA2-F41B9A4EB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992563"/>
            <a:ext cx="2940050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1">
            <a:extLst>
              <a:ext uri="{FF2B5EF4-FFF2-40B4-BE49-F238E27FC236}">
                <a16:creationId xmlns:a16="http://schemas.microsoft.com/office/drawing/2014/main" id="{0DF79018-C892-8F4B-ACAC-695FFA534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4984750"/>
            <a:ext cx="48958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Inter-America Region Encounter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Puebla, Mexico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A2EC49-814C-A845-A3C6-2E96F4B6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6C19B-FEEA-7A4F-9DEA-F1D85A9AD30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8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6E9425-D806-D643-8427-6F673220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C7108-6421-E24F-A0B9-D78A37A9F17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8674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D9BD36-539C-7A4A-A7D2-E64803EE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87500"/>
            <a:ext cx="3979863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7">
            <a:extLst>
              <a:ext uri="{FF2B5EF4-FFF2-40B4-BE49-F238E27FC236}">
                <a16:creationId xmlns:a16="http://schemas.microsoft.com/office/drawing/2014/main" id="{E99ED85C-FBFA-064E-B372-9AA0D0E22A0B}"/>
              </a:ext>
            </a:extLst>
          </p:cNvPr>
          <p:cNvSpPr txBox="1">
            <a:spLocks noChangeArrowheads="1"/>
          </p:cNvSpPr>
          <p:nvPr/>
        </p:nvSpPr>
        <p:spPr bwMode="auto">
          <a:xfrm rot="-495778">
            <a:off x="4795838" y="2519363"/>
            <a:ext cx="5994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600">
                <a:solidFill>
                  <a:schemeClr val="tx1"/>
                </a:solidFill>
                <a:latin typeface="Algerian" pitchFamily="82" charset="77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45728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>
            <a:extLst>
              <a:ext uri="{FF2B5EF4-FFF2-40B4-BE49-F238E27FC236}">
                <a16:creationId xmlns:a16="http://schemas.microsoft.com/office/drawing/2014/main" id="{BACDBE52-F781-4F41-B60F-42907FB10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11652" y="2568755"/>
            <a:ext cx="49197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algn="ctr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Formation </a:t>
            </a:r>
          </a:p>
          <a:p>
            <a:pPr algn="ctr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Documents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ECD6D9-D45B-3043-B0A1-CD674567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0EA4B7-CEBA-E348-9D5A-B0139B6C82B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125D92-7AE1-074D-B3B7-9B0FA0A88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20" y="63500"/>
            <a:ext cx="93980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>
            <a:extLst>
              <a:ext uri="{FF2B5EF4-FFF2-40B4-BE49-F238E27FC236}">
                <a16:creationId xmlns:a16="http://schemas.microsoft.com/office/drawing/2014/main" id="{6BB6E8C1-B693-CB41-851B-E53CF0BB1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23863"/>
            <a:ext cx="72644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Study Resources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 in US/Canada</a:t>
            </a:r>
          </a:p>
        </p:txBody>
      </p:sp>
      <p:sp>
        <p:nvSpPr>
          <p:cNvPr id="30722" name="TextBox 2">
            <a:extLst>
              <a:ext uri="{FF2B5EF4-FFF2-40B4-BE49-F238E27FC236}">
                <a16:creationId xmlns:a16="http://schemas.microsoft.com/office/drawing/2014/main" id="{F8361332-A0DE-9148-9BCF-81A29161F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3760788"/>
            <a:ext cx="11125200" cy="13239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Compendium for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Salesian Cooperator Formators </a:t>
            </a:r>
          </a:p>
        </p:txBody>
      </p:sp>
      <p:sp>
        <p:nvSpPr>
          <p:cNvPr id="30723" name="TextBox 5">
            <a:extLst>
              <a:ext uri="{FF2B5EF4-FFF2-40B4-BE49-F238E27FC236}">
                <a16:creationId xmlns:a16="http://schemas.microsoft.com/office/drawing/2014/main" id="{AFA5DCA0-B008-1D47-8A05-AA9115F41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5399088"/>
            <a:ext cx="11125200" cy="13239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Discerning the Call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Manual for Initial Formation</a:t>
            </a:r>
          </a:p>
        </p:txBody>
      </p:sp>
      <p:sp>
        <p:nvSpPr>
          <p:cNvPr id="30724" name="TextBox 6">
            <a:extLst>
              <a:ext uri="{FF2B5EF4-FFF2-40B4-BE49-F238E27FC236}">
                <a16:creationId xmlns:a16="http://schemas.microsoft.com/office/drawing/2014/main" id="{4CBA80AB-1B79-CA45-9CD2-066E5B6AE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2224088"/>
            <a:ext cx="11125200" cy="13239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https://donboscosalesianportal.org/</a:t>
            </a:r>
            <a:endParaRPr lang="en-US" altLang="en-US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26" name="Picture 2" descr="Don Bosco Salesian Portal">
            <a:hlinkClick r:id="rId2"/>
            <a:extLst>
              <a:ext uri="{FF2B5EF4-FFF2-40B4-BE49-F238E27FC236}">
                <a16:creationId xmlns:a16="http://schemas.microsoft.com/office/drawing/2014/main" id="{07B897D2-6C6F-0D4F-B0DB-AF2C3483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060575"/>
            <a:ext cx="57912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824A98-5787-8A4F-B430-A7CD4ED2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B1E8B-A3EE-E04B-933E-8B2633BE6CE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A close up of a pers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661234D-B7D4-B84A-9D9D-B4ED6D1A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258763"/>
            <a:ext cx="8686800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24C688-63F2-5E48-B129-1D191C57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DD103C-0A18-2841-AAE2-DD7ACEF9C9A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6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 descr="A picture containing devi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9714FDE3-80D4-3C43-9A3B-1D3C46305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11069"/>
            <a:ext cx="9375775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1FBA2-677D-A941-ADCD-7EC00A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FCF43-78C7-004F-B9A6-24EC68110F1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A screenshot of a cell phon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6A07107-42EF-B543-9FBF-B6150DB7D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27000"/>
            <a:ext cx="8120063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A8720-D05A-7B4F-B7EA-814A4073F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4A8C34-DE0B-604E-BE15-7D967E85AE6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9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>
            <a:extLst>
              <a:ext uri="{FF2B5EF4-FFF2-40B4-BE49-F238E27FC236}">
                <a16:creationId xmlns:a16="http://schemas.microsoft.com/office/drawing/2014/main" id="{0E98444D-AEF8-0944-8DB7-DB9EBD127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6100763"/>
            <a:ext cx="6572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3">
            <a:extLst>
              <a:ext uri="{FF2B5EF4-FFF2-40B4-BE49-F238E27FC236}">
                <a16:creationId xmlns:a16="http://schemas.microsoft.com/office/drawing/2014/main" id="{0AB02C85-0B62-024D-8155-3D08A85DE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6224588"/>
            <a:ext cx="2347912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1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FB696461-919E-E84A-961F-8DEE5C855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608763"/>
            <a:ext cx="985837" cy="192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August 2017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705D98-DD57-C846-8BA8-06A5CD837044}"/>
              </a:ext>
            </a:extLst>
          </p:cNvPr>
          <p:cNvSpPr txBox="1"/>
          <p:nvPr/>
        </p:nvSpPr>
        <p:spPr>
          <a:xfrm>
            <a:off x="1709738" y="1481138"/>
            <a:ext cx="4730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latin typeface="+mn-lt"/>
            </a:endParaRPr>
          </a:p>
        </p:txBody>
      </p:sp>
      <p:graphicFrame>
        <p:nvGraphicFramePr>
          <p:cNvPr id="34821" name="Object 1">
            <a:extLst>
              <a:ext uri="{FF2B5EF4-FFF2-40B4-BE49-F238E27FC236}">
                <a16:creationId xmlns:a16="http://schemas.microsoft.com/office/drawing/2014/main" id="{F5B2D41C-730B-3C41-960D-B51CAC3193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5013" y="206375"/>
          <a:ext cx="10079037" cy="671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PDF" r:id="rId4" imgW="6096000" imgH="3429000" progId="FoxitPhantomPDF.Document">
                  <p:embed/>
                </p:oleObj>
              </mc:Choice>
              <mc:Fallback>
                <p:oleObj name="PDF" r:id="rId4" imgW="6096000" imgH="3429000" progId="FoxitPhantomPDF.Document">
                  <p:embed/>
                  <p:pic>
                    <p:nvPicPr>
                      <p:cNvPr id="34821" name="Object 1">
                        <a:extLst>
                          <a:ext uri="{FF2B5EF4-FFF2-40B4-BE49-F238E27FC236}">
                            <a16:creationId xmlns:a16="http://schemas.microsoft.com/office/drawing/2014/main" id="{F5B2D41C-730B-3C41-960D-B51CAC3193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3" y="206375"/>
                        <a:ext cx="10079037" cy="671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2" name="Picture 4">
            <a:extLst>
              <a:ext uri="{FF2B5EF4-FFF2-40B4-BE49-F238E27FC236}">
                <a16:creationId xmlns:a16="http://schemas.microsoft.com/office/drawing/2014/main" id="{52A45F78-8BD6-B448-96F2-B5DB0D2A1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100763"/>
            <a:ext cx="6572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3">
            <a:extLst>
              <a:ext uri="{FF2B5EF4-FFF2-40B4-BE49-F238E27FC236}">
                <a16:creationId xmlns:a16="http://schemas.microsoft.com/office/drawing/2014/main" id="{32C9C264-D4C8-064C-AA2E-0BA65DCAF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6224588"/>
            <a:ext cx="2347912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1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4" name="Text Box 3">
            <a:extLst>
              <a:ext uri="{FF2B5EF4-FFF2-40B4-BE49-F238E27FC236}">
                <a16:creationId xmlns:a16="http://schemas.microsoft.com/office/drawing/2014/main" id="{FAAD7E65-3A1D-814F-A0AB-540372173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6608763"/>
            <a:ext cx="985837" cy="192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2019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7170479-508C-7544-84E8-3999A53B6A2B}"/>
                  </a:ext>
                </a:extLst>
              </p14:cNvPr>
              <p14:cNvContentPartPr/>
              <p14:nvPr/>
            </p14:nvContentPartPr>
            <p14:xfrm>
              <a:off x="2127455" y="1754747"/>
              <a:ext cx="3266640" cy="2414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7170479-508C-7544-84E8-3999A53B6A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64448" y="1691747"/>
                <a:ext cx="3392294" cy="2539800"/>
              </a:xfrm>
              <a:prstGeom prst="rect">
                <a:avLst/>
              </a:prstGeom>
            </p:spPr>
          </p:pic>
        </mc:Fallback>
      </mc:AlternateContent>
      <p:pic>
        <p:nvPicPr>
          <p:cNvPr id="34826" name="Picture 3">
            <a:extLst>
              <a:ext uri="{FF2B5EF4-FFF2-40B4-BE49-F238E27FC236}">
                <a16:creationId xmlns:a16="http://schemas.microsoft.com/office/drawing/2014/main" id="{E0F0832F-C5CF-6B40-A905-CA1225A9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2119313"/>
            <a:ext cx="25781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F8EDD-FB91-B34F-8FB4-825DBAAEB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A9541E-6E62-6945-ABB2-42CC75D212E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7">
            <a:extLst>
              <a:ext uri="{FF2B5EF4-FFF2-40B4-BE49-F238E27FC236}">
                <a16:creationId xmlns:a16="http://schemas.microsoft.com/office/drawing/2014/main" id="{01126E50-64E5-3B4B-8612-3B8AF2338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6100763"/>
            <a:ext cx="6572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3">
            <a:extLst>
              <a:ext uri="{FF2B5EF4-FFF2-40B4-BE49-F238E27FC236}">
                <a16:creationId xmlns:a16="http://schemas.microsoft.com/office/drawing/2014/main" id="{98024301-9845-1A45-9D50-2E0DA9C7E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6224588"/>
            <a:ext cx="2347912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1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843" name="Text Box 3">
            <a:extLst>
              <a:ext uri="{FF2B5EF4-FFF2-40B4-BE49-F238E27FC236}">
                <a16:creationId xmlns:a16="http://schemas.microsoft.com/office/drawing/2014/main" id="{D98F1ECB-C95F-3048-91E7-3854F8206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608763"/>
            <a:ext cx="985837" cy="192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2019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844" name="Picture 10">
            <a:extLst>
              <a:ext uri="{FF2B5EF4-FFF2-40B4-BE49-F238E27FC236}">
                <a16:creationId xmlns:a16="http://schemas.microsoft.com/office/drawing/2014/main" id="{43F7A1A3-7A99-AA4B-AF54-A82F1D9CF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501650"/>
            <a:ext cx="883443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2">
            <a:extLst>
              <a:ext uri="{FF2B5EF4-FFF2-40B4-BE49-F238E27FC236}">
                <a16:creationId xmlns:a16="http://schemas.microsoft.com/office/drawing/2014/main" id="{EA09638C-41F2-9949-91C8-1FB25D52F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5289550"/>
            <a:ext cx="60960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Middle/High School Service Group “Sean Devereaux Club” &amp; Christ the King Salesian Cooperators host migrant family children at the “5</a:t>
            </a:r>
            <a:r>
              <a:rPr lang="en-US" altLang="en-US" baseline="30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Dominic Savio Carnival Day”, (sponsored over 175). Tampa, Florida.</a:t>
            </a:r>
          </a:p>
        </p:txBody>
      </p:sp>
      <p:sp>
        <p:nvSpPr>
          <p:cNvPr id="35846" name="TextBox 10">
            <a:extLst>
              <a:ext uri="{FF2B5EF4-FFF2-40B4-BE49-F238E27FC236}">
                <a16:creationId xmlns:a16="http://schemas.microsoft.com/office/drawing/2014/main" id="{F416B7A7-D3BE-D74A-A3C0-2ECE9CCF2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025" y="0"/>
            <a:ext cx="6148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Arial Black" panose="020B0604020202020204" pitchFamily="34" charset="0"/>
              </a:rPr>
              <a:t>APOSTOLATES &amp; ACTIVE LIFE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789D0F-B02A-D243-AFD6-2E8AC7E8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8C5802-DE72-A247-845F-8E1EBFA8A12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CF293992-EA6E-364E-9414-0FC490411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5983288"/>
            <a:ext cx="6572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3">
            <a:extLst>
              <a:ext uri="{FF2B5EF4-FFF2-40B4-BE49-F238E27FC236}">
                <a16:creationId xmlns:a16="http://schemas.microsoft.com/office/drawing/2014/main" id="{44D88571-3924-AA43-BE18-5B135DC69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8" y="6105525"/>
            <a:ext cx="2347912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1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660CB8D7-06D8-724D-9E96-5DFA75C4D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6489700"/>
            <a:ext cx="985837" cy="192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2019</a:t>
            </a: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868" name="TextBox 3">
            <a:extLst>
              <a:ext uri="{FF2B5EF4-FFF2-40B4-BE49-F238E27FC236}">
                <a16:creationId xmlns:a16="http://schemas.microsoft.com/office/drawing/2014/main" id="{C5FDA1BF-9A25-454C-BD85-E42A94379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150" y="728663"/>
            <a:ext cx="2906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</a:rPr>
              <a:t>Christ the King Center Tampa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EA341D6-2BB1-9941-85C7-B0FA83FDE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4116388"/>
            <a:ext cx="9893300" cy="830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70" name="Picture 7">
            <a:extLst>
              <a:ext uri="{FF2B5EF4-FFF2-40B4-BE49-F238E27FC236}">
                <a16:creationId xmlns:a16="http://schemas.microsoft.com/office/drawing/2014/main" id="{46A66BD0-926A-334C-86AE-F8DE27E8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3168650"/>
            <a:ext cx="55086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>
            <a:extLst>
              <a:ext uri="{FF2B5EF4-FFF2-40B4-BE49-F238E27FC236}">
                <a16:creationId xmlns:a16="http://schemas.microsoft.com/office/drawing/2014/main" id="{66302907-08C0-3F40-906F-0D9F80420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306388"/>
            <a:ext cx="561657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Box 3">
            <a:extLst>
              <a:ext uri="{FF2B5EF4-FFF2-40B4-BE49-F238E27FC236}">
                <a16:creationId xmlns:a16="http://schemas.microsoft.com/office/drawing/2014/main" id="{3A142DA2-12D2-4744-AEDB-B5FF48E92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4162425"/>
            <a:ext cx="4429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</a:rPr>
              <a:t>Cooperator liaison high school group having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</a:rPr>
              <a:t>Christmas party for challenged youth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FD19A0-BE1D-E841-BBF1-D3E47E9B0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A7F4F-70EC-3745-A03E-93AB27EE6C3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>
            <a:extLst>
              <a:ext uri="{FF2B5EF4-FFF2-40B4-BE49-F238E27FC236}">
                <a16:creationId xmlns:a16="http://schemas.microsoft.com/office/drawing/2014/main" id="{BA3ADF64-AF5A-D041-8184-BE0532FE9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6100763"/>
            <a:ext cx="6572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3">
            <a:extLst>
              <a:ext uri="{FF2B5EF4-FFF2-40B4-BE49-F238E27FC236}">
                <a16:creationId xmlns:a16="http://schemas.microsoft.com/office/drawing/2014/main" id="{44E01F1D-E861-0443-8713-6E1D4E719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6224588"/>
            <a:ext cx="2347912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1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9DE0CE4C-5BC6-6E4C-8831-0EDE54276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608763"/>
            <a:ext cx="985837" cy="192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2019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17A2E4-90E2-3D42-9C7A-244BA73CFFC1}"/>
              </a:ext>
            </a:extLst>
          </p:cNvPr>
          <p:cNvSpPr txBox="1">
            <a:spLocks/>
          </p:cNvSpPr>
          <p:nvPr/>
        </p:nvSpPr>
        <p:spPr>
          <a:xfrm>
            <a:off x="500063" y="176213"/>
            <a:ext cx="91440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5000" b="1" dirty="0">
              <a:ln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93" name="Rectangle 12">
            <a:extLst>
              <a:ext uri="{FF2B5EF4-FFF2-40B4-BE49-F238E27FC236}">
                <a16:creationId xmlns:a16="http://schemas.microsoft.com/office/drawing/2014/main" id="{6289611B-3C25-B044-9E31-96377BBE3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63" y="796925"/>
            <a:ext cx="10006012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Bl. Artemide Zatti Center (Chicago)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>
              <a:solidFill>
                <a:schemeClr val="tx1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/>
            </a:r>
            <a:br>
              <a:rPr lang="en-US" altLang="en-US" sz="1000">
                <a:solidFill>
                  <a:schemeClr val="tx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</a:br>
            <a:r>
              <a:rPr lang="en-US" altLang="en-US" sz="1000">
                <a:solidFill>
                  <a:srgbClr val="F2F2F2"/>
                </a:solidFill>
                <a:cs typeface="Calibri" panose="020F0502020204030204" pitchFamily="34" charset="0"/>
              </a:rPr>
              <a:t> </a:t>
            </a:r>
            <a:r>
              <a:rPr lang="en-US" altLang="en-US" sz="100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  </a:t>
            </a:r>
            <a:r>
              <a:rPr lang="en-US" altLang="en-US" sz="11200">
                <a:solidFill>
                  <a:srgbClr val="F2F2F2"/>
                </a:solidFill>
                <a:cs typeface="Calibri" panose="020F0502020204030204" pitchFamily="34" charset="0"/>
              </a:rPr>
              <a:t>      </a:t>
            </a:r>
            <a:r>
              <a:rPr lang="en-US" altLang="en-US" sz="1000">
                <a:solidFill>
                  <a:srgbClr val="F2F2F2"/>
                </a:solidFill>
                <a:cs typeface="Calibri" panose="020F0502020204030204" pitchFamily="34" charset="0"/>
              </a:rPr>
              <a:t> </a:t>
            </a:r>
            <a:r>
              <a:rPr lang="en-US" altLang="en-US" sz="100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>
                <a:solidFill>
                  <a:srgbClr val="F2F2F2"/>
                </a:solidFill>
                <a:cs typeface="Calibri" panose="020F0502020204030204" pitchFamily="34" charset="0"/>
              </a:rPr>
              <a:t> </a:t>
            </a:r>
            <a:r>
              <a:rPr lang="en-US" altLang="en-US" sz="100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>
                <a:solidFill>
                  <a:srgbClr val="F2F2F2"/>
                </a:solidFill>
                <a:cs typeface="Calibri" panose="020F0502020204030204" pitchFamily="34" charset="0"/>
              </a:rPr>
              <a:t> </a:t>
            </a:r>
            <a:r>
              <a:rPr lang="en-US" altLang="en-US" sz="100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>
                <a:solidFill>
                  <a:srgbClr val="F2F2F2"/>
                </a:solidFill>
                <a:cs typeface="Calibri" panose="020F0502020204030204" pitchFamily="34" charset="0"/>
              </a:rPr>
              <a:t> </a:t>
            </a:r>
            <a:r>
              <a:rPr lang="en-US" altLang="en-US" sz="100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>
                <a:solidFill>
                  <a:srgbClr val="F2F2F2"/>
                </a:solidFill>
                <a:cs typeface="Calibri" panose="020F0502020204030204" pitchFamily="34" charset="0"/>
              </a:rPr>
              <a:t>  </a:t>
            </a:r>
            <a:r>
              <a:rPr lang="en-US" altLang="en-US" sz="100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 </a:t>
            </a:r>
            <a:r>
              <a:rPr lang="en-US" altLang="en-US" sz="19900">
                <a:solidFill>
                  <a:srgbClr val="F2F2F2"/>
                </a:solidFill>
                <a:cs typeface="Calibri" panose="020F0502020204030204" pitchFamily="34" charset="0"/>
              </a:rPr>
              <a:t>    </a:t>
            </a:r>
            <a:r>
              <a:rPr lang="en-US" altLang="en-US" sz="1000">
                <a:solidFill>
                  <a:srgbClr val="F2F2F2"/>
                </a:solidFill>
                <a:cs typeface="Calibri" panose="020F0502020204030204" pitchFamily="34" charset="0"/>
              </a:rPr>
              <a:t>  </a:t>
            </a:r>
            <a:r>
              <a:rPr lang="en-US" altLang="en-US" sz="100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>
                <a:solidFill>
                  <a:srgbClr val="F2F2F2"/>
                </a:solidFill>
                <a:cs typeface="Calibri" panose="020F0502020204030204" pitchFamily="34" charset="0"/>
              </a:rPr>
              <a:t>  </a:t>
            </a:r>
            <a:r>
              <a:rPr lang="en-US" altLang="en-US" sz="100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>
                <a:solidFill>
                  <a:srgbClr val="F2F2F2"/>
                </a:solidFill>
                <a:cs typeface="Calibri" panose="020F0502020204030204" pitchFamily="34" charset="0"/>
              </a:rPr>
              <a:t>  </a:t>
            </a:r>
            <a:r>
              <a:rPr lang="en-US" altLang="en-US" sz="100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  </a:t>
            </a:r>
            <a:r>
              <a:rPr lang="en-US" altLang="en-US" sz="19900">
                <a:solidFill>
                  <a:srgbClr val="F2F2F2"/>
                </a:solidFill>
                <a:cs typeface="Calibri" panose="020F0502020204030204" pitchFamily="34" charset="0"/>
              </a:rPr>
              <a:t>    </a:t>
            </a:r>
            <a:r>
              <a:rPr lang="en-US" altLang="en-US" sz="800">
                <a:solidFill>
                  <a:schemeClr val="tx1"/>
                </a:solidFill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37894" name="Picture 13">
            <a:extLst>
              <a:ext uri="{FF2B5EF4-FFF2-40B4-BE49-F238E27FC236}">
                <a16:creationId xmlns:a16="http://schemas.microsoft.com/office/drawing/2014/main" id="{0818B25D-4109-3C48-8C5E-C11BFEDFB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863725"/>
            <a:ext cx="2892425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4">
            <a:extLst>
              <a:ext uri="{FF2B5EF4-FFF2-40B4-BE49-F238E27FC236}">
                <a16:creationId xmlns:a16="http://schemas.microsoft.com/office/drawing/2014/main" id="{E5DBE10A-13A9-2E4F-AD25-F0A01D781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500188"/>
            <a:ext cx="329723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5">
            <a:extLst>
              <a:ext uri="{FF2B5EF4-FFF2-40B4-BE49-F238E27FC236}">
                <a16:creationId xmlns:a16="http://schemas.microsoft.com/office/drawing/2014/main" id="{4B2073EC-2D0F-5146-A1E3-429660930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1473200"/>
            <a:ext cx="3567112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Rectangle 2">
            <a:extLst>
              <a:ext uri="{FF2B5EF4-FFF2-40B4-BE49-F238E27FC236}">
                <a16:creationId xmlns:a16="http://schemas.microsoft.com/office/drawing/2014/main" id="{D50D97A0-0769-3042-B65C-AD85BBD46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9063" y="4697413"/>
            <a:ext cx="3567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St. John Bosco Oratory 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0E99FA-9179-1141-84FD-8BAD8D49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7714D-0696-C94F-B69C-FA4BAE87361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>
            <a:extLst>
              <a:ext uri="{FF2B5EF4-FFF2-40B4-BE49-F238E27FC236}">
                <a16:creationId xmlns:a16="http://schemas.microsoft.com/office/drawing/2014/main" id="{4956B208-407E-EE4C-8CA0-97639F7C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6100763"/>
            <a:ext cx="6572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3">
            <a:extLst>
              <a:ext uri="{FF2B5EF4-FFF2-40B4-BE49-F238E27FC236}">
                <a16:creationId xmlns:a16="http://schemas.microsoft.com/office/drawing/2014/main" id="{9AD7F152-01F3-1D46-84B4-2DA2E99D7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6224588"/>
            <a:ext cx="2347912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1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0DAADFAC-C9A9-DA49-B42E-08C378278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608763"/>
            <a:ext cx="985837" cy="192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August 2017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705D98-DD57-C846-8BA8-06A5CD837044}"/>
              </a:ext>
            </a:extLst>
          </p:cNvPr>
          <p:cNvSpPr txBox="1"/>
          <p:nvPr/>
        </p:nvSpPr>
        <p:spPr>
          <a:xfrm>
            <a:off x="1709738" y="1481138"/>
            <a:ext cx="4730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latin typeface="+mn-lt"/>
            </a:endParaRPr>
          </a:p>
        </p:txBody>
      </p:sp>
      <p:graphicFrame>
        <p:nvGraphicFramePr>
          <p:cNvPr id="20485" name="Object 1">
            <a:extLst>
              <a:ext uri="{FF2B5EF4-FFF2-40B4-BE49-F238E27FC236}">
                <a16:creationId xmlns:a16="http://schemas.microsoft.com/office/drawing/2014/main" id="{ECFE1301-95FC-5A47-9758-E88F01481E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5013" y="206375"/>
          <a:ext cx="10079037" cy="671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DF" r:id="rId4" imgW="6096000" imgH="3429000" progId="FoxitPhantomPDF.Document">
                  <p:embed/>
                </p:oleObj>
              </mc:Choice>
              <mc:Fallback>
                <p:oleObj name="PDF" r:id="rId4" imgW="6096000" imgH="3429000" progId="FoxitPhantomPDF.Document">
                  <p:embed/>
                  <p:pic>
                    <p:nvPicPr>
                      <p:cNvPr id="20485" name="Object 1">
                        <a:extLst>
                          <a:ext uri="{FF2B5EF4-FFF2-40B4-BE49-F238E27FC236}">
                            <a16:creationId xmlns:a16="http://schemas.microsoft.com/office/drawing/2014/main" id="{ECFE1301-95FC-5A47-9758-E88F01481E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3" y="206375"/>
                        <a:ext cx="10079037" cy="671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6" name="Picture 4">
            <a:extLst>
              <a:ext uri="{FF2B5EF4-FFF2-40B4-BE49-F238E27FC236}">
                <a16:creationId xmlns:a16="http://schemas.microsoft.com/office/drawing/2014/main" id="{8AD0AD61-4949-4740-9484-90CC0757D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100763"/>
            <a:ext cx="6572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3">
            <a:extLst>
              <a:ext uri="{FF2B5EF4-FFF2-40B4-BE49-F238E27FC236}">
                <a16:creationId xmlns:a16="http://schemas.microsoft.com/office/drawing/2014/main" id="{EF73ED2A-0F2F-4842-81A4-006771EFD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6224588"/>
            <a:ext cx="2347912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1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488" name="Text Box 3">
            <a:extLst>
              <a:ext uri="{FF2B5EF4-FFF2-40B4-BE49-F238E27FC236}">
                <a16:creationId xmlns:a16="http://schemas.microsoft.com/office/drawing/2014/main" id="{2E8FF9C8-47B7-DA47-A6F5-294E68E25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6608763"/>
            <a:ext cx="985837" cy="192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2019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E3386E-3044-9045-8938-61671CAA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BEFC0-3E94-5948-A5C1-864D20BA2EA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>
            <a:extLst>
              <a:ext uri="{FF2B5EF4-FFF2-40B4-BE49-F238E27FC236}">
                <a16:creationId xmlns:a16="http://schemas.microsoft.com/office/drawing/2014/main" id="{27BC8134-10CD-5D4E-A682-41E562BF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6100763"/>
            <a:ext cx="6572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3">
            <a:extLst>
              <a:ext uri="{FF2B5EF4-FFF2-40B4-BE49-F238E27FC236}">
                <a16:creationId xmlns:a16="http://schemas.microsoft.com/office/drawing/2014/main" id="{ABCAB6A2-C3B5-DF4E-ADD5-F4BF85E7D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6224588"/>
            <a:ext cx="2347912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1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id="{D48DA1A5-F6EF-FE42-8E00-4EEADE254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608763"/>
            <a:ext cx="985837" cy="192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2019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EE2EC3-5B03-984D-9B0A-DA2392788973}"/>
              </a:ext>
            </a:extLst>
          </p:cNvPr>
          <p:cNvSpPr txBox="1">
            <a:spLocks/>
          </p:cNvSpPr>
          <p:nvPr/>
        </p:nvSpPr>
        <p:spPr>
          <a:xfrm>
            <a:off x="500063" y="176213"/>
            <a:ext cx="91440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5000" b="1" dirty="0">
              <a:ln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917" name="Rectangle 1">
            <a:extLst>
              <a:ext uri="{FF2B5EF4-FFF2-40B4-BE49-F238E27FC236}">
                <a16:creationId xmlns:a16="http://schemas.microsoft.com/office/drawing/2014/main" id="{B4FC180A-E598-DC4F-92E5-70401B240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525" y="974725"/>
            <a:ext cx="9434513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St. Mary Mazzarello Center (St. Charles, ILLINOIS)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accent2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chemeClr val="accent2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chemeClr val="accent2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chemeClr val="accent2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chemeClr val="accent2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chemeClr val="accent2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chemeClr val="accent2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chemeClr val="accent2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/>
            </a:r>
            <a:b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</a:b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 </a:t>
            </a:r>
            <a:r>
              <a:rPr lang="en-US" altLang="en-US" sz="11200" dirty="0">
                <a:solidFill>
                  <a:srgbClr val="F2F2F2"/>
                </a:solidFill>
                <a:cs typeface="Calibri" panose="020F0502020204030204" pitchFamily="34" charset="0"/>
              </a:rPr>
              <a:t>      </a:t>
            </a:r>
            <a:r>
              <a:rPr lang="en-US" altLang="en-US" sz="1000" dirty="0">
                <a:solidFill>
                  <a:srgbClr val="F2F2F2"/>
                </a:solidFill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 dirty="0">
                <a:solidFill>
                  <a:srgbClr val="F2F2F2"/>
                </a:solidFill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 dirty="0">
                <a:solidFill>
                  <a:srgbClr val="F2F2F2"/>
                </a:solidFill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 dirty="0">
                <a:solidFill>
                  <a:srgbClr val="F2F2F2"/>
                </a:solidFill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 dirty="0">
                <a:solidFill>
                  <a:srgbClr val="F2F2F2"/>
                </a:solidFill>
                <a:cs typeface="Calibri" panose="020F0502020204030204" pitchFamily="34" charset="0"/>
              </a:rPr>
              <a:t> 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 </a:t>
            </a:r>
            <a:r>
              <a:rPr lang="en-US" altLang="en-US" sz="15000" dirty="0">
                <a:solidFill>
                  <a:srgbClr val="F2F2F2"/>
                </a:solidFill>
                <a:cs typeface="Calibri" panose="020F0502020204030204" pitchFamily="34" charset="0"/>
              </a:rPr>
              <a:t>     </a:t>
            </a:r>
            <a:r>
              <a:rPr lang="en-US" altLang="en-US" sz="1000" dirty="0">
                <a:solidFill>
                  <a:srgbClr val="F2F2F2"/>
                </a:solidFill>
                <a:cs typeface="Calibri" panose="020F0502020204030204" pitchFamily="34" charset="0"/>
              </a:rPr>
              <a:t>  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 dirty="0">
                <a:solidFill>
                  <a:srgbClr val="F2F2F2"/>
                </a:solidFill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 dirty="0">
                <a:solidFill>
                  <a:srgbClr val="F2F2F2"/>
                </a:solidFill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 dirty="0">
                <a:solidFill>
                  <a:srgbClr val="F2F2F2"/>
                </a:solidFill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 </a:t>
            </a:r>
            <a:r>
              <a:rPr lang="en-US" altLang="en-US" sz="11200" dirty="0">
                <a:solidFill>
                  <a:srgbClr val="F2F2F2"/>
                </a:solidFill>
                <a:cs typeface="Calibri" panose="020F0502020204030204" pitchFamily="34" charset="0"/>
              </a:rPr>
              <a:t>     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 dirty="0">
                <a:solidFill>
                  <a:srgbClr val="F2F2F2"/>
                </a:solidFill>
                <a:cs typeface="Calibri" panose="020F0502020204030204" pitchFamily="34" charset="0"/>
              </a:rPr>
              <a:t> 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en-US" altLang="en-US" sz="1000" dirty="0">
                <a:solidFill>
                  <a:srgbClr val="F2F2F2"/>
                </a:solidFill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/>
            </a:r>
            <a:br>
              <a:rPr lang="en-US" altLang="en-US" sz="1000" dirty="0">
                <a:solidFill>
                  <a:srgbClr val="F2F2F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</a:br>
            <a:r>
              <a:rPr lang="en-US" altLang="en-US" sz="2400" dirty="0">
                <a:solidFill>
                  <a:schemeClr val="accent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Bosco Youth Education program for children with special needs</a:t>
            </a:r>
            <a:br>
              <a:rPr lang="en-US" altLang="en-US" sz="2400" dirty="0">
                <a:solidFill>
                  <a:schemeClr val="accent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</a:br>
            <a:r>
              <a:rPr lang="en-US" altLang="en-US" sz="2400" dirty="0">
                <a:solidFill>
                  <a:schemeClr val="accent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Celebrating St. </a:t>
            </a:r>
            <a:r>
              <a:rPr lang="en-US" altLang="en-US" sz="2400" dirty="0" smtClean="0">
                <a:solidFill>
                  <a:schemeClr val="accent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John </a:t>
            </a:r>
            <a:r>
              <a:rPr lang="en-US" altLang="en-US" sz="2400" dirty="0" smtClean="0">
                <a:solidFill>
                  <a:schemeClr val="accent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Bosco's </a:t>
            </a:r>
            <a:r>
              <a:rPr lang="en-US" altLang="en-US" sz="2400" dirty="0">
                <a:solidFill>
                  <a:schemeClr val="accent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Birthday</a:t>
            </a:r>
            <a:r>
              <a:rPr lang="en-US" altLang="en-US" sz="2000" dirty="0">
                <a:solidFill>
                  <a:schemeClr val="accent2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endParaRPr lang="en-US" altLang="en-US" sz="2000" dirty="0">
              <a:solidFill>
                <a:schemeClr val="accent2"/>
              </a:solidFill>
            </a:endParaRPr>
          </a:p>
        </p:txBody>
      </p:sp>
      <p:pic>
        <p:nvPicPr>
          <p:cNvPr id="38918" name="Picture 2">
            <a:extLst>
              <a:ext uri="{FF2B5EF4-FFF2-40B4-BE49-F238E27FC236}">
                <a16:creationId xmlns:a16="http://schemas.microsoft.com/office/drawing/2014/main" id="{2F7D5F20-5861-8D48-943E-78600DD30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724025"/>
            <a:ext cx="38258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3">
            <a:extLst>
              <a:ext uri="{FF2B5EF4-FFF2-40B4-BE49-F238E27FC236}">
                <a16:creationId xmlns:a16="http://schemas.microsoft.com/office/drawing/2014/main" id="{564B9555-DB24-6C42-8D7C-3F2EC22B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1724025"/>
            <a:ext cx="286226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4">
            <a:extLst>
              <a:ext uri="{FF2B5EF4-FFF2-40B4-BE49-F238E27FC236}">
                <a16:creationId xmlns:a16="http://schemas.microsoft.com/office/drawing/2014/main" id="{1D4217EA-5E77-694F-A3C3-13037EEA7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1708150"/>
            <a:ext cx="3827462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E17388-043C-D543-AE88-9526AFBB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0D53F-3FF1-144A-809A-098FCC77074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2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>
            <a:extLst>
              <a:ext uri="{FF2B5EF4-FFF2-40B4-BE49-F238E27FC236}">
                <a16:creationId xmlns:a16="http://schemas.microsoft.com/office/drawing/2014/main" id="{749A2124-E928-8542-9B7F-86603267C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6100763"/>
            <a:ext cx="6572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3">
            <a:extLst>
              <a:ext uri="{FF2B5EF4-FFF2-40B4-BE49-F238E27FC236}">
                <a16:creationId xmlns:a16="http://schemas.microsoft.com/office/drawing/2014/main" id="{054A0F0F-678C-934B-B2BE-C0D593992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6224588"/>
            <a:ext cx="2347912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1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8815872B-ABCF-5E46-B1F0-3C1A6CEF9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608763"/>
            <a:ext cx="985837" cy="192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2019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3FCCF0-8287-E84B-9ACF-465A541B2724}"/>
              </a:ext>
            </a:extLst>
          </p:cNvPr>
          <p:cNvSpPr txBox="1">
            <a:spLocks/>
          </p:cNvSpPr>
          <p:nvPr/>
        </p:nvSpPr>
        <p:spPr>
          <a:xfrm>
            <a:off x="500063" y="176213"/>
            <a:ext cx="91440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5000" b="1" dirty="0">
              <a:ln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EA7B52-B094-5E40-9257-C8CFB31E6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25" y="852488"/>
            <a:ext cx="10102850" cy="490855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en-US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Newton, New Jersey Center</a:t>
            </a:r>
          </a:p>
          <a:p>
            <a:pPr>
              <a:defRPr/>
            </a:pPr>
            <a:endParaRPr lang="en-US" altLang="en-US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altLang="en-US" sz="1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altLang="en-US" sz="1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en-US" sz="1000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1000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000" dirty="0">
                <a:solidFill>
                  <a:srgbClr val="F2F2F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000" dirty="0">
                <a:solidFill>
                  <a:srgbClr val="F2F2F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000" dirty="0">
                <a:solidFill>
                  <a:srgbClr val="F2F2F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19900" dirty="0">
                <a:solidFill>
                  <a:srgbClr val="F2F2F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   </a:t>
            </a:r>
            <a:r>
              <a:rPr lang="en-US" altLang="en-US" sz="1000" dirty="0">
                <a:solidFill>
                  <a:srgbClr val="F2F2F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000" dirty="0">
                <a:solidFill>
                  <a:srgbClr val="F2F2F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19900" dirty="0">
                <a:solidFill>
                  <a:srgbClr val="F2F2F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   </a:t>
            </a:r>
            <a:r>
              <a:rPr lang="en-US" altLang="en-US" sz="1000" dirty="0">
                <a:solidFill>
                  <a:srgbClr val="F2F2F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000" dirty="0">
                <a:solidFill>
                  <a:srgbClr val="F2F2F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19900" dirty="0">
                <a:solidFill>
                  <a:srgbClr val="F2F2F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   </a:t>
            </a:r>
            <a:r>
              <a:rPr lang="en-US" altLang="en-US" sz="1000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1000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000" b="1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Migrant Picnic</a:t>
            </a:r>
            <a:br>
              <a:rPr lang="en-US" altLang="en-US" sz="1000" b="1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000" b="1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1000" b="1" dirty="0">
                <a:solidFill>
                  <a:srgbClr val="F2F2F2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dirty="0">
              <a:latin typeface="Trebuchet MS" panose="020B0603020202020204" pitchFamily="34" charset="0"/>
            </a:endParaRPr>
          </a:p>
        </p:txBody>
      </p:sp>
      <p:pic>
        <p:nvPicPr>
          <p:cNvPr id="39942" name="Picture 2">
            <a:extLst>
              <a:ext uri="{FF2B5EF4-FFF2-40B4-BE49-F238E27FC236}">
                <a16:creationId xmlns:a16="http://schemas.microsoft.com/office/drawing/2014/main" id="{4FBF5D64-D564-3E41-94B0-B2838ECDA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446213"/>
            <a:ext cx="3182938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3">
            <a:extLst>
              <a:ext uri="{FF2B5EF4-FFF2-40B4-BE49-F238E27FC236}">
                <a16:creationId xmlns:a16="http://schemas.microsoft.com/office/drawing/2014/main" id="{C2D00E28-5AAD-5546-9FEC-503E220F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446213"/>
            <a:ext cx="3165475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4">
            <a:extLst>
              <a:ext uri="{FF2B5EF4-FFF2-40B4-BE49-F238E27FC236}">
                <a16:creationId xmlns:a16="http://schemas.microsoft.com/office/drawing/2014/main" id="{D18493E0-789B-D74D-8443-308ECF6A9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1416050"/>
            <a:ext cx="316547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A1B0B8-D164-A94C-A74A-BE69A5117BE5}"/>
              </a:ext>
            </a:extLst>
          </p:cNvPr>
          <p:cNvSpPr/>
          <p:nvPr/>
        </p:nvSpPr>
        <p:spPr>
          <a:xfrm>
            <a:off x="4424363" y="5632450"/>
            <a:ext cx="6096000" cy="800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Migrant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Picnic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F138D-62F4-9C42-BB75-D963F34D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1ADAF2-F38C-364C-BE17-C02556A7769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D9209840-123B-CB48-A335-173BA76BA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5983288"/>
            <a:ext cx="6572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3">
            <a:extLst>
              <a:ext uri="{FF2B5EF4-FFF2-40B4-BE49-F238E27FC236}">
                <a16:creationId xmlns:a16="http://schemas.microsoft.com/office/drawing/2014/main" id="{EDE396E4-8750-A740-A3D3-DFEAAB0B8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8" y="6105525"/>
            <a:ext cx="2347912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1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D5490E25-9887-4541-8709-BDD800F0D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6489700"/>
            <a:ext cx="985837" cy="192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2019</a:t>
            </a: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186EA53-9288-7C4B-8338-DB11DC2C3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4116388"/>
            <a:ext cx="9893300" cy="830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5" name="Picture 9">
            <a:extLst>
              <a:ext uri="{FF2B5EF4-FFF2-40B4-BE49-F238E27FC236}">
                <a16:creationId xmlns:a16="http://schemas.microsoft.com/office/drawing/2014/main" id="{EB5E185B-EDA6-DF4A-8E3F-9400CD41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93688"/>
            <a:ext cx="671988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1">
            <a:extLst>
              <a:ext uri="{FF2B5EF4-FFF2-40B4-BE49-F238E27FC236}">
                <a16:creationId xmlns:a16="http://schemas.microsoft.com/office/drawing/2014/main" id="{CE46D407-1A79-5E44-89DE-66C990052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688" y="4484688"/>
            <a:ext cx="6096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 Sobel and her Don Bosco Home in Florida  - adopted children visit the Salesian Sisters at Villa Madonna School for a feast day celebration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67" name="Picture 11">
            <a:extLst>
              <a:ext uri="{FF2B5EF4-FFF2-40B4-BE49-F238E27FC236}">
                <a16:creationId xmlns:a16="http://schemas.microsoft.com/office/drawing/2014/main" id="{3FC1135D-C009-834F-8F3C-EA3348536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567113"/>
            <a:ext cx="1431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454013-1CA8-6347-818C-11427134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AE471-0322-0A4C-ADEE-34B69F1F96A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8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04F7B05-979D-6B42-9876-3B2BE041D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0"/>
            <a:ext cx="667226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67DE92C-614D-B54C-828F-AB96DCD8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21000"/>
            <a:ext cx="5715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10" descr="A person standing in front of a flower&#10;&#10;Description automatically generated">
            <a:extLst>
              <a:ext uri="{FF2B5EF4-FFF2-40B4-BE49-F238E27FC236}">
                <a16:creationId xmlns:a16="http://schemas.microsoft.com/office/drawing/2014/main" id="{6279878F-2206-B74D-8E42-997014BF0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952500"/>
            <a:ext cx="18923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11">
            <a:extLst>
              <a:ext uri="{FF2B5EF4-FFF2-40B4-BE49-F238E27FC236}">
                <a16:creationId xmlns:a16="http://schemas.microsoft.com/office/drawing/2014/main" id="{41C4EE5C-CFEF-A342-93E5-94CD24B87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4889500"/>
            <a:ext cx="3197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Miami, Florida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EF92B-33AF-C845-AB6D-6D6B81FB1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5E477-C682-084C-8C16-1114F223DCB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27C67615-4454-964D-AF51-34879C7BF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2BDA701-D26E-DE4F-87F0-C153FDB5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385888"/>
            <a:ext cx="89662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6">
            <a:extLst>
              <a:ext uri="{FF2B5EF4-FFF2-40B4-BE49-F238E27FC236}">
                <a16:creationId xmlns:a16="http://schemas.microsoft.com/office/drawing/2014/main" id="{5BBAD7B7-6DA4-D14E-A10A-334FB050E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425" y="466725"/>
            <a:ext cx="6365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Atlanta, Georgia</a:t>
            </a:r>
            <a:r>
              <a:rPr lang="en-US" altLang="en-US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EA0C9F-3510-8446-A505-8128C829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E64BC-CB39-424E-8D8D-8EA663D6954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8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16BCD7F1-D798-1749-B890-929BF88DC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0"/>
            <a:ext cx="932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4" descr="A person standing in front of a flower&#10;&#10;Description automatically generated">
            <a:extLst>
              <a:ext uri="{FF2B5EF4-FFF2-40B4-BE49-F238E27FC236}">
                <a16:creationId xmlns:a16="http://schemas.microsoft.com/office/drawing/2014/main" id="{4AE0B25A-BBAE-9F49-80B5-39343850C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1168400"/>
            <a:ext cx="18923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0928F6A-DB00-2941-941E-8939635DC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78C41-9FA9-BF45-8EBA-332CA260145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>
            <a:extLst>
              <a:ext uri="{FF2B5EF4-FFF2-40B4-BE49-F238E27FC236}">
                <a16:creationId xmlns:a16="http://schemas.microsoft.com/office/drawing/2014/main" id="{B7F239DE-06BE-E24D-A3CC-9DBC039D6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6100763"/>
            <a:ext cx="6572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>
            <a:extLst>
              <a:ext uri="{FF2B5EF4-FFF2-40B4-BE49-F238E27FC236}">
                <a16:creationId xmlns:a16="http://schemas.microsoft.com/office/drawing/2014/main" id="{989702A7-FF3D-5747-A53C-B31DD81D6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6224588"/>
            <a:ext cx="2347912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1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A1CE4315-8E73-AC47-A857-B25CF0B84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608763"/>
            <a:ext cx="985837" cy="192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2019</a:t>
            </a: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08" name="TextBox 7">
            <a:extLst>
              <a:ext uri="{FF2B5EF4-FFF2-40B4-BE49-F238E27FC236}">
                <a16:creationId xmlns:a16="http://schemas.microsoft.com/office/drawing/2014/main" id="{13E3CCDB-AD04-C94C-9A21-55CFAF9A0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238" y="554038"/>
            <a:ext cx="25939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Arial Black" panose="020B0604020202020204" pitchFamily="34" charset="0"/>
              </a:rPr>
              <a:t>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15091B-1FEE-3045-A966-3803851CDAD2}"/>
              </a:ext>
            </a:extLst>
          </p:cNvPr>
          <p:cNvSpPr txBox="1"/>
          <p:nvPr/>
        </p:nvSpPr>
        <p:spPr>
          <a:xfrm>
            <a:off x="660400" y="1643063"/>
            <a:ext cx="9912350" cy="3232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29 new cooperators since August 2018 (about 10% growth)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Most Centers have 2+ aspirants in staggered formation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video segments for continuing formation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85850E-2962-C94A-9199-C61D538EA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307B59-C8D8-C44E-B869-F33B622FEF8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4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9FC1277-CD70-5044-8617-497A7DE49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693863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3">
            <a:extLst>
              <a:ext uri="{FF2B5EF4-FFF2-40B4-BE49-F238E27FC236}">
                <a16:creationId xmlns:a16="http://schemas.microsoft.com/office/drawing/2014/main" id="{E256B9B7-2A5B-3143-A131-9F34BA0F5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401638"/>
            <a:ext cx="65865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Calibri" panose="020F0502020204030204" pitchFamily="34" charset="0"/>
              </a:rPr>
              <a:t>Forming the Formator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Calibri" panose="020F0502020204030204" pitchFamily="34" charset="0"/>
              </a:rPr>
              <a:t>June 28-30, 2019, Stony Point, NY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72D6EE-FE9E-4F41-A87E-B4DDAA0B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F61D3-2D21-E348-A500-E3209C55E4F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2E0B814-7C37-7747-92DD-F10565775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2B260B-6C28-BF43-A2E7-F488B9913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A4AC4-50A3-E644-A58A-9A619D9A91C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3">
            <a:extLst>
              <a:ext uri="{FF2B5EF4-FFF2-40B4-BE49-F238E27FC236}">
                <a16:creationId xmlns:a16="http://schemas.microsoft.com/office/drawing/2014/main" id="{EFC47925-8884-C147-A4E8-BF3ADDB60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5" y="439738"/>
            <a:ext cx="6586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Calibri" panose="020F0502020204030204" pitchFamily="34" charset="0"/>
              </a:rPr>
              <a:t>Forming the Formator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Calibri" panose="020F0502020204030204" pitchFamily="34" charset="0"/>
              </a:rPr>
              <a:t>June 28-30, 2019, Stony Point, NY</a:t>
            </a:r>
          </a:p>
        </p:txBody>
      </p:sp>
      <p:pic>
        <p:nvPicPr>
          <p:cNvPr id="24578" name="Picture 6">
            <a:extLst>
              <a:ext uri="{FF2B5EF4-FFF2-40B4-BE49-F238E27FC236}">
                <a16:creationId xmlns:a16="http://schemas.microsoft.com/office/drawing/2014/main" id="{7CAF4228-A08E-2A4E-A6C5-D6775B55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6100763"/>
            <a:ext cx="6572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42BA2C74-AFCD-AC4C-B919-9DF64BFFE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6224588"/>
            <a:ext cx="2347912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1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0" name="Text Box 3">
            <a:extLst>
              <a:ext uri="{FF2B5EF4-FFF2-40B4-BE49-F238E27FC236}">
                <a16:creationId xmlns:a16="http://schemas.microsoft.com/office/drawing/2014/main" id="{06D5D999-D61E-0343-938D-5FC13EFE1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608763"/>
            <a:ext cx="985837" cy="192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2019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81" name="Picture 1">
            <a:extLst>
              <a:ext uri="{FF2B5EF4-FFF2-40B4-BE49-F238E27FC236}">
                <a16:creationId xmlns:a16="http://schemas.microsoft.com/office/drawing/2014/main" id="{4C3385E9-2C8C-2F47-B765-540F275D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035175"/>
            <a:ext cx="10941050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9AFBE4-393C-A648-A4EB-79FCD4DC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0D190-2C5A-DA4A-A46A-3DEC3F6A2C4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1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A group of people standing in front of a car posing for the camera&#10;&#10;Description automatically generated">
            <a:extLst>
              <a:ext uri="{FF2B5EF4-FFF2-40B4-BE49-F238E27FC236}">
                <a16:creationId xmlns:a16="http://schemas.microsoft.com/office/drawing/2014/main" id="{A3F4B32B-7B98-CF44-AB4C-0814EB1A2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6100"/>
            <a:ext cx="72136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A7FAE9-A50C-B64B-9E31-EDAC5C7EDAA9}"/>
              </a:ext>
            </a:extLst>
          </p:cNvPr>
          <p:cNvSpPr txBox="1"/>
          <p:nvPr/>
        </p:nvSpPr>
        <p:spPr>
          <a:xfrm>
            <a:off x="203200" y="1092200"/>
            <a:ext cx="3708400" cy="5078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/>
              <a:t>Program Planning Team</a:t>
            </a:r>
            <a:r>
              <a:rPr lang="en-US" sz="3600" dirty="0"/>
              <a:t>:</a:t>
            </a:r>
          </a:p>
          <a:p>
            <a:pPr>
              <a:defRPr/>
            </a:pPr>
            <a:endParaRPr lang="en-US" sz="3600" dirty="0"/>
          </a:p>
          <a:p>
            <a:pPr marL="571500" indent="-571500">
              <a:buFontTx/>
              <a:buChar char="-"/>
              <a:defRPr/>
            </a:pPr>
            <a:r>
              <a:rPr lang="en-US" sz="3600" b="1" dirty="0"/>
              <a:t>US East</a:t>
            </a:r>
          </a:p>
          <a:p>
            <a:pPr>
              <a:defRPr/>
            </a:pPr>
            <a:endParaRPr lang="en-US" sz="3600" b="1" dirty="0"/>
          </a:p>
          <a:p>
            <a:pPr marL="571500" indent="-571500">
              <a:buFontTx/>
              <a:buChar char="-"/>
              <a:defRPr/>
            </a:pPr>
            <a:r>
              <a:rPr lang="en-US" sz="3600" b="1" dirty="0"/>
              <a:t>US West</a:t>
            </a:r>
          </a:p>
          <a:p>
            <a:pPr marL="571500" indent="-571500">
              <a:buFontTx/>
              <a:buChar char="-"/>
              <a:defRPr/>
            </a:pPr>
            <a:endParaRPr lang="en-US" sz="3600" b="1" dirty="0"/>
          </a:p>
          <a:p>
            <a:pPr marL="571500" indent="-571500">
              <a:buFontTx/>
              <a:buChar char="-"/>
              <a:defRPr/>
            </a:pPr>
            <a:r>
              <a:rPr lang="en-US" sz="3600" b="1" dirty="0"/>
              <a:t>Canada </a:t>
            </a:r>
          </a:p>
          <a:p>
            <a:pPr marL="571500" indent="-571500">
              <a:buFontTx/>
              <a:buChar char="-"/>
              <a:defRPr/>
            </a:pP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F3B026-E87D-8A4D-8231-B0B2A757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AC830B-E0B2-CB4E-A3EC-1CEFB7B428D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9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A group of peopl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F0334770-FB80-3147-82CB-D679576DD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5275"/>
            <a:ext cx="464026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4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706ECE0B-4BEE-904A-95E7-02B0E8110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429000"/>
            <a:ext cx="46402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0E757B8-BDF0-B943-8074-1F58E840E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55575"/>
            <a:ext cx="41910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9">
            <a:extLst>
              <a:ext uri="{FF2B5EF4-FFF2-40B4-BE49-F238E27FC236}">
                <a16:creationId xmlns:a16="http://schemas.microsoft.com/office/drawing/2014/main" id="{8E2D8854-898D-A447-A5BE-6CE33BDB9287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-795337" y="2874962"/>
            <a:ext cx="37782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600">
                <a:solidFill>
                  <a:schemeClr val="tx1"/>
                </a:solidFill>
              </a:rPr>
              <a:t>Oratory</a:t>
            </a:r>
          </a:p>
        </p:txBody>
      </p:sp>
      <p:pic>
        <p:nvPicPr>
          <p:cNvPr id="26629" name="Picture 11" descr="A group of people sitting at a table in front of a crowd&#10;&#10;Description automatically generated">
            <a:extLst>
              <a:ext uri="{FF2B5EF4-FFF2-40B4-BE49-F238E27FC236}">
                <a16:creationId xmlns:a16="http://schemas.microsoft.com/office/drawing/2014/main" id="{8C921994-649E-8F4A-B7B1-966582A60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3429000"/>
            <a:ext cx="40132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13">
            <a:extLst>
              <a:ext uri="{FF2B5EF4-FFF2-40B4-BE49-F238E27FC236}">
                <a16:creationId xmlns:a16="http://schemas.microsoft.com/office/drawing/2014/main" id="{7DE10DF2-B22F-B948-B259-4FDE499D0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5" y="2847975"/>
            <a:ext cx="4479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Playground – have fun</a:t>
            </a:r>
          </a:p>
        </p:txBody>
      </p:sp>
      <p:sp>
        <p:nvSpPr>
          <p:cNvPr id="26631" name="TextBox 14">
            <a:extLst>
              <a:ext uri="{FF2B5EF4-FFF2-40B4-BE49-F238E27FC236}">
                <a16:creationId xmlns:a16="http://schemas.microsoft.com/office/drawing/2014/main" id="{F215F1EC-1A5D-4E4A-8221-E1D3A7AF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2905125"/>
            <a:ext cx="48545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School – prepare for life</a:t>
            </a:r>
          </a:p>
        </p:txBody>
      </p:sp>
      <p:sp>
        <p:nvSpPr>
          <p:cNvPr id="26632" name="TextBox 15">
            <a:extLst>
              <a:ext uri="{FF2B5EF4-FFF2-40B4-BE49-F238E27FC236}">
                <a16:creationId xmlns:a16="http://schemas.microsoft.com/office/drawing/2014/main" id="{5E17E448-AF42-504C-B0CB-65CF7A02B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600" y="6153150"/>
            <a:ext cx="35417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Home – welcomes</a:t>
            </a:r>
          </a:p>
        </p:txBody>
      </p:sp>
      <p:sp>
        <p:nvSpPr>
          <p:cNvPr id="26633" name="TextBox 16">
            <a:extLst>
              <a:ext uri="{FF2B5EF4-FFF2-40B4-BE49-F238E27FC236}">
                <a16:creationId xmlns:a16="http://schemas.microsoft.com/office/drawing/2014/main" id="{DC08B16F-7EC3-A747-8E7A-7FF9B5B5A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00" y="6240463"/>
            <a:ext cx="401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Parish – evangelizes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158B36-DBD4-AC48-B530-2C120C8B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7E31-8088-414E-8154-17FC37A0462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1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6">
            <a:extLst>
              <a:ext uri="{FF2B5EF4-FFF2-40B4-BE49-F238E27FC236}">
                <a16:creationId xmlns:a16="http://schemas.microsoft.com/office/drawing/2014/main" id="{57EDFA62-2244-6A47-8810-1F601DD0A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6100763"/>
            <a:ext cx="6572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3">
            <a:extLst>
              <a:ext uri="{FF2B5EF4-FFF2-40B4-BE49-F238E27FC236}">
                <a16:creationId xmlns:a16="http://schemas.microsoft.com/office/drawing/2014/main" id="{620BC30E-693A-1B42-80B0-B5C3AF8E7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6224588"/>
            <a:ext cx="2347912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Salesian Cooperators</a:t>
            </a:r>
            <a:endParaRPr lang="en-US" altLang="en-US" sz="1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Philip the Apostle Province (SUE)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EA4C3454-664F-9944-944D-28267220A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608763"/>
            <a:ext cx="985837" cy="192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2019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lang="en-US" altLang="en-US" sz="1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8F5260-2A68-8A42-90A7-40C00D93882F}"/>
              </a:ext>
            </a:extLst>
          </p:cNvPr>
          <p:cNvSpPr txBox="1"/>
          <p:nvPr/>
        </p:nvSpPr>
        <p:spPr>
          <a:xfrm>
            <a:off x="1084263" y="523875"/>
            <a:ext cx="8750300" cy="59705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Province level follow-up </a:t>
            </a:r>
          </a:p>
          <a:p>
            <a:pPr algn="ctr">
              <a:defRPr/>
            </a:pPr>
            <a:r>
              <a:rPr lang="en-US" sz="2800" b="1" dirty="0"/>
              <a:t>to the Forming the Formator Workshop:</a:t>
            </a:r>
          </a:p>
          <a:p>
            <a:pPr>
              <a:defRPr/>
            </a:pPr>
            <a:endParaRPr lang="en-US" sz="2800" dirty="0"/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/>
              <a:t>Schedule virtual formation meetings on a periodic (bi-monthly basis) for local Center formators and delegates.</a:t>
            </a:r>
          </a:p>
          <a:p>
            <a:pPr marL="342900" indent="-342900">
              <a:buFontTx/>
              <a:buAutoNum type="arabicPeriod"/>
              <a:defRPr/>
            </a:pPr>
            <a:endParaRPr lang="en-US" sz="2800" dirty="0"/>
          </a:p>
          <a:p>
            <a:pPr marL="347663" indent="-339725">
              <a:defRPr/>
            </a:pPr>
            <a:r>
              <a:rPr lang="en-US" sz="2800" dirty="0"/>
              <a:t>2. Develop community within our province on the local level by establishing Center missions.</a:t>
            </a:r>
          </a:p>
          <a:p>
            <a:pPr marL="347663" indent="-339725">
              <a:defRPr/>
            </a:pPr>
            <a:endParaRPr lang="en-US" sz="2800" dirty="0"/>
          </a:p>
          <a:p>
            <a:pPr marL="347663" indent="-339725">
              <a:defRPr/>
            </a:pPr>
            <a:r>
              <a:rPr lang="en-US" sz="2800" dirty="0"/>
              <a:t>3. Ensure the continuity of formation throughout the province by establishing a Formation Council at the Province level.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624C99-FB6F-2948-B355-002EAE04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AF8D8-6FF1-5845-B5A7-A0891781248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7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531</Words>
  <Application>Microsoft Office PowerPoint</Application>
  <PresentationFormat>Widescreen</PresentationFormat>
  <Paragraphs>219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Aharoni</vt:lpstr>
      <vt:lpstr>Algerian</vt:lpstr>
      <vt:lpstr>Arial</vt:lpstr>
      <vt:lpstr>Arial Black</vt:lpstr>
      <vt:lpstr>Calibri</vt:lpstr>
      <vt:lpstr>Calibri Light</vt:lpstr>
      <vt:lpstr>Comic Sans MS</vt:lpstr>
      <vt:lpstr>Franklin Gothic Medium</vt:lpstr>
      <vt:lpstr>Times New Roman</vt:lpstr>
      <vt:lpstr>Trebuchet MS</vt:lpstr>
      <vt:lpstr>Office Theme</vt:lpstr>
      <vt:lpstr>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Dunne</dc:creator>
  <cp:lastModifiedBy>Sr. Denise Sickinger, FMA</cp:lastModifiedBy>
  <cp:revision>4</cp:revision>
  <cp:lastPrinted>2019-10-07T12:29:59Z</cp:lastPrinted>
  <dcterms:created xsi:type="dcterms:W3CDTF">2019-10-06T20:43:12Z</dcterms:created>
  <dcterms:modified xsi:type="dcterms:W3CDTF">2019-10-09T21:09:58Z</dcterms:modified>
</cp:coreProperties>
</file>