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8"/>
  </p:notesMasterIdLst>
  <p:sldIdLst>
    <p:sldId id="256" r:id="rId3"/>
    <p:sldId id="265" r:id="rId4"/>
    <p:sldId id="299" r:id="rId5"/>
    <p:sldId id="300" r:id="rId6"/>
    <p:sldId id="257" r:id="rId7"/>
    <p:sldId id="258" r:id="rId8"/>
    <p:sldId id="294" r:id="rId9"/>
    <p:sldId id="260" r:id="rId10"/>
    <p:sldId id="261" r:id="rId11"/>
    <p:sldId id="262" r:id="rId12"/>
    <p:sldId id="263" r:id="rId13"/>
    <p:sldId id="264" r:id="rId14"/>
    <p:sldId id="274" r:id="rId15"/>
    <p:sldId id="269" r:id="rId16"/>
    <p:sldId id="270"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FCC"/>
          </a:solidFill>
        </a:fill>
      </a:tcStyle>
    </a:wholeTbl>
    <a:band2H>
      <a:tcTxStyle/>
      <a:tcStyle>
        <a:tcBdr/>
        <a:fill>
          <a:solidFill>
            <a:srgbClr val="FCF0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DAD7"/>
          </a:solidFill>
        </a:fill>
      </a:tcStyle>
    </a:wholeTbl>
    <a:band2H>
      <a:tcTxStyle/>
      <a:tcStyle>
        <a:tcBdr/>
        <a:fill>
          <a:solidFill>
            <a:srgbClr val="F2EDEC"/>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5CB"/>
          </a:solidFill>
        </a:fill>
      </a:tcStyle>
    </a:wholeTbl>
    <a:band2H>
      <a:tcTxStyle/>
      <a:tcStyle>
        <a:tcBdr/>
        <a:fill>
          <a:solidFill>
            <a:srgbClr val="F4EB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4"/>
    <p:restoredTop sz="89687" autoAdjust="0"/>
  </p:normalViewPr>
  <p:slideViewPr>
    <p:cSldViewPr snapToGrid="0">
      <p:cViewPr varScale="1">
        <p:scale>
          <a:sx n="83" d="100"/>
          <a:sy n="83" d="100"/>
        </p:scale>
        <p:origin x="53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pPr>
              <a:defRPr sz="1400"/>
            </a:pPr>
            <a:r>
              <a:t>My dear brothers and sisters, our formation topic for this session is  “Which Salesian Cooperators for Today’s World? The importance of Formation and Vocational Discernment for Aspirants”  I am honored to have this moment with you to deepen our understanding and shared commitment to effective formation, especially for our aspirants.  My name is Judy Alvarez and I am the </a:t>
            </a:r>
          </a:p>
          <a:p>
            <a:pPr>
              <a:defRPr sz="1400"/>
            </a:pPr>
            <a:endParaRPr/>
          </a:p>
          <a:p>
            <a:pPr>
              <a:defRPr sz="1400"/>
            </a:pPr>
            <a:r>
              <a:t>Now as true Salesians let’s do some group warm-ups to get the blood flowing to our brains.  Please stand and look at the kind of chocolate candy you have. You have 20 seconds to find 3 other persons who have chocolate candy different from yours.</a:t>
            </a:r>
          </a:p>
          <a:p>
            <a:pPr>
              <a:defRPr sz="1400"/>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algn="ctr">
              <a:defRPr b="1">
                <a:solidFill>
                  <a:srgbClr val="7030A0"/>
                </a:solidFill>
              </a:defRPr>
            </a:pPr>
            <a:r>
              <a:t>What were the disciples experiencing in themselves, between themselves, with Jesus the fellow traveler?</a:t>
            </a:r>
          </a:p>
          <a:p>
            <a:pPr algn="ctr">
              <a:defRPr b="1">
                <a:solidFill>
                  <a:srgbClr val="7030A0"/>
                </a:solidFill>
              </a:defRPr>
            </a:pPr>
            <a:endParaRPr/>
          </a:p>
          <a:p>
            <a:pPr algn="ctr">
              <a:defRPr b="1">
                <a:solidFill>
                  <a:srgbClr val="7030A0"/>
                </a:solidFill>
              </a:defRPr>
            </a:pPr>
            <a:endParaRPr/>
          </a:p>
          <a:p>
            <a:pPr algn="ctr">
              <a:defRPr b="1">
                <a:solidFill>
                  <a:srgbClr val="7030A0"/>
                </a:solidFill>
              </a:defRPr>
            </a:pPr>
            <a:r>
              <a:t>How was Jesus experiencing himself, the disciples, and the journey they were taking together?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gn="ctr">
              <a:defRPr sz="1400">
                <a:solidFill>
                  <a:srgbClr val="7030A0"/>
                </a:solidFill>
                <a:latin typeface="Papyrus"/>
                <a:ea typeface="Papyrus"/>
                <a:cs typeface="Papyrus"/>
                <a:sym typeface="Papyrus"/>
              </a:defRPr>
            </a:pPr>
            <a:endParaRPr/>
          </a:p>
          <a:p>
            <a:pPr algn="ctr">
              <a:defRPr>
                <a:solidFill>
                  <a:srgbClr val="7030A0"/>
                </a:solidFill>
                <a:latin typeface="Papyrus"/>
                <a:ea typeface="Papyrus"/>
                <a:cs typeface="Papyrus"/>
                <a:sym typeface="Papyrus"/>
              </a:defRPr>
            </a:pPr>
            <a:r>
              <a:t>Enter the disciples’ experience of their hearts burning with love and understanding of Jesus.</a:t>
            </a:r>
          </a:p>
          <a:p>
            <a:pPr algn="ctr">
              <a:defRPr sz="1000">
                <a:solidFill>
                  <a:srgbClr val="7030A0"/>
                </a:solidFill>
                <a:latin typeface="Papyrus"/>
                <a:ea typeface="Papyrus"/>
                <a:cs typeface="Papyrus"/>
                <a:sym typeface="Papyrus"/>
              </a:defRPr>
            </a:pPr>
            <a:endParaRPr/>
          </a:p>
          <a:p>
            <a:pPr algn="ctr">
              <a:defRPr>
                <a:solidFill>
                  <a:srgbClr val="7030A0"/>
                </a:solidFill>
                <a:latin typeface="Papyrus"/>
                <a:ea typeface="Papyrus"/>
                <a:cs typeface="Papyrus"/>
                <a:sym typeface="Papyrus"/>
              </a:defRPr>
            </a:pPr>
            <a:r>
              <a:t>Enter Jesus’ experience of his love and understanding flowing into the disciples in explaining the scriptures and in the Breaking of the Bread.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gn="ctr">
              <a:defRPr>
                <a:solidFill>
                  <a:srgbClr val="FFFFFF"/>
                </a:solidFill>
                <a:latin typeface="Papyrus"/>
                <a:ea typeface="Papyrus"/>
                <a:cs typeface="Papyrus"/>
                <a:sym typeface="Papyrus"/>
              </a:defRPr>
            </a:pPr>
            <a:r>
              <a:t>The Salesian Experience</a:t>
            </a:r>
            <a:endParaRPr>
              <a:solidFill>
                <a:srgbClr val="7030A0"/>
              </a:solidFill>
            </a:endParaRPr>
          </a:p>
          <a:p>
            <a:pPr algn="ctr">
              <a:defRPr sz="900">
                <a:solidFill>
                  <a:srgbClr val="7030A0"/>
                </a:solidFill>
                <a:latin typeface="Papyrus"/>
                <a:ea typeface="Papyrus"/>
                <a:cs typeface="Papyrus"/>
                <a:sym typeface="Papyrus"/>
              </a:defRPr>
            </a:pPr>
            <a:endParaRPr>
              <a:solidFill>
                <a:srgbClr val="7030A0"/>
              </a:solidFill>
            </a:endParaRPr>
          </a:p>
          <a:p>
            <a:pPr algn="ctr">
              <a:defRPr>
                <a:solidFill>
                  <a:srgbClr val="7030A0"/>
                </a:solidFill>
                <a:latin typeface="Papyrus"/>
                <a:ea typeface="Papyrus"/>
                <a:cs typeface="Papyrus"/>
                <a:sym typeface="Papyrus"/>
              </a:defRPr>
            </a:pPr>
            <a:r>
              <a:t>How will I, like them, announce that I have seen the Risen Lord?</a:t>
            </a:r>
          </a:p>
          <a:p>
            <a:pPr algn="ctr">
              <a:defRPr sz="900">
                <a:solidFill>
                  <a:srgbClr val="7030A0"/>
                </a:solidFill>
                <a:latin typeface="Papyrus"/>
                <a:ea typeface="Papyrus"/>
                <a:cs typeface="Papyrus"/>
                <a:sym typeface="Papyrus"/>
              </a:defRPr>
            </a:pPr>
            <a:endParaRPr/>
          </a:p>
          <a:p>
            <a:pPr algn="ctr">
              <a:defRPr>
                <a:solidFill>
                  <a:srgbClr val="7030A0"/>
                </a:solidFill>
                <a:latin typeface="Papyrus"/>
                <a:ea typeface="Papyrus"/>
                <a:cs typeface="Papyrus"/>
                <a:sym typeface="Papyrus"/>
              </a:defRPr>
            </a:pPr>
            <a:r>
              <a:t>How will I accompany fellow Cooperator believers, as did the Risen Lord?</a:t>
            </a:r>
            <a:endParaRPr b="1">
              <a:latin typeface="+mj-lt"/>
              <a:ea typeface="+mj-ea"/>
              <a:cs typeface="+mj-cs"/>
              <a:sym typeface="Calibri"/>
            </a:endParaRPr>
          </a:p>
          <a:p>
            <a:pPr>
              <a:defRPr b="1"/>
            </a:pPr>
            <a:endParaRPr b="1">
              <a:latin typeface="+mj-lt"/>
              <a:ea typeface="+mj-ea"/>
              <a:cs typeface="+mj-cs"/>
              <a:sym typeface="Calibri"/>
            </a:endParaRPr>
          </a:p>
          <a:p>
            <a:pPr algn="ctr">
              <a:defRPr b="1"/>
            </a:pPr>
            <a:r>
              <a:t>Embracing our call and moving beyond any obstacles, we are sent to be Good news for our brothers and sisters, including the young and those most in need.</a:t>
            </a:r>
          </a:p>
          <a:p>
            <a:pPr algn="ctr">
              <a:defRPr b="1"/>
            </a:pPr>
            <a:endParaRPr/>
          </a:p>
          <a:p>
            <a:pPr algn="ctr">
              <a:defRPr b="1"/>
            </a:pPr>
            <a:endParaRPr/>
          </a:p>
          <a:p>
            <a:endParaRPr/>
          </a:p>
          <a:p>
            <a:pPr algn="ctr">
              <a:defRPr b="1"/>
            </a:pPr>
            <a:r>
              <a:t>Glory be to the Father,</a:t>
            </a:r>
          </a:p>
          <a:p>
            <a:pPr algn="ctr"/>
            <a:r>
              <a:t> </a:t>
            </a:r>
          </a:p>
          <a:p>
            <a:pPr algn="ctr">
              <a:defRPr i="1"/>
            </a:pPr>
            <a:r>
              <a:t>Everyone continues:</a:t>
            </a:r>
          </a:p>
          <a:p>
            <a:pPr algn="ctr"/>
            <a:r>
              <a:t> </a:t>
            </a:r>
          </a:p>
          <a:p>
            <a:pPr algn="ctr">
              <a:defRPr b="1" i="1"/>
            </a:pPr>
            <a:r>
              <a:t>And to the Son, and to the Holy Spirit;</a:t>
            </a:r>
          </a:p>
          <a:p>
            <a:pPr algn="ctr">
              <a:defRPr b="1" i="1"/>
            </a:pPr>
            <a:r>
              <a:t>as it was in the beginning, is now, and ever shall be</a:t>
            </a:r>
          </a:p>
          <a:p>
            <a:pPr algn="ctr">
              <a:defRPr b="1" i="1"/>
            </a:pPr>
            <a:r>
              <a:t>world without end.</a:t>
            </a:r>
          </a:p>
          <a:p>
            <a:pPr algn="ctr"/>
            <a:r>
              <a:t> </a:t>
            </a:r>
          </a:p>
          <a:p>
            <a:pPr algn="ctr">
              <a:defRPr b="1" i="1"/>
            </a:pPr>
            <a:r>
              <a:t>Amen.</a:t>
            </a:r>
          </a:p>
          <a:p>
            <a:pPr algn="ctr">
              <a:defRPr b="1" i="1"/>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0" marR="0" algn="ctr">
              <a:spcBef>
                <a:spcPts val="0"/>
              </a:spcBef>
              <a:spcAft>
                <a:spcPts val="0"/>
              </a:spcAft>
            </a:pPr>
            <a:r>
              <a:rPr lang="en-US" sz="1200" b="1"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cap="small" dirty="0">
                <a:effectLst/>
                <a:latin typeface="Calibri" panose="020F0502020204030204" pitchFamily="34" charset="0"/>
                <a:ea typeface="Calibri" panose="020F0502020204030204" pitchFamily="34" charset="0"/>
                <a:cs typeface="Times New Roman" panose="02020603050405020304" pitchFamily="18" charset="0"/>
              </a:rPr>
              <a:t>SLIDE 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GOAL OF INITIAL 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To accompany the Aspirants as they discern and mature in their own personal vocation to assume a responsible commitment to the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ASC Formation Guidelines, 3.1.1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The role of those who accompany the aspirant is not to convince them of their call, but to allow them to discover it through their experience of formation that should foster their growth as a human person, a Christian, and a Salesian.  From what we heard yesterday in Antonio’s talk, what kind of responsible commitment to the Church does a Cooperator make? (make the point of being a lay person in the world, as the light of Christ there…)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ACCOMPANIMENT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Ø"/>
              <a:tabLst>
                <a:tab pos="457200" algn="l"/>
              </a:tabLs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It is important that the Aspirants feel the Association is close to their experience and sustaining them both humanly and spirituality.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A formative journey takes time, and during that time life happens, both joyful and difficult.  At times the aspirant’s participation may be derailed by a change in employment, personal/ </a:t>
            </a:r>
            <a:r>
              <a:rPr lang="en-US" sz="1100" cap="small" dirty="0">
                <a:effectLst/>
                <a:latin typeface="Calibri" panose="020F0502020204030204" pitchFamily="34" charset="0"/>
                <a:ea typeface="Calibri" panose="020F0502020204030204" pitchFamily="34" charset="0"/>
                <a:cs typeface="Times New Roman" panose="02020603050405020304" pitchFamily="18" charset="0"/>
              </a:rPr>
              <a:t>FAMILY SICKNESS, OR </a:t>
            </a: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the death of a loved one. This situation can become an opportunity to live Salesian spirituality in a deeper way.  Our accompaniment can help guide them, but they may or may not complete our “formation program.”  Still your friendship that remains open and supportive of them is the greatest lesson anyone can teach.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Always remember that God is the formator who has the formation plan of a lifetime for them.  our primary role is to help the aspirants to listen to what God is teaching them in their life journey whether they are in our formation program or not.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Ø"/>
              <a:tabLst>
                <a:tab pos="457200" algn="l"/>
              </a:tabLs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They especially need to feel accompanied and integrated into the life of the Local Center, and participate actively in the encounters, gatherings, and initiatives.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We offered initial formation programs that aspirants from different centers could attend.  One at the province level and one at the local level.  It was expected that members of the Local center would accompany the aspirants.  Likewise, it was expected that the aspirants would attend the Local Center meetings.  These are big expectations!  There were varying success stories from our two experiences.  however, for those aspirants who made their cooperator promise and those who will soon do so there is one common factor.  how well did the Center know them as a brother / sister in Christ, and how well did they feel accompanied.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cap="small" dirty="0">
                <a:effectLst/>
                <a:latin typeface="Calibri" panose="020F0502020204030204" pitchFamily="34" charset="0"/>
                <a:ea typeface="Calibri" panose="020F0502020204030204" pitchFamily="34" charset="0"/>
                <a:cs typeface="Times New Roman" panose="02020603050405020304" pitchFamily="18" charset="0"/>
              </a:rPr>
              <a:t>ASC Formation Guidelines, 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400" dirty="0">
              <a:solidFill>
                <a:schemeClr val="tx1"/>
              </a:solidFill>
            </a:endParaRPr>
          </a:p>
          <a:p>
            <a:pPr marL="0" indent="0" algn="ctr">
              <a:buNone/>
            </a:pPr>
            <a:endParaRPr lang="en-US" sz="1400" dirty="0">
              <a:solidFill>
                <a:schemeClr val="tx1"/>
              </a:solidFill>
            </a:endParaRPr>
          </a:p>
          <a:p>
            <a:pPr marL="0" indent="0">
              <a:buNone/>
            </a:pPr>
            <a:endParaRPr lang="en-US" sz="1100" dirty="0">
              <a:effectLst>
                <a:outerShdw blurRad="50800" dist="38100" dir="2700000" algn="tl" rotWithShape="0">
                  <a:prstClr val="black">
                    <a:alpha val="40000"/>
                  </a:prstClr>
                </a:outerShdw>
              </a:effectLst>
            </a:endParaRPr>
          </a:p>
          <a:p>
            <a:endParaRPr lang="es-ES" dirty="0"/>
          </a:p>
        </p:txBody>
      </p:sp>
      <p:sp>
        <p:nvSpPr>
          <p:cNvPr id="4" name="Segnaposto numero diapositiva 3"/>
          <p:cNvSpPr>
            <a:spLocks noGrp="1"/>
          </p:cNvSpPr>
          <p:nvPr>
            <p:ph type="sldNum" sz="quarter" idx="10"/>
          </p:nvPr>
        </p:nvSpPr>
        <p:spPr/>
        <p:txBody>
          <a:bodyPr/>
          <a:lstStyle/>
          <a:p>
            <a:fld id="{DE98F8B4-1218-4184-9570-329D59DC3F53}" type="slidenum">
              <a:rPr lang="it-IT" smtClean="0"/>
              <a:t>13</a:t>
            </a:fld>
            <a:endParaRPr lang="it-IT" dirty="0"/>
          </a:p>
        </p:txBody>
      </p:sp>
    </p:spTree>
    <p:extLst>
      <p:ext uri="{BB962C8B-B14F-4D97-AF65-F5344CB8AC3E}">
        <p14:creationId xmlns:p14="http://schemas.microsoft.com/office/powerpoint/2010/main" val="65555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rPr lang="en-US" sz="1200" b="1" dirty="0">
                <a:effectLst/>
                <a:latin typeface="+mj-lt"/>
                <a:ea typeface="+mj-ea"/>
                <a:cs typeface="+mj-cs"/>
                <a:sym typeface="Calibri"/>
              </a:rPr>
              <a:t>SLIDE 14</a:t>
            </a:r>
            <a:endParaRPr lang="en-US" sz="1200" dirty="0">
              <a:effectLst/>
              <a:latin typeface="+mj-lt"/>
              <a:ea typeface="+mj-ea"/>
              <a:cs typeface="+mj-cs"/>
              <a:sym typeface="Calibri"/>
            </a:endParaRPr>
          </a:p>
          <a:p>
            <a:r>
              <a:rPr lang="en-US" sz="1200" dirty="0">
                <a:effectLst/>
                <a:latin typeface="+mj-lt"/>
                <a:ea typeface="+mj-ea"/>
                <a:cs typeface="+mj-cs"/>
                <a:sym typeface="Calibri"/>
              </a:rPr>
              <a:t> </a:t>
            </a:r>
          </a:p>
          <a:p>
            <a:r>
              <a:rPr lang="en-US" sz="1200" dirty="0">
                <a:effectLst/>
                <a:latin typeface="+mj-lt"/>
                <a:ea typeface="+mj-ea"/>
                <a:cs typeface="+mj-cs"/>
                <a:sym typeface="Calibri"/>
              </a:rPr>
              <a:t>Method of Accompaniment</a:t>
            </a:r>
          </a:p>
          <a:p>
            <a:r>
              <a:rPr lang="en-US" sz="1200" dirty="0">
                <a:effectLst/>
                <a:latin typeface="+mj-lt"/>
                <a:ea typeface="+mj-ea"/>
                <a:cs typeface="+mj-cs"/>
                <a:sym typeface="Calibri"/>
              </a:rPr>
              <a:t>The accompaniment process involves:</a:t>
            </a:r>
          </a:p>
          <a:p>
            <a:pPr lvl="0"/>
            <a:r>
              <a:rPr lang="en-US" sz="1200" dirty="0">
                <a:effectLst/>
                <a:latin typeface="+mj-lt"/>
                <a:ea typeface="+mj-ea"/>
                <a:cs typeface="+mj-cs"/>
                <a:sym typeface="Calibri"/>
              </a:rPr>
              <a:t>Walking beside the Aspirant, helping them to know they are loved, and that God loves them and sees them.</a:t>
            </a:r>
          </a:p>
          <a:p>
            <a:pPr lvl="0"/>
            <a:r>
              <a:rPr lang="en-US" sz="1200" dirty="0">
                <a:effectLst/>
                <a:latin typeface="+mj-lt"/>
                <a:ea typeface="+mj-ea"/>
                <a:cs typeface="+mj-cs"/>
                <a:sym typeface="Calibri"/>
              </a:rPr>
              <a:t>Knowing how to listen and being creative in helping them recognize the footsteps of God walking with them, asking questions, like Jesus, or sending them to GO AND SERVE….so they can discover the joy of love and service with the young and the poor</a:t>
            </a:r>
          </a:p>
          <a:p>
            <a:pPr lvl="0"/>
            <a:r>
              <a:rPr lang="en-US" sz="1200" dirty="0">
                <a:effectLst/>
                <a:latin typeface="+mj-lt"/>
                <a:ea typeface="+mj-ea"/>
                <a:cs typeface="+mj-cs"/>
                <a:sym typeface="Calibri"/>
              </a:rPr>
              <a:t>Knowing how to involve and help them become co-responsible in the life and initiatives of the Center….start small or big, depending on the person, fostering their growth in skills for relationship with others, especially youth, and collaboration too.</a:t>
            </a:r>
          </a:p>
          <a:p>
            <a:pPr lvl="0"/>
            <a:r>
              <a:rPr lang="en-US" sz="1200" dirty="0">
                <a:effectLst/>
                <a:latin typeface="+mj-lt"/>
                <a:ea typeface="+mj-ea"/>
                <a:cs typeface="+mj-cs"/>
                <a:sym typeface="Calibri"/>
              </a:rPr>
              <a:t>Cultivating a sense of belonging to the Association, through participation also in province, regional, and world initiatives. Explore ANS news at every session!</a:t>
            </a:r>
          </a:p>
          <a:p>
            <a:pPr lvl="0"/>
            <a:r>
              <a:rPr lang="en-US" sz="1200" dirty="0">
                <a:effectLst/>
                <a:latin typeface="+mj-lt"/>
                <a:ea typeface="+mj-ea"/>
                <a:cs typeface="+mj-cs"/>
                <a:sym typeface="Calibri"/>
              </a:rPr>
              <a:t>Proposing forms of communion and collaboration at the level of the Center, the diocese, the province, and worldwide Salesian family, e.g. retreats for youth and families, outreach projects, festivals, and fundraising</a:t>
            </a:r>
          </a:p>
          <a:p>
            <a:pPr>
              <a:lnSpc>
                <a:spcPct val="150000"/>
              </a:lnSpc>
              <a:buClr>
                <a:srgbClr val="EE7D00"/>
              </a:buClr>
              <a:buSzPct val="100000"/>
              <a:buChar char="➢"/>
              <a:defRPr>
                <a:effectLst>
                  <a:outerShdw blurRad="50800" dist="38100" dir="2700000" rotWithShape="0">
                    <a:srgbClr val="000000">
                      <a:alpha val="40000"/>
                    </a:srgbClr>
                  </a:outerShdw>
                </a:effectLst>
              </a:defRPr>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a:defRPr sz="1400">
                <a:effectLst>
                  <a:outerShdw blurRad="50800" dist="38100" dir="2700000" rotWithShape="0">
                    <a:srgbClr val="000000">
                      <a:alpha val="40000"/>
                    </a:srgbClr>
                  </a:outerShdw>
                </a:effectLst>
              </a:defRPr>
            </a:pPr>
            <a:r>
              <a:rPr dirty="0"/>
              <a:t>Accompaniment must lead to an authentic vision of Salesian life as a joyful commitment and service to the young and to the poorer classes of people, leading one to work at their side in the spirit of the </a:t>
            </a:r>
            <a:r>
              <a:rPr i="1" dirty="0"/>
              <a:t>da mihi animas cetera </a:t>
            </a:r>
            <a:r>
              <a:rPr i="1" dirty="0" err="1"/>
              <a:t>tolle</a:t>
            </a:r>
            <a:r>
              <a:rPr i="1" dirty="0"/>
              <a:t>.</a:t>
            </a:r>
            <a:endParaRPr lang="en-US" i="1" dirty="0"/>
          </a:p>
          <a:p>
            <a:pPr>
              <a:defRPr sz="1400">
                <a:effectLst>
                  <a:outerShdw blurRad="50800" dist="38100" dir="2700000" rotWithShape="0">
                    <a:srgbClr val="000000">
                      <a:alpha val="40000"/>
                    </a:srgbClr>
                  </a:outerShdw>
                </a:effectLst>
              </a:defRPr>
            </a:pPr>
            <a:endParaRPr i="1" dirty="0"/>
          </a:p>
          <a:p>
            <a:pPr>
              <a:defRPr sz="1400" i="1">
                <a:effectLst>
                  <a:outerShdw blurRad="50800" dist="38100" dir="2700000" rotWithShape="0">
                    <a:srgbClr val="000000">
                      <a:alpha val="40000"/>
                    </a:srgbClr>
                  </a:outerShdw>
                </a:effectLst>
              </a:defRPr>
            </a:pPr>
            <a:r>
              <a:rPr dirty="0"/>
              <a:t>		- ASC  Formation Guidelines, 3.1.5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81000" y="685800"/>
            <a:ext cx="6096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Our goal in this session is to identify formation as a fundamental element to prepare Salesian Cooperators adequately disposed to the vocation and mission to which we are called today.  </a:t>
            </a:r>
          </a:p>
          <a:p>
            <a:endParaRPr/>
          </a:p>
          <a:p>
            <a:r>
              <a:t>To remain faithful to our beloved founder, what did Don Bosco say about our vocation and mission?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Clearly Don Bosco envisioned Cooperators to be Good News, and engaging with zeal in the salvation of the young!</a:t>
            </a:r>
            <a:endParaRPr lang="en-US"/>
          </a:p>
          <a:p>
            <a:endParaRPr lang="en-US"/>
          </a:p>
        </p:txBody>
      </p:sp>
      <p:sp>
        <p:nvSpPr>
          <p:cNvPr id="4" name="Slide Number Placeholder 3"/>
          <p:cNvSpPr>
            <a:spLocks noGrp="1"/>
          </p:cNvSpPr>
          <p:nvPr>
            <p:ph type="sldNum" sz="quarter" idx="5"/>
          </p:nvPr>
        </p:nvSpPr>
        <p:spPr/>
        <p:txBody>
          <a:bodyPr/>
          <a:lstStyle/>
          <a:p>
            <a:fld id="{4368BEEA-D26D-7D4B-AEDA-9297EC0B8B24}" type="slidenum">
              <a:rPr lang="en-US" smtClean="0"/>
              <a:t>3</a:t>
            </a:fld>
            <a:endParaRPr lang="en-US"/>
          </a:p>
        </p:txBody>
      </p:sp>
    </p:spTree>
    <p:extLst>
      <p:ext uri="{BB962C8B-B14F-4D97-AF65-F5344CB8AC3E}">
        <p14:creationId xmlns:p14="http://schemas.microsoft.com/office/powerpoint/2010/main" val="148678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Article 6 of the </a:t>
            </a:r>
            <a:r>
              <a:rPr lang="en-US" i="1"/>
              <a:t>Project of Life </a:t>
            </a:r>
            <a:r>
              <a:rPr lang="en-US"/>
              <a:t>we  find this clear statement of who we are to be today:</a:t>
            </a:r>
          </a:p>
          <a:p>
            <a:endParaRPr lang="en-US"/>
          </a:p>
          <a:p>
            <a:r>
              <a:rPr lang="en-US"/>
              <a:t>“Salesian Cooperators live out their faith in their own secular reality. Taking inspiration from Don Bosco’s apostolic project, they have a strong sense of communion</a:t>
            </a:r>
          </a:p>
          <a:p>
            <a:r>
              <a:rPr lang="en-US"/>
              <a:t> with the other members of the Salesian Family.  They commit themselves to the same mission to youth and to ordinary folk in a fraternal and united way.” </a:t>
            </a:r>
          </a:p>
          <a:p>
            <a:endParaRPr lang="en-US"/>
          </a:p>
          <a:p>
            <a:r>
              <a:rPr lang="en-US"/>
              <a:t>How can we prepare such Cooperators for today’s young people and those marginalized?</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368BEEA-D26D-7D4B-AEDA-9297EC0B8B24}" type="slidenum">
              <a:rPr lang="en-US" smtClean="0"/>
              <a:t>4</a:t>
            </a:fld>
            <a:endParaRPr lang="en-US"/>
          </a:p>
        </p:txBody>
      </p:sp>
    </p:spTree>
    <p:extLst>
      <p:ext uri="{BB962C8B-B14F-4D97-AF65-F5344CB8AC3E}">
        <p14:creationId xmlns:p14="http://schemas.microsoft.com/office/powerpoint/2010/main" val="5841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t>In your chocolate candy group or in the zoom chat identify any criteria you think is necessary to form joyful cooperators. You have 2 mins.</a:t>
            </a:r>
          </a:p>
          <a:p>
            <a:endParaRPr/>
          </a:p>
          <a:p>
            <a:r>
              <a:t>You now have 10 seconds to find another 2 persons who have chocolate candy just like yours.</a:t>
            </a:r>
          </a:p>
          <a:p>
            <a:endParaRP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In your chocolate candy group or in the zoom chat identify any red flags / issues that are obstacles to forming joyful cooperators. You have 2 minutes.</a:t>
            </a:r>
          </a:p>
          <a:p>
            <a:endParaRPr/>
          </a:p>
          <a:p>
            <a:r>
              <a:t>I now invite you to share your candy with each other and make sure everyone gets one they like!  Please return to your seats.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400" dirty="0"/>
          </a:p>
          <a:p>
            <a:endParaRPr lang="en-US" sz="2400" dirty="0"/>
          </a:p>
          <a:p>
            <a:endParaRPr lang="en-US" sz="2400" dirty="0"/>
          </a:p>
          <a:p>
            <a:endParaRPr lang="en-US" sz="2400" dirty="0"/>
          </a:p>
          <a:p>
            <a:r>
              <a:rPr lang="en-US" sz="2400" dirty="0"/>
              <a:t>My dear friends, You and I know that formation is the work of God, and that we, as formators are here to help our aspirants to hear God’s call in the ordinary moments of their lives.  However, to do this, we too must be able hear God’s voice in our lives.  As aspirants and formators, sometimes we just don’t get it.  We lose sight of our joy and only see red flags that make our hearts heavy. We need to remember who we are in God, the church, and the Salesian family, and also remember to whom we are sent.</a:t>
            </a:r>
          </a:p>
          <a:p>
            <a:endParaRPr lang="en-US" sz="240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68BEEA-D26D-7D4B-AEDA-9297EC0B8B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78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8" name="Shape 158"/>
          <p:cNvSpPr>
            <a:spLocks noGrp="1"/>
          </p:cNvSpPr>
          <p:nvPr>
            <p:ph type="body" sz="quarter" idx="1"/>
          </p:nvPr>
        </p:nvSpPr>
        <p:spPr>
          <a:prstGeom prst="rect">
            <a:avLst/>
          </a:prstGeom>
        </p:spPr>
        <p:txBody>
          <a:bodyPr/>
          <a:lstStyle/>
          <a:p>
            <a:r>
              <a:rPr dirty="0"/>
              <a:t>In June my husband and I went to Rome on a Salesian Family Pilgrimage. </a:t>
            </a:r>
          </a:p>
          <a:p>
            <a:endParaRPr dirty="0"/>
          </a:p>
          <a:p>
            <a:r>
              <a:rPr dirty="0"/>
              <a:t>While in Rome we went to the the Church of the Quo Vadis, Domine.”  In the apocryphal literature of the early Church there is a story of Peter which describes a familiar scene in the New Testament.  According to this story, Peter flees from Rome during the persecution of Christians under the Emperor Nero; as he was travelling along the Appian Way he meets Christ in a vision. Astonished, he asked 'Domine quo </a:t>
            </a:r>
            <a:r>
              <a:rPr dirty="0" err="1"/>
              <a:t>vadis</a:t>
            </a:r>
            <a:r>
              <a:rPr dirty="0"/>
              <a:t>?” ('Lord, where are you going ?'). Christ replied that he was going to Rome to be crucified a second time. Peter then realized that his departure from the city was cowardly and returns to face whatever persecutions might befall him.</a:t>
            </a:r>
          </a:p>
          <a:p>
            <a:endParaRPr dirty="0"/>
          </a:p>
          <a:p>
            <a:r>
              <a:rPr dirty="0"/>
              <a:t>Isn’t it interesting that St. Paul had a similar moment of revelation when he is going off in the wrong direction to persecute Christians? In both cases Jesus comes to meet them going the wrong way.  This kind of encounter happens again to the disciples on the Road to Emmaus who have chosen to leave Jerusalem after the death of Jesus.</a:t>
            </a:r>
          </a:p>
          <a:p>
            <a:endParaRPr dirty="0"/>
          </a:p>
          <a:p>
            <a:r>
              <a:rPr dirty="0"/>
              <a:t>In this reading of scripture, I invite you to use your imaginations to enter  the experience of the disciples leaving Jerusalem, and to enter the experience of Jesus who accompanies them.  We will take a few moments for this quiet reflection.</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rPr dirty="0"/>
              <a:t>Luke 24, 13-35</a:t>
            </a:r>
          </a:p>
          <a:p>
            <a:r>
              <a:rPr dirty="0"/>
              <a:t>That very day, the first day of the week, two of Jesus’ disciples were going to a village seven miles from Jerusalem called Emmaus, and they were conversing about all the things that had occurred. And it happened that while they were conversing and debating, Jesus himself drew near and walked with them, but their eyes were prevented from recognizing him. He asked them, “What are you discussing as you walk along?” They stopped, looking downcast. One of them, named Cleopas, said to him in reply, “Are you the only visitor to Jerusalem who does not know of the things that have taken place there in these days?” And he replied to them, “What sort of things?” They said to him, “The things that happened to Jesus the Nazarene, who was a prophet mighty in deed and word before God and all the people, how our chief priests and rulers both handed him over to a sentence of death and crucified him. But we were hoping that he would be the one to redeem Israel; and besides all this, it is now the third day since this took place. Some women from our group, however, have astounded us: they were at the tomb early in the morning and did not find his Body; they came back and reported that they had indeed seen a vision of angels who announced that he was alive. Then some of those with us went to the tomb and found things just as the women had described, but him they did not see” And he said to them, “Oh, how foolish you are! How slow of heart to believe all that the prophets spoke! Was it not necessary that the Christ should suffer these things and enter into his glory?” Then beginning with Moses and all the prophets, he interpreted to them what referred to him in all the Scriptures. As they approached the village to which they were going, he gave the impressing that he was going on farther. But they urged him, “Stay with us, for it is nearly evening and the day is almost over.” So, he went in to stay with them. And it happened that, while he was with them at table, he took bread, said the blessing, broke it, and gave it to them. With that their eyes were opened, and they recognized him, but he vanished from their sight. Then they said to each other, “Were not our hearts burning within us while he spoke to us on the way and opened the Scriptures to us?” So, they set out at once and returned to Jerusalem where they found, gathered together, the Eleven and those with them who were saying, “The Lord has truly been raised and has appeared to Simon!” Then the two recounted what had taken place on the way and how he was made known to them in the breaking of the bread.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FCECD5"/>
                </a:solidFill>
              </a:defRPr>
            </a:lvl1pPr>
            <a:lvl2pPr marL="0" indent="457200">
              <a:buClrTx/>
              <a:buSzTx/>
              <a:buNone/>
              <a:defRPr sz="2200">
                <a:solidFill>
                  <a:srgbClr val="FCECD5"/>
                </a:solidFill>
              </a:defRPr>
            </a:lvl2pPr>
            <a:lvl3pPr marL="0" indent="914400">
              <a:buClrTx/>
              <a:buSzTx/>
              <a:buNone/>
              <a:defRPr sz="2200">
                <a:solidFill>
                  <a:srgbClr val="FCECD5"/>
                </a:solidFill>
              </a:defRPr>
            </a:lvl3pPr>
            <a:lvl4pPr marL="0" indent="1371600">
              <a:buClrTx/>
              <a:buSzTx/>
              <a:buNone/>
              <a:defRPr sz="2200">
                <a:solidFill>
                  <a:srgbClr val="FCECD5"/>
                </a:solidFill>
              </a:defRPr>
            </a:lvl4pPr>
            <a:lvl5pPr marL="0" indent="1828800">
              <a:buClrTx/>
              <a:buSzTx/>
              <a:buNone/>
              <a:defRPr sz="2200">
                <a:solidFill>
                  <a:srgbClr val="FCECD5"/>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25783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33398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414090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377055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8/18/2022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11144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8/18/2022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79753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8/18/2022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4264536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11178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50146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8/18/2022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180553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23"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24"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25" name="Body Level One…"/>
          <p:cNvSpPr txBox="1">
            <a:spLocks noGrp="1"/>
          </p:cNvSpPr>
          <p:nvPr>
            <p:ph type="body" idx="1"/>
          </p:nvPr>
        </p:nvSpPr>
        <p:spPr>
          <a:xfrm>
            <a:off x="3869268" y="864108"/>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70511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a:p>
        </p:txBody>
      </p:sp>
    </p:spTree>
    <p:extLst>
      <p:ext uri="{BB962C8B-B14F-4D97-AF65-F5344CB8AC3E}">
        <p14:creationId xmlns:p14="http://schemas.microsoft.com/office/powerpoint/2010/main" val="412191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3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35"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defRPr>
            </a:lvl1pPr>
          </a:lstStyle>
          <a:p>
            <a:r>
              <a:t>Title Text</a:t>
            </a:r>
          </a:p>
        </p:txBody>
      </p:sp>
      <p:sp>
        <p:nvSpPr>
          <p:cNvPr id="36" name="Body Level One…"/>
          <p:cNvSpPr txBox="1">
            <a:spLocks noGrp="1"/>
          </p:cNvSpPr>
          <p:nvPr>
            <p:ph type="body" sz="quarter" idx="1"/>
          </p:nvPr>
        </p:nvSpPr>
        <p:spPr>
          <a:xfrm>
            <a:off x="3886200" y="4672584"/>
            <a:ext cx="7315200" cy="914401"/>
          </a:xfrm>
          <a:prstGeom prst="rect">
            <a:avLst/>
          </a:prstGeom>
        </p:spPr>
        <p:txBody>
          <a:bodyPr anchor="t"/>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lvl1pPr>
            <a:lvl2pPr marL="0" indent="457200">
              <a:spcBef>
                <a:spcPts val="0"/>
              </a:spcBef>
              <a:buClrTx/>
              <a:buSzTx/>
              <a:buNone/>
            </a:lvl2pPr>
            <a:lvl3pPr marL="0" indent="914400">
              <a:spcBef>
                <a:spcPts val="0"/>
              </a:spcBef>
              <a:buClrTx/>
              <a:buSzTx/>
              <a:buNone/>
            </a:lvl3pPr>
            <a:lvl4pPr marL="0" indent="1371600">
              <a:spcBef>
                <a:spcPts val="0"/>
              </a:spcBef>
              <a:buClrTx/>
              <a:buSzTx/>
              <a:buNone/>
            </a:lvl4pPr>
            <a:lvl5pPr marL="0" indent="1828800">
              <a:spcBef>
                <a:spcPts val="0"/>
              </a:spcBef>
              <a:buClrTx/>
              <a:buSzTx/>
              <a:buNone/>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rPr/>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fld id="{86CB4B4D-7CA3-9044-876B-883B54F8677D}" type="slidenum">
              <a:r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8/18/2022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a:p>
        </p:txBody>
      </p:sp>
    </p:spTree>
    <p:extLst>
      <p:ext uri="{BB962C8B-B14F-4D97-AF65-F5344CB8AC3E}">
        <p14:creationId xmlns:p14="http://schemas.microsoft.com/office/powerpoint/2010/main" val="8081901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ctrTitle"/>
          </p:nvPr>
        </p:nvSpPr>
        <p:spPr>
          <a:xfrm>
            <a:off x="1084930" y="1278127"/>
            <a:ext cx="6068071" cy="3255265"/>
          </a:xfrm>
          <a:prstGeom prst="rect">
            <a:avLst/>
          </a:prstGeom>
        </p:spPr>
        <p:txBody>
          <a:bodyPr/>
          <a:lstStyle/>
          <a:p>
            <a:r>
              <a:rPr dirty="0"/>
              <a:t>Which Salesian Cooperators for Today’s World?</a:t>
            </a:r>
          </a:p>
        </p:txBody>
      </p:sp>
      <p:sp>
        <p:nvSpPr>
          <p:cNvPr id="111" name="Subtitle 2"/>
          <p:cNvSpPr txBox="1">
            <a:spLocks noGrp="1"/>
          </p:cNvSpPr>
          <p:nvPr>
            <p:ph type="subTitle" sz="quarter" idx="1"/>
          </p:nvPr>
        </p:nvSpPr>
        <p:spPr>
          <a:xfrm>
            <a:off x="1100013" y="4670245"/>
            <a:ext cx="6037905" cy="914401"/>
          </a:xfrm>
          <a:prstGeom prst="rect">
            <a:avLst/>
          </a:prstGeom>
        </p:spPr>
        <p:txBody>
          <a:bodyPr/>
          <a:lstStyle/>
          <a:p>
            <a:r>
              <a:rPr dirty="0"/>
              <a:t>Importance of Formation and Vocational Discernment for Aspirants</a:t>
            </a:r>
          </a:p>
        </p:txBody>
      </p:sp>
      <p:pic>
        <p:nvPicPr>
          <p:cNvPr id="112" name="Picture 3" descr="Picture 3"/>
          <p:cNvPicPr>
            <a:picLocks noChangeAspect="1"/>
          </p:cNvPicPr>
          <p:nvPr/>
        </p:nvPicPr>
        <p:blipFill>
          <a:blip r:embed="rId3"/>
          <a:stretch>
            <a:fillRect/>
          </a:stretch>
        </p:blipFill>
        <p:spPr>
          <a:xfrm>
            <a:off x="8037573" y="1495321"/>
            <a:ext cx="3458250" cy="3859206"/>
          </a:xfrm>
          <a:prstGeom prst="rect">
            <a:avLst/>
          </a:prstGeom>
          <a:ln w="12700">
            <a:miter lim="400000"/>
          </a:ln>
        </p:spPr>
      </p:pic>
      <p:sp>
        <p:nvSpPr>
          <p:cNvPr id="113" name="¿Qué cooperadores salesianos para el mundo de hoy?…"/>
          <p:cNvSpPr txBox="1"/>
          <p:nvPr/>
        </p:nvSpPr>
        <p:spPr>
          <a:xfrm>
            <a:off x="1112758" y="6162040"/>
            <a:ext cx="8065691" cy="1056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r>
              <a:rPr dirty="0"/>
              <a:t>¿</a:t>
            </a:r>
            <a:r>
              <a:rPr dirty="0" err="1"/>
              <a:t>Qué</a:t>
            </a:r>
            <a:r>
              <a:t> cooperadores salesianos para el mundo de hoy? </a:t>
            </a:r>
          </a:p>
          <a:p>
            <a:pPr>
              <a:defRPr sz="1600">
                <a:latin typeface="+mn-lt"/>
                <a:ea typeface="+mn-ea"/>
                <a:cs typeface="+mn-cs"/>
                <a:sym typeface="Helvetica"/>
              </a:defRPr>
            </a:pPr>
            <a:r>
              <a:t>La importancia de la formación y el discernimiento vocacional para los aspirantes</a:t>
            </a:r>
          </a:p>
          <a:p>
            <a:pPr>
              <a:defRPr sz="1600">
                <a:latin typeface="+mn-lt"/>
                <a:ea typeface="+mn-ea"/>
                <a:cs typeface="+mn-cs"/>
                <a:sym typeface="Helvetica"/>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 descr="Picture 1"/>
          <p:cNvPicPr>
            <a:picLocks noChangeAspect="1"/>
          </p:cNvPicPr>
          <p:nvPr/>
        </p:nvPicPr>
        <p:blipFill>
          <a:blip r:embed="rId3"/>
          <a:stretch>
            <a:fillRect/>
          </a:stretch>
        </p:blipFill>
        <p:spPr>
          <a:xfrm>
            <a:off x="9525000" y="5791203"/>
            <a:ext cx="762000" cy="873126"/>
          </a:xfrm>
          <a:prstGeom prst="rect">
            <a:avLst/>
          </a:prstGeom>
          <a:ln w="12700">
            <a:miter lim="400000"/>
          </a:ln>
        </p:spPr>
      </p:pic>
      <p:pic>
        <p:nvPicPr>
          <p:cNvPr id="169" name="Picture 2" descr="Picture 2"/>
          <p:cNvPicPr>
            <a:picLocks noChangeAspect="1"/>
          </p:cNvPicPr>
          <p:nvPr/>
        </p:nvPicPr>
        <p:blipFill>
          <a:blip r:embed="rId4"/>
          <a:srcRect r="1"/>
          <a:stretch>
            <a:fillRect/>
          </a:stretch>
        </p:blipFill>
        <p:spPr>
          <a:xfrm>
            <a:off x="1798323" y="1920239"/>
            <a:ext cx="8502254" cy="3127613"/>
          </a:xfrm>
          <a:custGeom>
            <a:avLst/>
            <a:gdLst/>
            <a:ahLst/>
            <a:cxnLst>
              <a:cxn ang="0">
                <a:pos x="wd2" y="hd2"/>
              </a:cxn>
              <a:cxn ang="5400000">
                <a:pos x="wd2" y="hd2"/>
              </a:cxn>
              <a:cxn ang="10800000">
                <a:pos x="wd2" y="hd2"/>
              </a:cxn>
              <a:cxn ang="16200000">
                <a:pos x="wd2" y="hd2"/>
              </a:cxn>
            </a:cxnLst>
            <a:rect l="0" t="0" r="r" b="b"/>
            <a:pathLst>
              <a:path w="21600" h="21600" extrusionOk="0">
                <a:moveTo>
                  <a:pt x="1324" y="0"/>
                </a:moveTo>
                <a:cubicBezTo>
                  <a:pt x="592" y="0"/>
                  <a:pt x="0" y="1610"/>
                  <a:pt x="0" y="3599"/>
                </a:cubicBezTo>
                <a:lnTo>
                  <a:pt x="0" y="17999"/>
                </a:lnTo>
                <a:cubicBezTo>
                  <a:pt x="0" y="19987"/>
                  <a:pt x="592" y="21600"/>
                  <a:pt x="1324" y="21600"/>
                </a:cubicBezTo>
                <a:lnTo>
                  <a:pt x="20276" y="21600"/>
                </a:lnTo>
                <a:cubicBezTo>
                  <a:pt x="21008" y="21600"/>
                  <a:pt x="21600" y="19987"/>
                  <a:pt x="21600" y="17999"/>
                </a:cubicBezTo>
                <a:lnTo>
                  <a:pt x="21600" y="3599"/>
                </a:lnTo>
                <a:cubicBezTo>
                  <a:pt x="21600" y="1610"/>
                  <a:pt x="21008" y="0"/>
                  <a:pt x="20276" y="0"/>
                </a:cubicBezTo>
                <a:lnTo>
                  <a:pt x="1324" y="0"/>
                </a:lnTo>
                <a:close/>
              </a:path>
            </a:pathLst>
          </a:custGeom>
          <a:ln w="12700">
            <a:miter lim="400000"/>
          </a:ln>
          <a:effectLst>
            <a:outerShdw blurRad="76200" dist="38100" dir="7800000" rotWithShape="0">
              <a:srgbClr val="000000">
                <a:alpha val="40000"/>
              </a:srgbClr>
            </a:outerShdw>
          </a:effectLst>
        </p:spPr>
      </p:pic>
      <p:pic>
        <p:nvPicPr>
          <p:cNvPr id="170" name="Picture 3" descr="Picture 3"/>
          <p:cNvPicPr>
            <a:picLocks noChangeAspect="1"/>
          </p:cNvPicPr>
          <p:nvPr/>
        </p:nvPicPr>
        <p:blipFill>
          <a:blip r:embed="rId4"/>
          <a:srcRect r="65317" b="1"/>
          <a:stretch>
            <a:fillRect/>
          </a:stretch>
        </p:blipFill>
        <p:spPr>
          <a:xfrm>
            <a:off x="1809695" y="1219200"/>
            <a:ext cx="3998914" cy="4236641"/>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1521"/>
                  <a:pt x="0" y="3397"/>
                </a:cubicBezTo>
                <a:lnTo>
                  <a:pt x="0" y="18203"/>
                </a:lnTo>
                <a:cubicBezTo>
                  <a:pt x="0" y="20079"/>
                  <a:pt x="1611" y="21600"/>
                  <a:pt x="3599" y="21600"/>
                </a:cubicBezTo>
                <a:lnTo>
                  <a:pt x="18001" y="21600"/>
                </a:lnTo>
                <a:cubicBezTo>
                  <a:pt x="19989" y="21600"/>
                  <a:pt x="21600" y="20079"/>
                  <a:pt x="21600" y="18203"/>
                </a:cubicBezTo>
                <a:lnTo>
                  <a:pt x="21600" y="3397"/>
                </a:lnTo>
                <a:cubicBezTo>
                  <a:pt x="21600" y="1521"/>
                  <a:pt x="19989" y="0"/>
                  <a:pt x="18001" y="0"/>
                </a:cubicBezTo>
                <a:lnTo>
                  <a:pt x="3599" y="0"/>
                </a:lnTo>
                <a:close/>
              </a:path>
            </a:pathLst>
          </a:custGeom>
          <a:ln w="12700">
            <a:miter lim="400000"/>
          </a:ln>
          <a:effectLst>
            <a:outerShdw blurRad="76200" dist="38100" dir="7800000" rotWithShape="0">
              <a:srgbClr val="000000">
                <a:alpha val="40000"/>
              </a:srgbClr>
            </a:outerShdw>
          </a:effectLst>
        </p:spPr>
      </p:pic>
      <p:sp>
        <p:nvSpPr>
          <p:cNvPr id="171" name="TextBox 4"/>
          <p:cNvSpPr txBox="1"/>
          <p:nvPr/>
        </p:nvSpPr>
        <p:spPr>
          <a:xfrm>
            <a:off x="6109708" y="-320041"/>
            <a:ext cx="4175761" cy="6962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rgbClr val="FFFFFF"/>
                </a:solidFill>
                <a:latin typeface="Papyrus"/>
                <a:ea typeface="Papyrus"/>
                <a:cs typeface="Papyrus"/>
                <a:sym typeface="Papyrus"/>
              </a:defRPr>
            </a:pPr>
            <a:r>
              <a:t>The Human Experience</a:t>
            </a:r>
            <a:endParaRPr>
              <a:latin typeface="Arial"/>
              <a:ea typeface="Arial"/>
              <a:cs typeface="Arial"/>
              <a:sym typeface="Arial"/>
            </a:endParaRPr>
          </a:p>
          <a:p>
            <a:pPr>
              <a:defRPr sz="2400">
                <a:solidFill>
                  <a:srgbClr val="7030A0"/>
                </a:solidFill>
                <a:latin typeface="Papyrus"/>
                <a:ea typeface="Papyrus"/>
                <a:cs typeface="Papyrus"/>
                <a:sym typeface="Papyrus"/>
              </a:defRPr>
            </a:pPr>
            <a:endParaRPr>
              <a:latin typeface="Arial"/>
              <a:ea typeface="Arial"/>
              <a:cs typeface="Arial"/>
              <a:sym typeface="Arial"/>
            </a:endParaRPr>
          </a:p>
          <a:p>
            <a:pPr algn="ctr">
              <a:defRPr sz="2800">
                <a:solidFill>
                  <a:srgbClr val="7030A0"/>
                </a:solidFill>
                <a:latin typeface="Papyrus"/>
                <a:ea typeface="Papyrus"/>
                <a:cs typeface="Papyrus"/>
                <a:sym typeface="Papyrus"/>
              </a:defRPr>
            </a:pPr>
            <a:r>
              <a:t>What were the disciples experiencing in themselves, between themselves, with Jesus the fellow traveler?</a:t>
            </a:r>
            <a:endParaRPr>
              <a:latin typeface="Arial"/>
              <a:ea typeface="Arial"/>
              <a:cs typeface="Arial"/>
              <a:sym typeface="Arial"/>
            </a:endParaRPr>
          </a:p>
          <a:p>
            <a:pPr algn="ctr">
              <a:defRPr sz="2000">
                <a:solidFill>
                  <a:srgbClr val="7030A0"/>
                </a:solidFill>
                <a:latin typeface="Papyrus"/>
                <a:ea typeface="Papyrus"/>
                <a:cs typeface="Papyrus"/>
                <a:sym typeface="Papyrus"/>
              </a:defRPr>
            </a:pPr>
            <a:endParaRPr>
              <a:latin typeface="Arial"/>
              <a:ea typeface="Arial"/>
              <a:cs typeface="Arial"/>
              <a:sym typeface="Arial"/>
            </a:endParaRPr>
          </a:p>
          <a:p>
            <a:pPr algn="ctr">
              <a:defRPr sz="2800">
                <a:solidFill>
                  <a:srgbClr val="7030A0"/>
                </a:solidFill>
                <a:latin typeface="Papyrus"/>
                <a:ea typeface="Papyrus"/>
                <a:cs typeface="Papyrus"/>
                <a:sym typeface="Papyrus"/>
              </a:defRPr>
            </a:pPr>
            <a:r>
              <a:t>How was Jesus experiencing himself, the disciples and the journey they were taking together?</a:t>
            </a:r>
          </a:p>
        </p:txBody>
      </p:sp>
      <p:sp>
        <p:nvSpPr>
          <p:cNvPr id="172" name="¿Qué estaban experimentando los discípulos en sí mismos, entre ellos, con Jesús el compañero de viaje?…"/>
          <p:cNvSpPr txBox="1"/>
          <p:nvPr/>
        </p:nvSpPr>
        <p:spPr>
          <a:xfrm>
            <a:off x="806807" y="5578795"/>
            <a:ext cx="5625108" cy="1297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r>
              <a:t>¿Qué estaban experimentando los discípulos en sí mismos, entre ellos, con Jesús el compañero de viaje?</a:t>
            </a:r>
          </a:p>
          <a:p>
            <a:pPr>
              <a:defRPr sz="1600">
                <a:latin typeface="+mn-lt"/>
                <a:ea typeface="+mn-ea"/>
                <a:cs typeface="+mn-cs"/>
                <a:sym typeface="Helvetica"/>
              </a:defRPr>
            </a:pPr>
            <a:r>
              <a:t> ¿Cómo se estaba experimentando Jesús a sí mismo, a los discípulos y al viaje que estaban haciendo juntos?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249998" pathEditMode="relative">
                                      <p:cBhvr>
                                        <p:cTn id="6" dur="2000" fill="hold"/>
                                        <p:tgtEl>
                                          <p:spTgt spid="169"/>
                                        </p:tgtEl>
                                        <p:attrNameLst>
                                          <p:attrName>ppt_x</p:attrName>
                                          <p:attrName>ppt_y</p:attrName>
                                        </p:attrNameLst>
                                      </p:cBhvr>
                                    </p:animMotion>
                                  </p:childTnLst>
                                </p:cTn>
                              </p:par>
                            </p:childTnLst>
                          </p:cTn>
                        </p:par>
                        <p:par>
                          <p:cTn id="7" fill="hold">
                            <p:stCondLst>
                              <p:cond delay="2000"/>
                            </p:stCondLst>
                            <p:childTnLst>
                              <p:par>
                                <p:cTn id="8" presetID="22" presetClass="exit" presetSubtype="4" fill="hold" grpId="2" nodeType="afterEffect">
                                  <p:stCondLst>
                                    <p:cond delay="0"/>
                                  </p:stCondLst>
                                  <p:iterate>
                                    <p:tmAbs val="0"/>
                                  </p:iterate>
                                  <p:childTnLst>
                                    <p:animEffect transition="out" filter="wipe(down)">
                                      <p:cBhvr>
                                        <p:cTn id="9" dur="500" fill="hold"/>
                                        <p:tgtEl>
                                          <p:spTgt spid="169"/>
                                        </p:tgtEl>
                                      </p:cBhvr>
                                    </p:animEffect>
                                    <p:set>
                                      <p:cBhvr>
                                        <p:cTn id="10" fill="hold">
                                          <p:stCondLst>
                                            <p:cond delay="499"/>
                                          </p:stCondLst>
                                        </p:cTn>
                                        <p:tgtEl>
                                          <p:spTgt spid="169"/>
                                        </p:tgtEl>
                                        <p:attrNameLst>
                                          <p:attrName>style.visibility</p:attrName>
                                        </p:attrNameLst>
                                      </p:cBhvr>
                                      <p:to>
                                        <p:strVal val="hidden"/>
                                      </p:to>
                                    </p:set>
                                  </p:childTnLst>
                                </p:cTn>
                              </p:par>
                            </p:childTnLst>
                          </p:cTn>
                        </p:par>
                        <p:par>
                          <p:cTn id="11" fill="hold">
                            <p:stCondLst>
                              <p:cond delay="2500"/>
                            </p:stCondLst>
                            <p:childTnLst>
                              <p:par>
                                <p:cTn id="12" presetID="10" presetClass="entr" fill="hold" grpId="3" nodeType="afterEffect">
                                  <p:stCondLst>
                                    <p:cond delay="0"/>
                                  </p:stCondLst>
                                  <p:iterate>
                                    <p:tmAbs val="0"/>
                                  </p:iterate>
                                  <p:childTnLst>
                                    <p:set>
                                      <p:cBhvr>
                                        <p:cTn id="13" fill="hold"/>
                                        <p:tgtEl>
                                          <p:spTgt spid="170"/>
                                        </p:tgtEl>
                                        <p:attrNameLst>
                                          <p:attrName>style.visibility</p:attrName>
                                        </p:attrNameLst>
                                      </p:cBhvr>
                                      <p:to>
                                        <p:strVal val="visible"/>
                                      </p:to>
                                    </p:set>
                                    <p:animEffect transition="in" filter="fade">
                                      <p:cBhvr>
                                        <p:cTn id="14" dur="500"/>
                                        <p:tgtEl>
                                          <p:spTgt spid="17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171"/>
                                        </p:tgtEl>
                                        <p:attrNameLst>
                                          <p:attrName>style.visibility</p:attrName>
                                        </p:attrNameLst>
                                      </p:cBhvr>
                                      <p:to>
                                        <p:strVal val="visible"/>
                                      </p:to>
                                    </p:set>
                                    <p:anim calcmode="lin" valueType="num">
                                      <p:cBhvr>
                                        <p:cTn id="19" dur="1000" fill="hold"/>
                                        <p:tgtEl>
                                          <p:spTgt spid="171"/>
                                        </p:tgtEl>
                                        <p:attrNameLst>
                                          <p:attrName>ppt_x</p:attrName>
                                        </p:attrNameLst>
                                      </p:cBhvr>
                                      <p:tavLst>
                                        <p:tav tm="0">
                                          <p:val>
                                            <p:strVal val="#ppt_x"/>
                                          </p:val>
                                        </p:tav>
                                        <p:tav tm="100000">
                                          <p:val>
                                            <p:strVal val="#ppt_x"/>
                                          </p:val>
                                        </p:tav>
                                      </p:tavLst>
                                    </p:anim>
                                    <p:anim calcmode="lin" valueType="num">
                                      <p:cBhvr>
                                        <p:cTn id="20" dur="1000" fill="hold"/>
                                        <p:tgtEl>
                                          <p:spTgt spid="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2" animBg="1" advAuto="0"/>
      <p:bldP spid="170" grpId="3" animBg="1" advAuto="0"/>
      <p:bldP spid="171"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 descr="Picture 1"/>
          <p:cNvPicPr>
            <a:picLocks noChangeAspect="1"/>
          </p:cNvPicPr>
          <p:nvPr/>
        </p:nvPicPr>
        <p:blipFill>
          <a:blip r:embed="rId3"/>
          <a:stretch>
            <a:fillRect/>
          </a:stretch>
        </p:blipFill>
        <p:spPr>
          <a:xfrm>
            <a:off x="9525000" y="5791203"/>
            <a:ext cx="762000" cy="873126"/>
          </a:xfrm>
          <a:prstGeom prst="rect">
            <a:avLst/>
          </a:prstGeom>
          <a:ln w="12700">
            <a:miter lim="400000"/>
          </a:ln>
        </p:spPr>
      </p:pic>
      <p:pic>
        <p:nvPicPr>
          <p:cNvPr id="177" name="Picture 2" descr="Picture 2"/>
          <p:cNvPicPr>
            <a:picLocks noChangeAspect="1"/>
          </p:cNvPicPr>
          <p:nvPr/>
        </p:nvPicPr>
        <p:blipFill>
          <a:blip r:embed="rId4"/>
          <a:srcRect r="1"/>
          <a:stretch>
            <a:fillRect/>
          </a:stretch>
        </p:blipFill>
        <p:spPr>
          <a:xfrm>
            <a:off x="1798323" y="1920239"/>
            <a:ext cx="8502254" cy="3127613"/>
          </a:xfrm>
          <a:custGeom>
            <a:avLst/>
            <a:gdLst/>
            <a:ahLst/>
            <a:cxnLst>
              <a:cxn ang="0">
                <a:pos x="wd2" y="hd2"/>
              </a:cxn>
              <a:cxn ang="5400000">
                <a:pos x="wd2" y="hd2"/>
              </a:cxn>
              <a:cxn ang="10800000">
                <a:pos x="wd2" y="hd2"/>
              </a:cxn>
              <a:cxn ang="16200000">
                <a:pos x="wd2" y="hd2"/>
              </a:cxn>
            </a:cxnLst>
            <a:rect l="0" t="0" r="r" b="b"/>
            <a:pathLst>
              <a:path w="21600" h="21600" extrusionOk="0">
                <a:moveTo>
                  <a:pt x="1324" y="0"/>
                </a:moveTo>
                <a:cubicBezTo>
                  <a:pt x="592" y="0"/>
                  <a:pt x="0" y="1610"/>
                  <a:pt x="0" y="3599"/>
                </a:cubicBezTo>
                <a:lnTo>
                  <a:pt x="0" y="17999"/>
                </a:lnTo>
                <a:cubicBezTo>
                  <a:pt x="0" y="19987"/>
                  <a:pt x="592" y="21600"/>
                  <a:pt x="1324" y="21600"/>
                </a:cubicBezTo>
                <a:lnTo>
                  <a:pt x="20276" y="21600"/>
                </a:lnTo>
                <a:cubicBezTo>
                  <a:pt x="21008" y="21600"/>
                  <a:pt x="21600" y="19987"/>
                  <a:pt x="21600" y="17999"/>
                </a:cubicBezTo>
                <a:lnTo>
                  <a:pt x="21600" y="3599"/>
                </a:lnTo>
                <a:cubicBezTo>
                  <a:pt x="21600" y="1610"/>
                  <a:pt x="21008" y="0"/>
                  <a:pt x="20276" y="0"/>
                </a:cubicBezTo>
                <a:lnTo>
                  <a:pt x="1324" y="0"/>
                </a:lnTo>
                <a:close/>
              </a:path>
            </a:pathLst>
          </a:custGeom>
          <a:ln w="12700">
            <a:miter lim="400000"/>
          </a:ln>
          <a:effectLst>
            <a:outerShdw blurRad="76200" dist="38100" dir="7800000" rotWithShape="0">
              <a:srgbClr val="000000">
                <a:alpha val="40000"/>
              </a:srgbClr>
            </a:outerShdw>
          </a:effectLst>
        </p:spPr>
      </p:pic>
      <p:pic>
        <p:nvPicPr>
          <p:cNvPr id="178" name="Picture 6" descr="Picture 6"/>
          <p:cNvPicPr>
            <a:picLocks noChangeAspect="1"/>
          </p:cNvPicPr>
          <p:nvPr/>
        </p:nvPicPr>
        <p:blipFill>
          <a:blip r:embed="rId5"/>
          <a:stretch>
            <a:fillRect/>
          </a:stretch>
        </p:blipFill>
        <p:spPr>
          <a:xfrm>
            <a:off x="3938935" y="1236145"/>
            <a:ext cx="4221164" cy="4495801"/>
          </a:xfrm>
          <a:prstGeom prst="rect">
            <a:avLst/>
          </a:prstGeom>
          <a:ln w="12700">
            <a:miter lim="400000"/>
          </a:ln>
        </p:spPr>
      </p:pic>
      <p:sp>
        <p:nvSpPr>
          <p:cNvPr id="179" name="TextBox 7"/>
          <p:cNvSpPr txBox="1"/>
          <p:nvPr/>
        </p:nvSpPr>
        <p:spPr>
          <a:xfrm>
            <a:off x="5542279" y="-812801"/>
            <a:ext cx="4251961" cy="743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rgbClr val="FFFFFF"/>
                </a:solidFill>
                <a:latin typeface="Papyrus"/>
                <a:ea typeface="Papyrus"/>
                <a:cs typeface="Papyrus"/>
                <a:sym typeface="Papyrus"/>
              </a:defRPr>
            </a:pPr>
            <a:r>
              <a:t>The Christian Experience</a:t>
            </a:r>
            <a:endParaRPr>
              <a:latin typeface="Arial"/>
              <a:ea typeface="Arial"/>
              <a:cs typeface="Arial"/>
              <a:sym typeface="Arial"/>
            </a:endParaRPr>
          </a:p>
          <a:p>
            <a:pPr>
              <a:defRPr sz="2000">
                <a:solidFill>
                  <a:srgbClr val="7030A0"/>
                </a:solidFill>
                <a:latin typeface="Papyrus"/>
                <a:ea typeface="Papyrus"/>
                <a:cs typeface="Papyrus"/>
                <a:sym typeface="Papyrus"/>
              </a:defRPr>
            </a:pPr>
            <a:endParaRPr>
              <a:latin typeface="Arial"/>
              <a:ea typeface="Arial"/>
              <a:cs typeface="Arial"/>
              <a:sym typeface="Arial"/>
            </a:endParaRPr>
          </a:p>
          <a:p>
            <a:pPr algn="ctr">
              <a:defRPr sz="2800">
                <a:solidFill>
                  <a:srgbClr val="7030A0"/>
                </a:solidFill>
                <a:latin typeface="Papyrus"/>
                <a:ea typeface="Papyrus"/>
                <a:cs typeface="Papyrus"/>
                <a:sym typeface="Papyrus"/>
              </a:defRPr>
            </a:pPr>
            <a:r>
              <a:t>Enter the disciples’ experience of their hearts burning with love and understanding of Jesus.</a:t>
            </a:r>
            <a:endParaRPr>
              <a:latin typeface="Arial"/>
              <a:ea typeface="Arial"/>
              <a:cs typeface="Arial"/>
              <a:sym typeface="Arial"/>
            </a:endParaRPr>
          </a:p>
          <a:p>
            <a:pPr algn="ctr">
              <a:defRPr sz="2000">
                <a:solidFill>
                  <a:srgbClr val="7030A0"/>
                </a:solidFill>
                <a:latin typeface="Papyrus"/>
                <a:ea typeface="Papyrus"/>
                <a:cs typeface="Papyrus"/>
                <a:sym typeface="Papyrus"/>
              </a:defRPr>
            </a:pPr>
            <a:endParaRPr>
              <a:latin typeface="Arial"/>
              <a:ea typeface="Arial"/>
              <a:cs typeface="Arial"/>
              <a:sym typeface="Arial"/>
            </a:endParaRPr>
          </a:p>
          <a:p>
            <a:pPr algn="ctr">
              <a:defRPr sz="2800">
                <a:solidFill>
                  <a:srgbClr val="7030A0"/>
                </a:solidFill>
                <a:latin typeface="Papyrus"/>
                <a:ea typeface="Papyrus"/>
                <a:cs typeface="Papyrus"/>
                <a:sym typeface="Papyrus"/>
              </a:defRPr>
            </a:pPr>
            <a:r>
              <a:t>Enter Jesus’ experience of his love and understanding flowing into the disciples in explaining the scriptures and in the Breaking of the Bread.</a:t>
            </a:r>
          </a:p>
        </p:txBody>
      </p:sp>
      <p:sp>
        <p:nvSpPr>
          <p:cNvPr id="180" name="Entra en la experiencia de los discípulos de sus…"/>
          <p:cNvSpPr txBox="1"/>
          <p:nvPr/>
        </p:nvSpPr>
        <p:spPr>
          <a:xfrm>
            <a:off x="364450" y="5532120"/>
            <a:ext cx="5379641" cy="153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r>
              <a:t>Entra en la experiencia de los discípulos de sus </a:t>
            </a:r>
          </a:p>
          <a:p>
            <a:pPr>
              <a:defRPr sz="1600">
                <a:latin typeface="+mn-lt"/>
                <a:ea typeface="+mn-ea"/>
                <a:cs typeface="+mn-cs"/>
                <a:sym typeface="Helvetica"/>
              </a:defRPr>
            </a:pPr>
            <a:r>
              <a:t>corazones ardiendo de amor y comprensión de Jesús.</a:t>
            </a:r>
          </a:p>
          <a:p>
            <a:pPr>
              <a:defRPr sz="1600">
                <a:latin typeface="+mn-lt"/>
                <a:ea typeface="+mn-ea"/>
                <a:cs typeface="+mn-cs"/>
                <a:sym typeface="Helvetica"/>
              </a:defRPr>
            </a:pPr>
            <a:r>
              <a:t>Entra en la experiencia de Jesús de su amor y comprensión que fluye en los discípulos al explicar las Escrituras y al partir el Pan.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249998" pathEditMode="relative">
                                      <p:cBhvr>
                                        <p:cTn id="6" dur="2000" fill="hold"/>
                                        <p:tgtEl>
                                          <p:spTgt spid="177"/>
                                        </p:tgtEl>
                                        <p:attrNameLst>
                                          <p:attrName>ppt_x</p:attrName>
                                          <p:attrName>ppt_y</p:attrName>
                                        </p:attrNameLst>
                                      </p:cBhvr>
                                    </p:animMotion>
                                  </p:childTnLst>
                                </p:cTn>
                              </p:par>
                            </p:childTnLst>
                          </p:cTn>
                        </p:par>
                        <p:par>
                          <p:cTn id="7" fill="hold">
                            <p:stCondLst>
                              <p:cond delay="2000"/>
                            </p:stCondLst>
                            <p:childTnLst>
                              <p:par>
                                <p:cTn id="8" presetID="22" presetClass="exit" presetSubtype="4" fill="hold" grpId="2" nodeType="afterEffect">
                                  <p:stCondLst>
                                    <p:cond delay="0"/>
                                  </p:stCondLst>
                                  <p:iterate>
                                    <p:tmAbs val="0"/>
                                  </p:iterate>
                                  <p:childTnLst>
                                    <p:animEffect transition="out" filter="wipe(down)">
                                      <p:cBhvr>
                                        <p:cTn id="9" dur="500" fill="hold"/>
                                        <p:tgtEl>
                                          <p:spTgt spid="177"/>
                                        </p:tgtEl>
                                      </p:cBhvr>
                                    </p:animEffect>
                                    <p:set>
                                      <p:cBhvr>
                                        <p:cTn id="10" fill="hold">
                                          <p:stCondLst>
                                            <p:cond delay="499"/>
                                          </p:stCondLst>
                                        </p:cTn>
                                        <p:tgtEl>
                                          <p:spTgt spid="177"/>
                                        </p:tgtEl>
                                        <p:attrNameLst>
                                          <p:attrName>style.visibility</p:attrName>
                                        </p:attrNameLst>
                                      </p:cBhvr>
                                      <p:to>
                                        <p:strVal val="hidden"/>
                                      </p:to>
                                    </p:set>
                                  </p:childTnLst>
                                </p:cTn>
                              </p:par>
                            </p:childTnLst>
                          </p:cTn>
                        </p:par>
                        <p:par>
                          <p:cTn id="11" fill="hold">
                            <p:stCondLst>
                              <p:cond delay="2500"/>
                            </p:stCondLst>
                            <p:childTnLst>
                              <p:par>
                                <p:cTn id="12" presetID="10" presetClass="entr" fill="hold" grpId="3" nodeType="afterEffect">
                                  <p:stCondLst>
                                    <p:cond delay="0"/>
                                  </p:stCondLst>
                                  <p:iterate>
                                    <p:tmAbs val="0"/>
                                  </p:iterate>
                                  <p:childTnLst>
                                    <p:set>
                                      <p:cBhvr>
                                        <p:cTn id="13" fill="hold"/>
                                        <p:tgtEl>
                                          <p:spTgt spid="178"/>
                                        </p:tgtEl>
                                        <p:attrNameLst>
                                          <p:attrName>style.visibility</p:attrName>
                                        </p:attrNameLst>
                                      </p:cBhvr>
                                      <p:to>
                                        <p:strVal val="visible"/>
                                      </p:to>
                                    </p:set>
                                    <p:animEffect transition="in" filter="fade">
                                      <p:cBhvr>
                                        <p:cTn id="14" dur="500"/>
                                        <p:tgtEl>
                                          <p:spTgt spid="178"/>
                                        </p:tgtEl>
                                      </p:cBhvr>
                                    </p:animEffect>
                                  </p:childTnLst>
                                </p:cTn>
                              </p:par>
                            </p:childTnLst>
                          </p:cTn>
                        </p:par>
                        <p:par>
                          <p:cTn id="15" fill="hold">
                            <p:stCondLst>
                              <p:cond delay="0"/>
                            </p:stCondLst>
                            <p:childTnLst>
                              <p:par>
                                <p:cTn id="16" presetID="-1" presetClass="path" presetSubtype="0" accel="50000" decel="50000" fill="hold" nodeType="afterEffect">
                                  <p:stCondLst>
                                    <p:cond delay="0"/>
                                  </p:stCondLst>
                                  <p:childTnLst>
                                    <p:animMotion origin="layout" path="M 0.000000 0.000000 L -0.250000 0.000000" pathEditMode="relative">
                                      <p:cBhvr>
                                        <p:cTn id="17" dur="2000" fill="hold"/>
                                        <p:tgtEl>
                                          <p:spTgt spid="178"/>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5" nodeType="clickEffect">
                                  <p:stCondLst>
                                    <p:cond delay="0"/>
                                  </p:stCondLst>
                                  <p:iterate>
                                    <p:tmAbs val="0"/>
                                  </p:iterate>
                                  <p:childTnLst>
                                    <p:set>
                                      <p:cBhvr>
                                        <p:cTn id="21" fill="hold"/>
                                        <p:tgtEl>
                                          <p:spTgt spid="179"/>
                                        </p:tgtEl>
                                        <p:attrNameLst>
                                          <p:attrName>style.visibility</p:attrName>
                                        </p:attrNameLst>
                                      </p:cBhvr>
                                      <p:to>
                                        <p:strVal val="visible"/>
                                      </p:to>
                                    </p:set>
                                    <p:anim calcmode="lin" valueType="num">
                                      <p:cBhvr>
                                        <p:cTn id="22" dur="1000" fill="hold"/>
                                        <p:tgtEl>
                                          <p:spTgt spid="179"/>
                                        </p:tgtEl>
                                        <p:attrNameLst>
                                          <p:attrName>ppt_x</p:attrName>
                                        </p:attrNameLst>
                                      </p:cBhvr>
                                      <p:tavLst>
                                        <p:tav tm="0">
                                          <p:val>
                                            <p:strVal val="#ppt_x"/>
                                          </p:val>
                                        </p:tav>
                                        <p:tav tm="100000">
                                          <p:val>
                                            <p:strVal val="#ppt_x"/>
                                          </p:val>
                                        </p:tav>
                                      </p:tavLst>
                                    </p:anim>
                                    <p:anim calcmode="lin" valueType="num">
                                      <p:cBhvr>
                                        <p:cTn id="23" dur="10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2" animBg="1" advAuto="0"/>
      <p:bldP spid="178" grpId="3" animBg="1" advAuto="0"/>
      <p:bldP spid="179" grpId="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 descr="Picture 1"/>
          <p:cNvPicPr>
            <a:picLocks noChangeAspect="1"/>
          </p:cNvPicPr>
          <p:nvPr/>
        </p:nvPicPr>
        <p:blipFill>
          <a:blip r:embed="rId3"/>
          <a:stretch>
            <a:fillRect/>
          </a:stretch>
        </p:blipFill>
        <p:spPr>
          <a:xfrm>
            <a:off x="9525000" y="5791203"/>
            <a:ext cx="762000" cy="873126"/>
          </a:xfrm>
          <a:prstGeom prst="rect">
            <a:avLst/>
          </a:prstGeom>
          <a:ln w="12700">
            <a:miter lim="400000"/>
          </a:ln>
        </p:spPr>
      </p:pic>
      <p:pic>
        <p:nvPicPr>
          <p:cNvPr id="185" name="Picture 2" descr="Picture 2"/>
          <p:cNvPicPr>
            <a:picLocks noChangeAspect="1"/>
          </p:cNvPicPr>
          <p:nvPr/>
        </p:nvPicPr>
        <p:blipFill>
          <a:blip r:embed="rId4"/>
          <a:srcRect r="1"/>
          <a:stretch>
            <a:fillRect/>
          </a:stretch>
        </p:blipFill>
        <p:spPr>
          <a:xfrm>
            <a:off x="1798323" y="1920239"/>
            <a:ext cx="8502254" cy="3127613"/>
          </a:xfrm>
          <a:custGeom>
            <a:avLst/>
            <a:gdLst/>
            <a:ahLst/>
            <a:cxnLst>
              <a:cxn ang="0">
                <a:pos x="wd2" y="hd2"/>
              </a:cxn>
              <a:cxn ang="5400000">
                <a:pos x="wd2" y="hd2"/>
              </a:cxn>
              <a:cxn ang="10800000">
                <a:pos x="wd2" y="hd2"/>
              </a:cxn>
              <a:cxn ang="16200000">
                <a:pos x="wd2" y="hd2"/>
              </a:cxn>
            </a:cxnLst>
            <a:rect l="0" t="0" r="r" b="b"/>
            <a:pathLst>
              <a:path w="21600" h="21600" extrusionOk="0">
                <a:moveTo>
                  <a:pt x="1324" y="0"/>
                </a:moveTo>
                <a:cubicBezTo>
                  <a:pt x="592" y="0"/>
                  <a:pt x="0" y="1610"/>
                  <a:pt x="0" y="3599"/>
                </a:cubicBezTo>
                <a:lnTo>
                  <a:pt x="0" y="17999"/>
                </a:lnTo>
                <a:cubicBezTo>
                  <a:pt x="0" y="19987"/>
                  <a:pt x="592" y="21600"/>
                  <a:pt x="1324" y="21600"/>
                </a:cubicBezTo>
                <a:lnTo>
                  <a:pt x="20276" y="21600"/>
                </a:lnTo>
                <a:cubicBezTo>
                  <a:pt x="21008" y="21600"/>
                  <a:pt x="21600" y="19987"/>
                  <a:pt x="21600" y="17999"/>
                </a:cubicBezTo>
                <a:lnTo>
                  <a:pt x="21600" y="3599"/>
                </a:lnTo>
                <a:cubicBezTo>
                  <a:pt x="21600" y="1610"/>
                  <a:pt x="21008" y="0"/>
                  <a:pt x="20276" y="0"/>
                </a:cubicBezTo>
                <a:lnTo>
                  <a:pt x="1324" y="0"/>
                </a:lnTo>
                <a:close/>
              </a:path>
            </a:pathLst>
          </a:custGeom>
          <a:ln w="12700">
            <a:miter lim="400000"/>
          </a:ln>
          <a:effectLst>
            <a:outerShdw blurRad="76200" dist="38100" dir="7800000" rotWithShape="0">
              <a:srgbClr val="000000">
                <a:alpha val="40000"/>
              </a:srgbClr>
            </a:outerShdw>
          </a:effectLst>
        </p:spPr>
      </p:pic>
      <p:pic>
        <p:nvPicPr>
          <p:cNvPr id="186" name="Picture 3" descr="Picture 3"/>
          <p:cNvPicPr>
            <a:picLocks noChangeAspect="1"/>
          </p:cNvPicPr>
          <p:nvPr/>
        </p:nvPicPr>
        <p:blipFill>
          <a:blip r:embed="rId4"/>
          <a:srcRect l="70842" r="1"/>
          <a:stretch>
            <a:fillRect/>
          </a:stretch>
        </p:blipFill>
        <p:spPr>
          <a:xfrm>
            <a:off x="6672816" y="847525"/>
            <a:ext cx="3627835" cy="4572001"/>
          </a:xfrm>
          <a:custGeom>
            <a:avLst/>
            <a:gdLst/>
            <a:ahLst/>
            <a:cxnLst>
              <a:cxn ang="0">
                <a:pos x="wd2" y="hd2"/>
              </a:cxn>
              <a:cxn ang="5400000">
                <a:pos x="wd2" y="hd2"/>
              </a:cxn>
              <a:cxn ang="10800000">
                <a:pos x="wd2" y="hd2"/>
              </a:cxn>
              <a:cxn ang="16200000">
                <a:pos x="wd2" y="hd2"/>
              </a:cxn>
            </a:cxnLst>
            <a:rect l="0" t="0" r="r" b="b"/>
            <a:pathLst>
              <a:path w="21600" h="21600" extrusionOk="0">
                <a:moveTo>
                  <a:pt x="3601" y="0"/>
                </a:moveTo>
                <a:cubicBezTo>
                  <a:pt x="1613" y="0"/>
                  <a:pt x="0" y="1280"/>
                  <a:pt x="0" y="2858"/>
                </a:cubicBezTo>
                <a:lnTo>
                  <a:pt x="0" y="18742"/>
                </a:lnTo>
                <a:cubicBezTo>
                  <a:pt x="0" y="20320"/>
                  <a:pt x="1613" y="21600"/>
                  <a:pt x="3601" y="21600"/>
                </a:cubicBezTo>
                <a:lnTo>
                  <a:pt x="18001" y="21600"/>
                </a:lnTo>
                <a:cubicBezTo>
                  <a:pt x="19989" y="21600"/>
                  <a:pt x="21600" y="20320"/>
                  <a:pt x="21600" y="18742"/>
                </a:cubicBezTo>
                <a:lnTo>
                  <a:pt x="21600" y="2858"/>
                </a:lnTo>
                <a:cubicBezTo>
                  <a:pt x="21600" y="1280"/>
                  <a:pt x="19989" y="0"/>
                  <a:pt x="18001" y="0"/>
                </a:cubicBezTo>
                <a:lnTo>
                  <a:pt x="3601" y="0"/>
                </a:lnTo>
                <a:close/>
              </a:path>
            </a:pathLst>
          </a:custGeom>
          <a:ln w="12700">
            <a:miter lim="400000"/>
          </a:ln>
          <a:effectLst>
            <a:outerShdw blurRad="76200" dist="38100" dir="7800000" rotWithShape="0">
              <a:srgbClr val="000000">
                <a:alpha val="40000"/>
              </a:srgbClr>
            </a:outerShdw>
          </a:effectLst>
        </p:spPr>
      </p:pic>
      <p:sp>
        <p:nvSpPr>
          <p:cNvPr id="187" name="TextBox 4"/>
          <p:cNvSpPr txBox="1"/>
          <p:nvPr/>
        </p:nvSpPr>
        <p:spPr>
          <a:xfrm>
            <a:off x="6326547" y="1438474"/>
            <a:ext cx="4785361" cy="4549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rgbClr val="FFFFFF"/>
                </a:solidFill>
                <a:latin typeface="Papyrus"/>
                <a:ea typeface="Papyrus"/>
                <a:cs typeface="Papyrus"/>
                <a:sym typeface="Papyrus"/>
              </a:defRPr>
            </a:pPr>
            <a:r>
              <a:t>The Salesian Experience</a:t>
            </a:r>
            <a:endParaRPr>
              <a:solidFill>
                <a:srgbClr val="7030A0"/>
              </a:solidFill>
            </a:endParaRPr>
          </a:p>
          <a:p>
            <a:pPr algn="ctr">
              <a:defRPr sz="1600">
                <a:solidFill>
                  <a:srgbClr val="7030A0"/>
                </a:solidFill>
                <a:latin typeface="Papyrus"/>
                <a:ea typeface="Papyrus"/>
                <a:cs typeface="Papyrus"/>
                <a:sym typeface="Papyrus"/>
              </a:defRPr>
            </a:pPr>
            <a:endParaRPr>
              <a:solidFill>
                <a:srgbClr val="7030A0"/>
              </a:solidFill>
            </a:endParaRPr>
          </a:p>
          <a:p>
            <a:pPr algn="ctr">
              <a:defRPr sz="2800">
                <a:solidFill>
                  <a:srgbClr val="7030A0"/>
                </a:solidFill>
                <a:latin typeface="Papyrus"/>
                <a:ea typeface="Papyrus"/>
                <a:cs typeface="Papyrus"/>
                <a:sym typeface="Papyrus"/>
              </a:defRPr>
            </a:pPr>
            <a:r>
              <a:t>How will I, like them, announce that I have seen the Risen Lord?</a:t>
            </a:r>
            <a:endParaRPr>
              <a:latin typeface="Arial"/>
              <a:ea typeface="Arial"/>
              <a:cs typeface="Arial"/>
              <a:sym typeface="Arial"/>
            </a:endParaRPr>
          </a:p>
          <a:p>
            <a:pPr algn="ctr">
              <a:defRPr sz="1600">
                <a:solidFill>
                  <a:srgbClr val="7030A0"/>
                </a:solidFill>
                <a:latin typeface="Papyrus"/>
                <a:ea typeface="Papyrus"/>
                <a:cs typeface="Papyrus"/>
                <a:sym typeface="Papyrus"/>
              </a:defRPr>
            </a:pPr>
            <a:endParaRPr>
              <a:latin typeface="Arial"/>
              <a:ea typeface="Arial"/>
              <a:cs typeface="Arial"/>
              <a:sym typeface="Arial"/>
            </a:endParaRPr>
          </a:p>
          <a:p>
            <a:pPr algn="ctr">
              <a:defRPr sz="2800">
                <a:solidFill>
                  <a:srgbClr val="7030A0"/>
                </a:solidFill>
                <a:latin typeface="Papyrus"/>
                <a:ea typeface="Papyrus"/>
                <a:cs typeface="Papyrus"/>
                <a:sym typeface="Papyrus"/>
              </a:defRPr>
            </a:pPr>
            <a:r>
              <a:t>How will I accompany fellow Cooperator believers as did the Risen Lord?</a:t>
            </a:r>
          </a:p>
        </p:txBody>
      </p:sp>
      <p:sp>
        <p:nvSpPr>
          <p:cNvPr id="188" name="La experiencia salesiana…"/>
          <p:cNvSpPr txBox="1"/>
          <p:nvPr/>
        </p:nvSpPr>
        <p:spPr>
          <a:xfrm>
            <a:off x="764103" y="5207000"/>
            <a:ext cx="5649318" cy="1539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r>
              <a:t>La experiencia salesiana</a:t>
            </a:r>
          </a:p>
          <a:p>
            <a:pPr>
              <a:defRPr sz="1600">
                <a:latin typeface="+mn-lt"/>
                <a:ea typeface="+mn-ea"/>
                <a:cs typeface="+mn-cs"/>
                <a:sym typeface="Helvetica"/>
              </a:defRPr>
            </a:pPr>
            <a:r>
              <a:t> ¿Cómo anunciaré, como ellos, que he visto al Señor resucitado?</a:t>
            </a:r>
          </a:p>
          <a:p>
            <a:pPr>
              <a:defRPr sz="1600">
                <a:latin typeface="+mn-lt"/>
                <a:ea typeface="+mn-ea"/>
                <a:cs typeface="+mn-cs"/>
                <a:sym typeface="Helvetica"/>
              </a:defRPr>
            </a:pPr>
            <a:r>
              <a:t> ¿Cómo acompañaré a los demás creyentes Cooperadores como lo hizo el Señor Resucitado?</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000000 -0.249998" pathEditMode="relative">
                                      <p:cBhvr>
                                        <p:cTn id="6" dur="2000" fill="hold"/>
                                        <p:tgtEl>
                                          <p:spTgt spid="185"/>
                                        </p:tgtEl>
                                        <p:attrNameLst>
                                          <p:attrName>ppt_x</p:attrName>
                                          <p:attrName>ppt_y</p:attrName>
                                        </p:attrNameLst>
                                      </p:cBhvr>
                                    </p:animMotion>
                                  </p:childTnLst>
                                </p:cTn>
                              </p:par>
                            </p:childTnLst>
                          </p:cTn>
                        </p:par>
                        <p:par>
                          <p:cTn id="7" fill="hold">
                            <p:stCondLst>
                              <p:cond delay="2000"/>
                            </p:stCondLst>
                            <p:childTnLst>
                              <p:par>
                                <p:cTn id="8" presetID="10" presetClass="exit" fill="hold" grpId="2" nodeType="afterEffect">
                                  <p:stCondLst>
                                    <p:cond delay="0"/>
                                  </p:stCondLst>
                                  <p:iterate>
                                    <p:tmAbs val="0"/>
                                  </p:iterate>
                                  <p:childTnLst>
                                    <p:animEffect transition="out" filter="fade">
                                      <p:cBhvr>
                                        <p:cTn id="9" dur="500" fill="hold"/>
                                        <p:tgtEl>
                                          <p:spTgt spid="185"/>
                                        </p:tgtEl>
                                      </p:cBhvr>
                                    </p:animEffect>
                                    <p:set>
                                      <p:cBhvr>
                                        <p:cTn id="10" fill="hold">
                                          <p:stCondLst>
                                            <p:cond delay="499"/>
                                          </p:stCondLst>
                                        </p:cTn>
                                        <p:tgtEl>
                                          <p:spTgt spid="185"/>
                                        </p:tgtEl>
                                        <p:attrNameLst>
                                          <p:attrName>style.visibility</p:attrName>
                                        </p:attrNameLst>
                                      </p:cBhvr>
                                      <p:to>
                                        <p:strVal val="hidden"/>
                                      </p:to>
                                    </p:set>
                                  </p:childTnLst>
                                </p:cTn>
                              </p:par>
                            </p:childTnLst>
                          </p:cTn>
                        </p:par>
                        <p:par>
                          <p:cTn id="11" fill="hold">
                            <p:stCondLst>
                              <p:cond delay="2500"/>
                            </p:stCondLst>
                            <p:childTnLst>
                              <p:par>
                                <p:cTn id="12" presetID="10" presetClass="entr" fill="hold" grpId="3" nodeType="afterEffect">
                                  <p:stCondLst>
                                    <p:cond delay="0"/>
                                  </p:stCondLst>
                                  <p:iterate>
                                    <p:tmAbs val="0"/>
                                  </p:iterate>
                                  <p:childTnLst>
                                    <p:set>
                                      <p:cBhvr>
                                        <p:cTn id="13" fill="hold"/>
                                        <p:tgtEl>
                                          <p:spTgt spid="186"/>
                                        </p:tgtEl>
                                        <p:attrNameLst>
                                          <p:attrName>style.visibility</p:attrName>
                                        </p:attrNameLst>
                                      </p:cBhvr>
                                      <p:to>
                                        <p:strVal val="visible"/>
                                      </p:to>
                                    </p:set>
                                    <p:animEffect transition="in" filter="fade">
                                      <p:cBhvr>
                                        <p:cTn id="14" dur="500"/>
                                        <p:tgtEl>
                                          <p:spTgt spid="186"/>
                                        </p:tgtEl>
                                      </p:cBhvr>
                                    </p:animEffect>
                                  </p:childTnLst>
                                </p:cTn>
                              </p:par>
                            </p:childTnLst>
                          </p:cTn>
                        </p:par>
                        <p:par>
                          <p:cTn id="15" fill="hold">
                            <p:stCondLst>
                              <p:cond delay="0"/>
                            </p:stCondLst>
                            <p:childTnLst>
                              <p:par>
                                <p:cTn id="16" presetID="-1" presetClass="path" presetSubtype="0" accel="50000" decel="50000" fill="hold" nodeType="afterEffect">
                                  <p:stCondLst>
                                    <p:cond delay="0"/>
                                  </p:stCondLst>
                                  <p:childTnLst>
                                    <p:animMotion origin="layout" path="M 0.000000 0.000000 L -0.533327 -0.003244" pathEditMode="relative">
                                      <p:cBhvr>
                                        <p:cTn id="17" dur="2000" fill="hold"/>
                                        <p:tgtEl>
                                          <p:spTgt spid="186"/>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5" nodeType="clickEffect">
                                  <p:stCondLst>
                                    <p:cond delay="0"/>
                                  </p:stCondLst>
                                  <p:iterate>
                                    <p:tmAbs val="0"/>
                                  </p:iterate>
                                  <p:childTnLst>
                                    <p:set>
                                      <p:cBhvr>
                                        <p:cTn id="21" fill="hold"/>
                                        <p:tgtEl>
                                          <p:spTgt spid="187"/>
                                        </p:tgtEl>
                                        <p:attrNameLst>
                                          <p:attrName>style.visibility</p:attrName>
                                        </p:attrNameLst>
                                      </p:cBhvr>
                                      <p:to>
                                        <p:strVal val="visible"/>
                                      </p:to>
                                    </p:set>
                                    <p:anim calcmode="lin" valueType="num">
                                      <p:cBhvr>
                                        <p:cTn id="22" dur="1000" fill="hold"/>
                                        <p:tgtEl>
                                          <p:spTgt spid="187"/>
                                        </p:tgtEl>
                                        <p:attrNameLst>
                                          <p:attrName>ppt_x</p:attrName>
                                        </p:attrNameLst>
                                      </p:cBhvr>
                                      <p:tavLst>
                                        <p:tav tm="0">
                                          <p:val>
                                            <p:strVal val="#ppt_x"/>
                                          </p:val>
                                        </p:tav>
                                        <p:tav tm="100000">
                                          <p:val>
                                            <p:strVal val="#ppt_x"/>
                                          </p:val>
                                        </p:tav>
                                      </p:tavLst>
                                    </p:anim>
                                    <p:anim calcmode="lin" valueType="num">
                                      <p:cBhvr>
                                        <p:cTn id="23"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2" animBg="1" advAuto="0"/>
      <p:bldP spid="186" grpId="3" animBg="1" advAuto="0"/>
      <p:bldP spid="187"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3563994" y="539326"/>
            <a:ext cx="7879298" cy="5779347"/>
          </a:xfrm>
          <a:solidFill>
            <a:schemeClr val="accent1">
              <a:lumMod val="20000"/>
              <a:lumOff val="80000"/>
            </a:schemeClr>
          </a:solidFill>
        </p:spPr>
        <p:txBody>
          <a:bodyPr>
            <a:normAutofit fontScale="85000" lnSpcReduction="20000"/>
          </a:bodyPr>
          <a:lstStyle/>
          <a:p>
            <a:pPr marL="0" indent="0">
              <a:buNone/>
            </a:pPr>
            <a:endParaRPr lang="en-US" sz="2400" dirty="0">
              <a:effectLst>
                <a:outerShdw blurRad="50800" dist="38100" dir="2700000" algn="tl" rotWithShape="0">
                  <a:prstClr val="black">
                    <a:alpha val="40000"/>
                  </a:prstClr>
                </a:outerShdw>
              </a:effectLst>
            </a:endParaRPr>
          </a:p>
          <a:p>
            <a:pPr marL="0" indent="0">
              <a:buNone/>
            </a:pPr>
            <a:endParaRPr lang="en-US" sz="2400" dirty="0">
              <a:effectLst>
                <a:outerShdw blurRad="50800" dist="38100" dir="2700000" algn="tl" rotWithShape="0">
                  <a:prstClr val="black">
                    <a:alpha val="40000"/>
                  </a:prstClr>
                </a:outerShdw>
              </a:effectLst>
            </a:endParaRPr>
          </a:p>
          <a:p>
            <a:pPr marL="0" indent="0" algn="ctr">
              <a:buNone/>
            </a:pPr>
            <a:r>
              <a:rPr lang="en-US" sz="2800" b="1" dirty="0">
                <a:solidFill>
                  <a:schemeClr val="tx1"/>
                </a:solidFill>
                <a:latin typeface="+mj-lt"/>
              </a:rPr>
              <a:t>GOAL OF INITIAL FORMATION</a:t>
            </a:r>
          </a:p>
          <a:p>
            <a:pPr marL="0" indent="0" algn="ctr">
              <a:buNone/>
            </a:pPr>
            <a:r>
              <a:rPr lang="en-US" sz="3400" dirty="0">
                <a:solidFill>
                  <a:schemeClr val="tx1"/>
                </a:solidFill>
              </a:rPr>
              <a:t> </a:t>
            </a:r>
            <a:r>
              <a:rPr lang="en-US" sz="2900" dirty="0">
                <a:solidFill>
                  <a:schemeClr val="tx1"/>
                </a:solidFill>
              </a:rPr>
              <a:t>To accompany the Aspirants as they discern and mature in their own personal vocation to assume a responsible commitment to the Church.</a:t>
            </a:r>
          </a:p>
          <a:p>
            <a:pPr marL="0" indent="0" algn="ctr">
              <a:buNone/>
            </a:pPr>
            <a:r>
              <a:rPr lang="en-US" sz="2800" i="1" dirty="0">
                <a:solidFill>
                  <a:schemeClr val="tx1"/>
                </a:solidFill>
              </a:rPr>
              <a:t>ASC Formation Guidelines, 3.1.1</a:t>
            </a:r>
          </a:p>
          <a:p>
            <a:pPr marL="0" indent="0">
              <a:buNone/>
            </a:pPr>
            <a:endParaRPr lang="en-US" sz="2800" dirty="0">
              <a:solidFill>
                <a:schemeClr val="tx1"/>
              </a:solidFill>
            </a:endParaRPr>
          </a:p>
          <a:p>
            <a:pPr marL="0" indent="0" algn="ctr">
              <a:buNone/>
            </a:pPr>
            <a:r>
              <a:rPr lang="en-US" sz="2800" b="1" dirty="0">
                <a:solidFill>
                  <a:schemeClr val="tx1"/>
                </a:solidFill>
              </a:rPr>
              <a:t>ACCOMPANIMENT</a:t>
            </a:r>
          </a:p>
          <a:p>
            <a:pPr>
              <a:buFont typeface="Wingdings" pitchFamily="2" charset="2"/>
              <a:buChar char="Ø"/>
            </a:pPr>
            <a:r>
              <a:rPr lang="en-US" sz="2900" dirty="0">
                <a:solidFill>
                  <a:schemeClr val="tx1"/>
                </a:solidFill>
              </a:rPr>
              <a:t>It is important that the Aspirants feel the Association is close to their experience and sustaining them both humanly and spirituality.</a:t>
            </a:r>
          </a:p>
          <a:p>
            <a:pPr>
              <a:buFont typeface="Wingdings" pitchFamily="2" charset="2"/>
              <a:buChar char="Ø"/>
            </a:pPr>
            <a:r>
              <a:rPr lang="en-US" sz="2900" dirty="0">
                <a:solidFill>
                  <a:schemeClr val="tx1"/>
                </a:solidFill>
              </a:rPr>
              <a:t>They especially need to feel accompanied and integrated into the life of the Local Center, and participate actively in the encounters, gatherings, and initiatives.</a:t>
            </a:r>
            <a:endParaRPr lang="en-US" sz="2900" dirty="0">
              <a:effectLst>
                <a:outerShdw blurRad="50800" dist="38100" dir="2700000" algn="tl" rotWithShape="0">
                  <a:prstClr val="black">
                    <a:alpha val="40000"/>
                  </a:prstClr>
                </a:outerShdw>
              </a:effectLst>
            </a:endParaRPr>
          </a:p>
          <a:p>
            <a:pPr marL="0" indent="0" algn="ctr">
              <a:buNone/>
            </a:pPr>
            <a:r>
              <a:rPr lang="en-US" sz="2900" i="1" dirty="0">
                <a:solidFill>
                  <a:schemeClr val="tx1"/>
                </a:solidFill>
              </a:rPr>
              <a:t>ASC Formation Guidelines, 3.1.5</a:t>
            </a:r>
          </a:p>
          <a:p>
            <a:pPr marL="0" indent="0">
              <a:buNone/>
            </a:pPr>
            <a:endParaRPr lang="en-US" sz="2400" dirty="0">
              <a:effectLst>
                <a:outerShdw blurRad="50800" dist="38100" dir="2700000" algn="tl" rotWithShape="0">
                  <a:prstClr val="black">
                    <a:alpha val="40000"/>
                  </a:prstClr>
                </a:outerShdw>
              </a:effectLst>
            </a:endParaRPr>
          </a:p>
          <a:p>
            <a:pPr marL="0" indent="0">
              <a:buNone/>
            </a:pPr>
            <a:endParaRPr lang="en-US" sz="2400" dirty="0">
              <a:effectLst>
                <a:outerShdw blurRad="50800" dist="38100" dir="2700000" algn="tl" rotWithShape="0">
                  <a:prstClr val="black">
                    <a:alpha val="40000"/>
                  </a:prstClr>
                </a:outerShdw>
              </a:effectLst>
            </a:endParaRPr>
          </a:p>
          <a:p>
            <a:pPr marL="0" indent="0">
              <a:buNone/>
            </a:pPr>
            <a:endParaRPr lang="en-US" sz="2400" dirty="0">
              <a:effectLst>
                <a:outerShdw blurRad="50800" dist="38100" dir="2700000" algn="tl" rotWithShape="0">
                  <a:prstClr val="black">
                    <a:alpha val="40000"/>
                  </a:prstClr>
                </a:outerShdw>
              </a:effectLst>
            </a:endParaRPr>
          </a:p>
          <a:p>
            <a:pPr marL="0" indent="0">
              <a:buNone/>
            </a:pPr>
            <a:endParaRPr lang="en-US" sz="2400" dirty="0">
              <a:effectLst>
                <a:outerShdw blurRad="50800" dist="38100" dir="2700000" algn="tl" rotWithShape="0">
                  <a:prstClr val="black">
                    <a:alpha val="40000"/>
                  </a:prstClr>
                </a:outerShdw>
              </a:effectLst>
            </a:endParaRPr>
          </a:p>
        </p:txBody>
      </p:sp>
      <p:sp>
        <p:nvSpPr>
          <p:cNvPr id="14" name="Segnaposto numero diapositiva 5"/>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13</a:t>
            </a:fld>
            <a:endParaRPr lang="en-US" dirty="0">
              <a:solidFill>
                <a:prstClr val="black">
                  <a:tint val="75000"/>
                </a:prstClr>
              </a:solidFill>
            </a:endParaRPr>
          </a:p>
        </p:txBody>
      </p:sp>
      <p:sp>
        <p:nvSpPr>
          <p:cNvPr id="8" name="Title 3"/>
          <p:cNvSpPr txBox="1">
            <a:spLocks/>
          </p:cNvSpPr>
          <p:nvPr/>
        </p:nvSpPr>
        <p:spPr>
          <a:xfrm>
            <a:off x="124994" y="4692374"/>
            <a:ext cx="3173505" cy="744279"/>
          </a:xfrm>
          <a:prstGeom prst="rect">
            <a:avLst/>
          </a:prstGeom>
          <a:effectLst>
            <a:outerShdw blurRad="50800" dist="38100" dir="2700000" algn="tl" rotWithShape="0">
              <a:prstClr val="black">
                <a:alpha val="60000"/>
              </a:prstClr>
            </a:outerShdw>
          </a:effectLst>
        </p:spPr>
        <p:txBody>
          <a:bodyPr vert="horz" lIns="91440" tIns="45720" rIns="91440" bIns="45720" rtlCol="0" anchor="ctr">
            <a:normAutofit fontScale="925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a:t>Initial Formation</a:t>
            </a:r>
          </a:p>
        </p:txBody>
      </p:sp>
      <p:pic>
        <p:nvPicPr>
          <p:cNvPr id="17" name="Picture 16">
            <a:extLst>
              <a:ext uri="{FF2B5EF4-FFF2-40B4-BE49-F238E27FC236}">
                <a16:creationId xmlns:a16="http://schemas.microsoft.com/office/drawing/2014/main" id="{4080FEF6-942A-AF12-9648-E830B0BE42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268" l="0" r="98068"/>
                    </a14:imgEffect>
                  </a14:imgLayer>
                </a14:imgProps>
              </a:ext>
              <a:ext uri="{28A0092B-C50C-407E-A947-70E740481C1C}">
                <a14:useLocalDpi xmlns:a14="http://schemas.microsoft.com/office/drawing/2010/main" val="0"/>
              </a:ext>
            </a:extLst>
          </a:blip>
          <a:stretch>
            <a:fillRect/>
          </a:stretch>
        </p:blipFill>
        <p:spPr>
          <a:xfrm>
            <a:off x="768976" y="2376921"/>
            <a:ext cx="1885542" cy="2104155"/>
          </a:xfrm>
          <a:prstGeom prst="rect">
            <a:avLst/>
          </a:prstGeom>
        </p:spPr>
      </p:pic>
    </p:spTree>
    <p:extLst>
      <p:ext uri="{BB962C8B-B14F-4D97-AF65-F5344CB8AC3E}">
        <p14:creationId xmlns:p14="http://schemas.microsoft.com/office/powerpoint/2010/main" val="294999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500"/>
                                        <p:tgtEl>
                                          <p:spTgt spid="9">
                                            <p:txEl>
                                              <p:pRg st="2" end="2"/>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9">
                                            <p:txEl>
                                              <p:pRg st="3" end="3"/>
                                            </p:txEl>
                                          </p:spTgt>
                                        </p:tgtEl>
                                        <p:attrNameLst>
                                          <p:attrName>style.visibility</p:attrName>
                                        </p:attrNameLst>
                                      </p:cBhvr>
                                      <p:to>
                                        <p:strVal val="visible"/>
                                      </p:to>
                                    </p:set>
                                    <p:animEffect transition="in" filter="fade">
                                      <p:cBhvr>
                                        <p:cTn id="11" dur="1500"/>
                                        <p:tgtEl>
                                          <p:spTgt spid="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1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500"/>
                                        <p:tgtEl>
                                          <p:spTgt spid="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50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1500"/>
                                        <p:tgtEl>
                                          <p:spTgt spid="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50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fade">
                                      <p:cBhvr>
                                        <p:cTn id="31" dur="1500"/>
                                        <p:tgtEl>
                                          <p:spTgt spid="9">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50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1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3"/>
          <p:cNvSpPr txBox="1">
            <a:spLocks noGrp="1"/>
          </p:cNvSpPr>
          <p:nvPr>
            <p:ph type="title"/>
          </p:nvPr>
        </p:nvSpPr>
        <p:spPr>
          <a:xfrm>
            <a:off x="3298499" y="474944"/>
            <a:ext cx="7469240" cy="5648130"/>
          </a:xfrm>
          <a:prstGeom prst="rect">
            <a:avLst/>
          </a:prstGeom>
        </p:spPr>
        <p:txBody>
          <a:bodyPr/>
          <a:lstStyle>
            <a:lvl1pPr>
              <a:defRPr spc="-100">
                <a:effectLst>
                  <a:outerShdw blurRad="50800" dist="38100" dir="2700000" rotWithShape="0">
                    <a:srgbClr val="000000">
                      <a:alpha val="40000"/>
                    </a:srgbClr>
                  </a:outerShdw>
                </a:effectLst>
              </a:defRPr>
            </a:lvl1pPr>
          </a:lstStyle>
          <a:p>
            <a:r>
              <a:t> </a:t>
            </a:r>
          </a:p>
        </p:txBody>
      </p:sp>
      <p:sp>
        <p:nvSpPr>
          <p:cNvPr id="226" name="Segnaposto numero diapositiva 5"/>
          <p:cNvSpPr txBox="1">
            <a:spLocks noGrp="1"/>
          </p:cNvSpPr>
          <p:nvPr>
            <p:ph type="sldNum" sz="quarter" idx="4294967295"/>
          </p:nvPr>
        </p:nvSpPr>
        <p:spPr>
          <a:xfrm>
            <a:off x="9954259" y="6424186"/>
            <a:ext cx="256541"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888888"/>
                </a:solidFill>
              </a:defRPr>
            </a:lvl1pPr>
          </a:lstStyle>
          <a:p>
            <a:fld id="{86CB4B4D-7CA3-9044-876B-883B54F8677D}" type="slidenum">
              <a:rPr/>
              <a:t>14</a:t>
            </a:fld>
            <a:endParaRPr/>
          </a:p>
        </p:txBody>
      </p:sp>
      <p:grpSp>
        <p:nvGrpSpPr>
          <p:cNvPr id="240" name="Content Placeholder 4"/>
          <p:cNvGrpSpPr/>
          <p:nvPr/>
        </p:nvGrpSpPr>
        <p:grpSpPr>
          <a:xfrm>
            <a:off x="242003" y="969849"/>
            <a:ext cx="11582711" cy="4918296"/>
            <a:chOff x="0" y="0"/>
            <a:chExt cx="11582710" cy="4918294"/>
          </a:xfrm>
        </p:grpSpPr>
        <p:sp>
          <p:nvSpPr>
            <p:cNvPr id="227" name="The accompaniment process involves:"/>
            <p:cNvSpPr/>
            <p:nvPr/>
          </p:nvSpPr>
          <p:spPr>
            <a:xfrm>
              <a:off x="7574774" y="468221"/>
              <a:ext cx="10310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970" tIns="13970" rIns="13970" bIns="13970" numCol="1" anchor="ctr">
              <a:spAutoFit/>
            </a:bodyPr>
            <a:lstStyle>
              <a:lvl1pPr algn="ctr" defTabSz="488950">
                <a:lnSpc>
                  <a:spcPct val="90000"/>
                </a:lnSpc>
                <a:spcBef>
                  <a:spcPts val="400"/>
                </a:spcBef>
                <a:defRPr sz="1100">
                  <a:solidFill>
                    <a:srgbClr val="595959"/>
                  </a:solidFill>
                </a:defRPr>
              </a:lvl1pPr>
            </a:lstStyle>
            <a:p>
              <a:r>
                <a:t>The accompaniment process involves:</a:t>
              </a:r>
            </a:p>
          </p:txBody>
        </p:sp>
        <p:sp>
          <p:nvSpPr>
            <p:cNvPr id="228" name="Shape"/>
            <p:cNvSpPr/>
            <p:nvPr/>
          </p:nvSpPr>
          <p:spPr>
            <a:xfrm>
              <a:off x="8520845" y="816165"/>
              <a:ext cx="829430" cy="1131237"/>
            </a:xfrm>
            <a:custGeom>
              <a:avLst/>
              <a:gdLst/>
              <a:ahLst/>
              <a:cxnLst>
                <a:cxn ang="0">
                  <a:pos x="wd2" y="hd2"/>
                </a:cxn>
                <a:cxn ang="5400000">
                  <a:pos x="wd2" y="hd2"/>
                </a:cxn>
                <a:cxn ang="10800000">
                  <a:pos x="wd2" y="hd2"/>
                </a:cxn>
                <a:cxn ang="16200000">
                  <a:pos x="wd2" y="hd2"/>
                </a:cxn>
              </a:cxnLst>
              <a:rect l="0" t="0" r="r" b="b"/>
              <a:pathLst>
                <a:path w="21600" h="21600" extrusionOk="0">
                  <a:moveTo>
                    <a:pt x="3792" y="0"/>
                  </a:moveTo>
                  <a:lnTo>
                    <a:pt x="3792" y="0"/>
                  </a:lnTo>
                  <a:cubicBezTo>
                    <a:pt x="10452" y="5129"/>
                    <a:pt x="15387" y="11328"/>
                    <a:pt x="18205" y="18102"/>
                  </a:cubicBezTo>
                  <a:lnTo>
                    <a:pt x="21600" y="17529"/>
                  </a:lnTo>
                  <a:lnTo>
                    <a:pt x="16772" y="21600"/>
                  </a:lnTo>
                  <a:lnTo>
                    <a:pt x="9694" y="19537"/>
                  </a:lnTo>
                  <a:lnTo>
                    <a:pt x="13089" y="18965"/>
                  </a:lnTo>
                  <a:lnTo>
                    <a:pt x="13089" y="18965"/>
                  </a:lnTo>
                  <a:cubicBezTo>
                    <a:pt x="10492" y="12861"/>
                    <a:pt x="6013" y="7278"/>
                    <a:pt x="0" y="2647"/>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29" name="Walking next to the aspirant"/>
            <p:cNvSpPr/>
            <p:nvPr/>
          </p:nvSpPr>
          <p:spPr>
            <a:xfrm>
              <a:off x="8696144" y="2459146"/>
              <a:ext cx="967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tabLst>
                  <a:tab pos="457200" algn="l"/>
                </a:tabLst>
                <a:defRPr sz="1000">
                  <a:solidFill>
                    <a:srgbClr val="474747"/>
                  </a:solidFill>
                  <a:latin typeface="+mn-lt"/>
                  <a:ea typeface="+mn-ea"/>
                  <a:cs typeface="+mn-cs"/>
                  <a:sym typeface="Helvetica"/>
                </a:defRPr>
              </a:pPr>
              <a:endParaRPr/>
            </a:p>
            <a:p>
              <a:pPr>
                <a:tabLst>
                  <a:tab pos="457200" algn="l"/>
                </a:tabLst>
                <a:defRPr sz="1000">
                  <a:solidFill>
                    <a:srgbClr val="474747"/>
                  </a:solidFill>
                  <a:latin typeface="+mn-lt"/>
                  <a:ea typeface="+mn-ea"/>
                  <a:cs typeface="+mn-cs"/>
                  <a:sym typeface="Helvetica"/>
                </a:defRPr>
              </a:pPr>
              <a:endParaRPr/>
            </a:p>
            <a:p>
              <a:pPr>
                <a:tabLst>
                  <a:tab pos="457200" algn="l"/>
                </a:tabLst>
                <a:defRPr sz="1000">
                  <a:solidFill>
                    <a:srgbClr val="474747"/>
                  </a:solidFill>
                  <a:latin typeface="+mn-lt"/>
                  <a:ea typeface="+mn-ea"/>
                  <a:cs typeface="+mn-cs"/>
                  <a:sym typeface="Helvetica"/>
                </a:defRPr>
              </a:pPr>
              <a:endParaRPr/>
            </a:p>
            <a:p>
              <a:pPr>
                <a:tabLst>
                  <a:tab pos="457200" algn="l"/>
                </a:tabLst>
                <a:defRPr sz="1000">
                  <a:solidFill>
                    <a:srgbClr val="474747"/>
                  </a:solidFill>
                  <a:latin typeface="+mn-lt"/>
                  <a:ea typeface="+mn-ea"/>
                  <a:cs typeface="+mn-cs"/>
                  <a:sym typeface="Helvetica"/>
                </a:defRPr>
              </a:pPr>
              <a:endParaRPr/>
            </a:p>
            <a:p>
              <a:pPr>
                <a:tabLst>
                  <a:tab pos="457200" algn="l"/>
                </a:tabLst>
                <a:defRPr sz="1000">
                  <a:solidFill>
                    <a:srgbClr val="474747"/>
                  </a:solidFill>
                  <a:latin typeface="+mn-lt"/>
                  <a:ea typeface="+mn-ea"/>
                  <a:cs typeface="+mn-cs"/>
                  <a:sym typeface="Helvetica"/>
                </a:defRPr>
              </a:pPr>
              <a:r>
                <a:t>Walking next to the aspirant</a:t>
              </a:r>
              <a:endParaRPr>
                <a:solidFill>
                  <a:srgbClr val="000000"/>
                </a:solidFill>
              </a:endParaRPr>
            </a:p>
            <a:p>
              <a:pPr>
                <a:defRPr sz="1600">
                  <a:solidFill>
                    <a:srgbClr val="474747"/>
                  </a:solidFill>
                  <a:latin typeface="+mn-lt"/>
                  <a:ea typeface="+mn-ea"/>
                  <a:cs typeface="+mn-cs"/>
                  <a:sym typeface="Helvetica"/>
                </a:defRPr>
              </a:pPr>
              <a:endParaRPr>
                <a:solidFill>
                  <a:srgbClr val="000000"/>
                </a:solidFill>
              </a:endParaRPr>
            </a:p>
          </p:txBody>
        </p:sp>
        <p:sp>
          <p:nvSpPr>
            <p:cNvPr id="230" name="Shape"/>
            <p:cNvSpPr/>
            <p:nvPr/>
          </p:nvSpPr>
          <p:spPr>
            <a:xfrm>
              <a:off x="8533987" y="2948353"/>
              <a:ext cx="728836" cy="1121651"/>
            </a:xfrm>
            <a:custGeom>
              <a:avLst/>
              <a:gdLst/>
              <a:ahLst/>
              <a:cxnLst>
                <a:cxn ang="0">
                  <a:pos x="wd2" y="hd2"/>
                </a:cxn>
                <a:cxn ang="5400000">
                  <a:pos x="wd2" y="hd2"/>
                </a:cxn>
                <a:cxn ang="10800000">
                  <a:pos x="wd2" y="hd2"/>
                </a:cxn>
                <a:cxn ang="16200000">
                  <a:pos x="wd2" y="hd2"/>
                </a:cxn>
              </a:cxnLst>
              <a:rect l="0" t="0" r="r" b="b"/>
              <a:pathLst>
                <a:path w="21600" h="21600" extrusionOk="0">
                  <a:moveTo>
                    <a:pt x="21600" y="868"/>
                  </a:moveTo>
                  <a:lnTo>
                    <a:pt x="21600" y="868"/>
                  </a:lnTo>
                  <a:cubicBezTo>
                    <a:pt x="19135" y="7829"/>
                    <a:pt x="14203" y="14320"/>
                    <a:pt x="7197" y="19823"/>
                  </a:cubicBezTo>
                  <a:lnTo>
                    <a:pt x="10069" y="21600"/>
                  </a:lnTo>
                  <a:lnTo>
                    <a:pt x="1768" y="20884"/>
                  </a:lnTo>
                  <a:lnTo>
                    <a:pt x="0" y="15371"/>
                  </a:lnTo>
                  <a:lnTo>
                    <a:pt x="2871" y="17147"/>
                  </a:lnTo>
                  <a:lnTo>
                    <a:pt x="2871" y="17147"/>
                  </a:lnTo>
                  <a:cubicBezTo>
                    <a:pt x="9147" y="12151"/>
                    <a:pt x="13568" y="6284"/>
                    <a:pt x="15794" y="0"/>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31" name="Knowing how to listen and be creative"/>
            <p:cNvSpPr/>
            <p:nvPr/>
          </p:nvSpPr>
          <p:spPr>
            <a:xfrm>
              <a:off x="7574774" y="4450072"/>
              <a:ext cx="10310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970" tIns="13970" rIns="13970" bIns="13970" numCol="1" anchor="ctr">
              <a:spAutoFit/>
            </a:bodyPr>
            <a:lstStyle>
              <a:lvl1pPr algn="ctr" defTabSz="488950">
                <a:lnSpc>
                  <a:spcPct val="90000"/>
                </a:lnSpc>
                <a:spcBef>
                  <a:spcPts val="400"/>
                </a:spcBef>
                <a:defRPr sz="1100">
                  <a:solidFill>
                    <a:srgbClr val="595959"/>
                  </a:solidFill>
                </a:defRPr>
              </a:lvl1pPr>
            </a:lstStyle>
            <a:p>
              <a:r>
                <a:t>Knowing how to listen and be creative</a:t>
              </a:r>
            </a:p>
          </p:txBody>
        </p:sp>
        <p:sp>
          <p:nvSpPr>
            <p:cNvPr id="232" name="Shape"/>
            <p:cNvSpPr/>
            <p:nvPr/>
          </p:nvSpPr>
          <p:spPr>
            <a:xfrm>
              <a:off x="6311480" y="4467367"/>
              <a:ext cx="1286392" cy="450928"/>
            </a:xfrm>
            <a:custGeom>
              <a:avLst/>
              <a:gdLst/>
              <a:ahLst/>
              <a:cxnLst>
                <a:cxn ang="0">
                  <a:pos x="wd2" y="hd2"/>
                </a:cxn>
                <a:cxn ang="5400000">
                  <a:pos x="wd2" y="hd2"/>
                </a:cxn>
                <a:cxn ang="10800000">
                  <a:pos x="wd2" y="hd2"/>
                </a:cxn>
                <a:cxn ang="16200000">
                  <a:pos x="wd2" y="hd2"/>
                </a:cxn>
              </a:cxnLst>
              <a:rect l="0" t="0" r="r" b="b"/>
              <a:pathLst>
                <a:path w="21600" h="21600" extrusionOk="0">
                  <a:moveTo>
                    <a:pt x="21600" y="13512"/>
                  </a:moveTo>
                  <a:lnTo>
                    <a:pt x="21600" y="13512"/>
                  </a:lnTo>
                  <a:cubicBezTo>
                    <a:pt x="15301" y="18667"/>
                    <a:pt x="8654" y="19329"/>
                    <a:pt x="2244" y="15440"/>
                  </a:cubicBezTo>
                  <a:lnTo>
                    <a:pt x="1625" y="21600"/>
                  </a:lnTo>
                  <a:lnTo>
                    <a:pt x="0" y="8884"/>
                  </a:lnTo>
                  <a:lnTo>
                    <a:pt x="3797" y="0"/>
                  </a:lnTo>
                  <a:lnTo>
                    <a:pt x="3177" y="6159"/>
                  </a:lnTo>
                  <a:lnTo>
                    <a:pt x="3177" y="6159"/>
                  </a:lnTo>
                  <a:cubicBezTo>
                    <a:pt x="8976" y="9566"/>
                    <a:pt x="14978" y="8913"/>
                    <a:pt x="20669" y="4255"/>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33" name="Knowing how to involve and help one become co-responsible"/>
            <p:cNvSpPr/>
            <p:nvPr/>
          </p:nvSpPr>
          <p:spPr>
            <a:xfrm>
              <a:off x="5275851" y="4450072"/>
              <a:ext cx="10310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970" tIns="13970" rIns="13970" bIns="13970" numCol="1" anchor="ctr">
              <a:spAutoFit/>
            </a:bodyPr>
            <a:lstStyle>
              <a:lvl1pPr algn="ctr" defTabSz="488950">
                <a:lnSpc>
                  <a:spcPct val="90000"/>
                </a:lnSpc>
                <a:spcBef>
                  <a:spcPts val="400"/>
                </a:spcBef>
                <a:defRPr sz="1100">
                  <a:solidFill>
                    <a:srgbClr val="595959"/>
                  </a:solidFill>
                </a:defRPr>
              </a:lvl1pPr>
            </a:lstStyle>
            <a:p>
              <a:r>
                <a:t>Knowing how to involve and help one become co-responsible</a:t>
              </a:r>
            </a:p>
          </p:txBody>
        </p:sp>
        <p:sp>
          <p:nvSpPr>
            <p:cNvPr id="234" name="Shape"/>
            <p:cNvSpPr/>
            <p:nvPr/>
          </p:nvSpPr>
          <p:spPr>
            <a:xfrm>
              <a:off x="4531358" y="2970893"/>
              <a:ext cx="829430" cy="1131236"/>
            </a:xfrm>
            <a:custGeom>
              <a:avLst/>
              <a:gdLst/>
              <a:ahLst/>
              <a:cxnLst>
                <a:cxn ang="0">
                  <a:pos x="wd2" y="hd2"/>
                </a:cxn>
                <a:cxn ang="5400000">
                  <a:pos x="wd2" y="hd2"/>
                </a:cxn>
                <a:cxn ang="10800000">
                  <a:pos x="wd2" y="hd2"/>
                </a:cxn>
                <a:cxn ang="16200000">
                  <a:pos x="wd2" y="hd2"/>
                </a:cxn>
              </a:cxnLst>
              <a:rect l="0" t="0" r="r" b="b"/>
              <a:pathLst>
                <a:path w="21600" h="21600" extrusionOk="0">
                  <a:moveTo>
                    <a:pt x="17808" y="21600"/>
                  </a:moveTo>
                  <a:lnTo>
                    <a:pt x="17808" y="21600"/>
                  </a:lnTo>
                  <a:cubicBezTo>
                    <a:pt x="11148" y="16471"/>
                    <a:pt x="6213" y="10272"/>
                    <a:pt x="3395" y="3498"/>
                  </a:cubicBezTo>
                  <a:lnTo>
                    <a:pt x="0" y="4071"/>
                  </a:lnTo>
                  <a:lnTo>
                    <a:pt x="4828" y="0"/>
                  </a:lnTo>
                  <a:lnTo>
                    <a:pt x="11906" y="2063"/>
                  </a:lnTo>
                  <a:lnTo>
                    <a:pt x="8511" y="2635"/>
                  </a:lnTo>
                  <a:lnTo>
                    <a:pt x="8511" y="2635"/>
                  </a:lnTo>
                  <a:cubicBezTo>
                    <a:pt x="11108" y="8739"/>
                    <a:pt x="15587" y="14322"/>
                    <a:pt x="21600" y="18953"/>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35" name="Cultivating a sense of belonging to the Association"/>
            <p:cNvSpPr/>
            <p:nvPr/>
          </p:nvSpPr>
          <p:spPr>
            <a:xfrm>
              <a:off x="4126390" y="2459146"/>
              <a:ext cx="10310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970" tIns="13970" rIns="13970" bIns="13970" numCol="1" anchor="ctr">
              <a:spAutoFit/>
            </a:bodyPr>
            <a:lstStyle>
              <a:lvl1pPr algn="ctr" defTabSz="488950">
                <a:lnSpc>
                  <a:spcPct val="90000"/>
                </a:lnSpc>
                <a:spcBef>
                  <a:spcPts val="400"/>
                </a:spcBef>
                <a:defRPr sz="1100">
                  <a:solidFill>
                    <a:srgbClr val="595959"/>
                  </a:solidFill>
                </a:defRPr>
              </a:lvl1pPr>
            </a:lstStyle>
            <a:p>
              <a:r>
                <a:t>Cultivating a sense of belonging to the Association</a:t>
              </a:r>
            </a:p>
          </p:txBody>
        </p:sp>
        <p:sp>
          <p:nvSpPr>
            <p:cNvPr id="236" name="Shape"/>
            <p:cNvSpPr/>
            <p:nvPr/>
          </p:nvSpPr>
          <p:spPr>
            <a:xfrm>
              <a:off x="4618810" y="848289"/>
              <a:ext cx="728836" cy="1121652"/>
            </a:xfrm>
            <a:custGeom>
              <a:avLst/>
              <a:gdLst/>
              <a:ahLst/>
              <a:cxnLst>
                <a:cxn ang="0">
                  <a:pos x="wd2" y="hd2"/>
                </a:cxn>
                <a:cxn ang="5400000">
                  <a:pos x="wd2" y="hd2"/>
                </a:cxn>
                <a:cxn ang="10800000">
                  <a:pos x="wd2" y="hd2"/>
                </a:cxn>
                <a:cxn ang="16200000">
                  <a:pos x="wd2" y="hd2"/>
                </a:cxn>
              </a:cxnLst>
              <a:rect l="0" t="0" r="r" b="b"/>
              <a:pathLst>
                <a:path w="21600" h="21600" extrusionOk="0">
                  <a:moveTo>
                    <a:pt x="0" y="20732"/>
                  </a:moveTo>
                  <a:lnTo>
                    <a:pt x="0" y="20732"/>
                  </a:lnTo>
                  <a:cubicBezTo>
                    <a:pt x="2465" y="13771"/>
                    <a:pt x="7397" y="7280"/>
                    <a:pt x="14403" y="1777"/>
                  </a:cubicBezTo>
                  <a:lnTo>
                    <a:pt x="11531" y="0"/>
                  </a:lnTo>
                  <a:lnTo>
                    <a:pt x="19832" y="716"/>
                  </a:lnTo>
                  <a:lnTo>
                    <a:pt x="21600" y="6229"/>
                  </a:lnTo>
                  <a:lnTo>
                    <a:pt x="18729" y="4453"/>
                  </a:lnTo>
                  <a:lnTo>
                    <a:pt x="18729" y="4453"/>
                  </a:lnTo>
                  <a:cubicBezTo>
                    <a:pt x="12453" y="9449"/>
                    <a:pt x="8032" y="15316"/>
                    <a:pt x="5806" y="21600"/>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37" name="Proposing forms of communion and collaboration"/>
            <p:cNvSpPr/>
            <p:nvPr/>
          </p:nvSpPr>
          <p:spPr>
            <a:xfrm>
              <a:off x="5275851" y="468221"/>
              <a:ext cx="10310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970" tIns="13970" rIns="13970" bIns="13970" numCol="1" anchor="ctr">
              <a:spAutoFit/>
            </a:bodyPr>
            <a:lstStyle>
              <a:lvl1pPr algn="ctr" defTabSz="488950">
                <a:lnSpc>
                  <a:spcPct val="90000"/>
                </a:lnSpc>
                <a:spcBef>
                  <a:spcPts val="400"/>
                </a:spcBef>
                <a:defRPr sz="1100">
                  <a:solidFill>
                    <a:srgbClr val="595959"/>
                  </a:solidFill>
                </a:defRPr>
              </a:lvl1pPr>
            </a:lstStyle>
            <a:p>
              <a:r>
                <a:t>Proposing forms of communion and collaboration</a:t>
              </a:r>
            </a:p>
          </p:txBody>
        </p:sp>
        <p:sp>
          <p:nvSpPr>
            <p:cNvPr id="238" name="Shape"/>
            <p:cNvSpPr/>
            <p:nvPr/>
          </p:nvSpPr>
          <p:spPr>
            <a:xfrm>
              <a:off x="6283761" y="0"/>
              <a:ext cx="1286392" cy="450928"/>
            </a:xfrm>
            <a:custGeom>
              <a:avLst/>
              <a:gdLst/>
              <a:ahLst/>
              <a:cxnLst>
                <a:cxn ang="0">
                  <a:pos x="wd2" y="hd2"/>
                </a:cxn>
                <a:cxn ang="5400000">
                  <a:pos x="wd2" y="hd2"/>
                </a:cxn>
                <a:cxn ang="10800000">
                  <a:pos x="wd2" y="hd2"/>
                </a:cxn>
                <a:cxn ang="16200000">
                  <a:pos x="wd2" y="hd2"/>
                </a:cxn>
              </a:cxnLst>
              <a:rect l="0" t="0" r="r" b="b"/>
              <a:pathLst>
                <a:path w="21600" h="21600" extrusionOk="0">
                  <a:moveTo>
                    <a:pt x="0" y="8088"/>
                  </a:moveTo>
                  <a:lnTo>
                    <a:pt x="0" y="8088"/>
                  </a:lnTo>
                  <a:cubicBezTo>
                    <a:pt x="6299" y="2933"/>
                    <a:pt x="12946" y="2271"/>
                    <a:pt x="19356" y="6160"/>
                  </a:cubicBezTo>
                  <a:lnTo>
                    <a:pt x="19975" y="0"/>
                  </a:lnTo>
                  <a:lnTo>
                    <a:pt x="21600" y="12716"/>
                  </a:lnTo>
                  <a:lnTo>
                    <a:pt x="17803" y="21600"/>
                  </a:lnTo>
                  <a:lnTo>
                    <a:pt x="18423" y="15441"/>
                  </a:lnTo>
                  <a:lnTo>
                    <a:pt x="18423" y="15441"/>
                  </a:lnTo>
                  <a:cubicBezTo>
                    <a:pt x="12624" y="12034"/>
                    <a:pt x="6622" y="12687"/>
                    <a:pt x="931" y="17345"/>
                  </a:cubicBezTo>
                  <a:close/>
                </a:path>
              </a:pathLst>
            </a:custGeom>
            <a:solidFill>
              <a:schemeClr val="accent1"/>
            </a:solidFill>
            <a:ln w="10795"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200"/>
                </a:spcBef>
                <a:defRPr sz="2000">
                  <a:solidFill>
                    <a:srgbClr val="595959"/>
                  </a:solidFill>
                </a:defRPr>
              </a:pPr>
              <a:endParaRPr/>
            </a:p>
          </p:txBody>
        </p:sp>
        <p:sp>
          <p:nvSpPr>
            <p:cNvPr id="239" name="Método de acompañamiento. El proceso de acompañamiento implica: caminando junto al aspirante; saber escuchar y ser creativo; saber cómo involucrar y ayudar a uno a ser corresponsable; cultivar un sentido de pertenencia a la Asociación; proponer formas de"/>
            <p:cNvSpPr/>
            <p:nvPr/>
          </p:nvSpPr>
          <p:spPr>
            <a:xfrm>
              <a:off x="0" y="4824743"/>
              <a:ext cx="1158271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66">
                  <a:solidFill>
                    <a:srgbClr val="474747"/>
                  </a:solidFill>
                  <a:latin typeface="+mn-lt"/>
                  <a:ea typeface="+mn-ea"/>
                  <a:cs typeface="+mn-cs"/>
                  <a:sym typeface="Helvetica"/>
                </a:defRPr>
              </a:pPr>
              <a:r>
                <a:t>                                                                 Método de acompañamiento. El proceso de acompañamiento implica:</a:t>
              </a:r>
              <a:r>
                <a:rPr sz="1600">
                  <a:solidFill>
                    <a:srgbClr val="000000"/>
                  </a:solidFill>
                </a:rPr>
                <a:t> c</a:t>
              </a:r>
              <a:r>
                <a:t>aminando junto al aspirante;</a:t>
              </a:r>
              <a:r>
                <a:rPr>
                  <a:solidFill>
                    <a:srgbClr val="000000"/>
                  </a:solidFill>
                </a:rPr>
                <a:t> saber escuchar y ser creativo; saber cómo involucrar y ayudar a uno a ser corresponsable; cultivar un sentido de pertenencia a la Asociación; p</a:t>
              </a:r>
              <a:r>
                <a:t>roponer formas de comunión y colaboración.</a:t>
              </a:r>
            </a:p>
          </p:txBody>
        </p:sp>
      </p:grpSp>
      <p:sp>
        <p:nvSpPr>
          <p:cNvPr id="241" name="Title 3"/>
          <p:cNvSpPr txBox="1"/>
          <p:nvPr/>
        </p:nvSpPr>
        <p:spPr>
          <a:xfrm>
            <a:off x="5574146" y="2652432"/>
            <a:ext cx="4512860" cy="868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914400">
              <a:lnSpc>
                <a:spcPct val="72000"/>
              </a:lnSpc>
              <a:defRPr sz="3300" spc="-100">
                <a:effectLst>
                  <a:outerShdw blurRad="50800" dist="38100" dir="2700000" rotWithShape="0">
                    <a:srgbClr val="000000">
                      <a:alpha val="40000"/>
                    </a:srgbClr>
                  </a:outerShdw>
                </a:effectLst>
              </a:defRPr>
            </a:lvl1pPr>
          </a:lstStyle>
          <a:p>
            <a:r>
              <a:t>Method of Accompaniment</a:t>
            </a:r>
          </a:p>
        </p:txBody>
      </p:sp>
      <p:pic>
        <p:nvPicPr>
          <p:cNvPr id="242" name="Picture 3" descr="Picture 3"/>
          <p:cNvPicPr>
            <a:picLocks noChangeAspect="1"/>
          </p:cNvPicPr>
          <p:nvPr/>
        </p:nvPicPr>
        <p:blipFill>
          <a:blip r:embed="rId3"/>
          <a:stretch>
            <a:fillRect/>
          </a:stretch>
        </p:blipFill>
        <p:spPr>
          <a:xfrm>
            <a:off x="768975" y="2376921"/>
            <a:ext cx="1885544" cy="2104156"/>
          </a:xfrm>
          <a:prstGeom prst="rect">
            <a:avLst/>
          </a:prstGeom>
          <a:ln w="12700">
            <a:miter lim="400000"/>
          </a:ln>
        </p:spPr>
      </p:pic>
      <p:sp>
        <p:nvSpPr>
          <p:cNvPr id="243" name="Title 3"/>
          <p:cNvSpPr txBox="1"/>
          <p:nvPr/>
        </p:nvSpPr>
        <p:spPr>
          <a:xfrm>
            <a:off x="180762" y="4753333"/>
            <a:ext cx="3082067" cy="744280"/>
          </a:xfrm>
          <a:prstGeom prst="rect">
            <a:avLst/>
          </a:prstGeom>
          <a:ln w="12700">
            <a:miter lim="400000"/>
          </a:ln>
          <a:effectLst>
            <a:outerShdw blurRad="50800" dist="38100" dir="2700000" rotWithShape="0">
              <a:srgbClr val="000000">
                <a:alpha val="6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914400">
              <a:defRPr sz="3300">
                <a:solidFill>
                  <a:srgbClr val="FFFFFF"/>
                </a:solidFill>
              </a:defRPr>
            </a:lvl1pPr>
          </a:lstStyle>
          <a:p>
            <a:r>
              <a:t>Initial Formation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500"/>
                                  </p:stCondLst>
                                  <p:iterate>
                                    <p:tmAbs val="0"/>
                                  </p:iterate>
                                  <p:childTnLst>
                                    <p:set>
                                      <p:cBhvr>
                                        <p:cTn id="6" fill="hold"/>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par>
                          <p:cTn id="8" fill="hold">
                            <p:stCondLst>
                              <p:cond delay="1500"/>
                            </p:stCondLst>
                            <p:childTnLst>
                              <p:par>
                                <p:cTn id="9" presetID="10" presetClass="entr" fill="hold" grpId="2" nodeType="afterEffect">
                                  <p:stCondLst>
                                    <p:cond delay="500"/>
                                  </p:stCondLst>
                                  <p:iterate>
                                    <p:tmAbs val="0"/>
                                  </p:iterate>
                                  <p:childTnLst>
                                    <p:set>
                                      <p:cBhvr>
                                        <p:cTn id="10" fill="hold"/>
                                        <p:tgtEl>
                                          <p:spTgt spid="241"/>
                                        </p:tgtEl>
                                        <p:attrNameLst>
                                          <p:attrName>style.visibility</p:attrName>
                                        </p:attrNameLst>
                                      </p:cBhvr>
                                      <p:to>
                                        <p:strVal val="visible"/>
                                      </p:to>
                                    </p:set>
                                    <p:animEffect transition="in" filter="fade">
                                      <p:cBhvr>
                                        <p:cTn id="11"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P spid="241"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le 3"/>
          <p:cNvSpPr txBox="1">
            <a:spLocks noGrp="1"/>
          </p:cNvSpPr>
          <p:nvPr>
            <p:ph type="title"/>
          </p:nvPr>
        </p:nvSpPr>
        <p:spPr>
          <a:xfrm>
            <a:off x="3347311" y="374901"/>
            <a:ext cx="6719018" cy="868840"/>
          </a:xfrm>
          <a:prstGeom prst="rect">
            <a:avLst/>
          </a:prstGeom>
        </p:spPr>
        <p:txBody>
          <a:bodyPr/>
          <a:lstStyle>
            <a:lvl1pPr>
              <a:defRPr spc="-100">
                <a:effectLst>
                  <a:outerShdw blurRad="50800" dist="38100" dir="2700000" rotWithShape="0">
                    <a:srgbClr val="000000">
                      <a:alpha val="40000"/>
                    </a:srgbClr>
                  </a:outerShdw>
                </a:effectLst>
              </a:defRPr>
            </a:lvl1pPr>
          </a:lstStyle>
          <a:p>
            <a:r>
              <a:t> </a:t>
            </a:r>
          </a:p>
        </p:txBody>
      </p:sp>
      <p:sp>
        <p:nvSpPr>
          <p:cNvPr id="248" name="Segnaposto numero diapositiva 5"/>
          <p:cNvSpPr txBox="1">
            <a:spLocks noGrp="1"/>
          </p:cNvSpPr>
          <p:nvPr>
            <p:ph type="sldNum" sz="quarter" idx="4294967295"/>
          </p:nvPr>
        </p:nvSpPr>
        <p:spPr>
          <a:xfrm>
            <a:off x="9954259" y="6424186"/>
            <a:ext cx="256541"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888888"/>
                </a:solidFill>
              </a:defRPr>
            </a:lvl1pPr>
          </a:lstStyle>
          <a:p>
            <a:fld id="{86CB4B4D-7CA3-9044-876B-883B54F8677D}" type="slidenum">
              <a:rPr/>
              <a:t>15</a:t>
            </a:fld>
            <a:endParaRPr/>
          </a:p>
        </p:txBody>
      </p:sp>
      <p:sp>
        <p:nvSpPr>
          <p:cNvPr id="249" name="Content Placeholder 4"/>
          <p:cNvSpPr txBox="1">
            <a:spLocks noGrp="1"/>
          </p:cNvSpPr>
          <p:nvPr>
            <p:ph type="body" idx="1"/>
          </p:nvPr>
        </p:nvSpPr>
        <p:spPr>
          <a:xfrm>
            <a:off x="3871932" y="777285"/>
            <a:ext cx="6889079" cy="5039266"/>
          </a:xfrm>
          <a:prstGeom prst="rect">
            <a:avLst/>
          </a:prstGeom>
          <a:solidFill>
            <a:srgbClr val="FCECD5"/>
          </a:solidFill>
        </p:spPr>
        <p:txBody>
          <a:bodyPr/>
          <a:lstStyle/>
          <a:p>
            <a:pPr marL="0" indent="0">
              <a:buSzTx/>
              <a:buFont typeface="Wingdings 2"/>
              <a:buNone/>
              <a:defRPr sz="2400">
                <a:effectLst>
                  <a:outerShdw blurRad="50800" dist="38100" dir="2700000" rotWithShape="0">
                    <a:srgbClr val="000000">
                      <a:alpha val="40000"/>
                    </a:srgbClr>
                  </a:outerShdw>
                </a:effectLst>
              </a:defRPr>
            </a:pPr>
            <a:r>
              <a:t>Accompaniment must lead to an authentic vision of Salesian life as a joyful commitment and service to the young and to the poorer classes of people, leading one to work at their side in the spirit of the </a:t>
            </a:r>
            <a:r>
              <a:rPr i="1"/>
              <a:t>da mihi animas cetera tolle.</a:t>
            </a:r>
          </a:p>
          <a:p>
            <a:pPr marL="0" indent="0">
              <a:buSzTx/>
              <a:buFont typeface="Wingdings 2"/>
              <a:buNone/>
              <a:defRPr sz="2400" i="1">
                <a:effectLst>
                  <a:outerShdw blurRad="50800" dist="38100" dir="2700000" rotWithShape="0">
                    <a:srgbClr val="000000">
                      <a:alpha val="40000"/>
                    </a:srgbClr>
                  </a:outerShdw>
                </a:effectLst>
              </a:defRPr>
            </a:pPr>
            <a:r>
              <a:t>		- ASC  Formation Guidelines, 3.1.5</a:t>
            </a:r>
          </a:p>
        </p:txBody>
      </p:sp>
      <p:sp>
        <p:nvSpPr>
          <p:cNvPr id="250" name="Title 3"/>
          <p:cNvSpPr txBox="1"/>
          <p:nvPr/>
        </p:nvSpPr>
        <p:spPr>
          <a:xfrm>
            <a:off x="3921402" y="1144860"/>
            <a:ext cx="6627578" cy="868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914400">
              <a:lnSpc>
                <a:spcPct val="90000"/>
              </a:lnSpc>
              <a:defRPr sz="3600" spc="-100">
                <a:effectLst>
                  <a:outerShdw blurRad="50800" dist="38100" dir="2700000" rotWithShape="0">
                    <a:srgbClr val="000000">
                      <a:alpha val="40000"/>
                    </a:srgbClr>
                  </a:outerShdw>
                </a:effectLst>
              </a:defRPr>
            </a:lvl1pPr>
          </a:lstStyle>
          <a:p>
            <a:r>
              <a:t>Method of Accompaniment</a:t>
            </a:r>
          </a:p>
        </p:txBody>
      </p:sp>
      <p:pic>
        <p:nvPicPr>
          <p:cNvPr id="251" name="Picture 3" descr="Picture 3"/>
          <p:cNvPicPr>
            <a:picLocks noChangeAspect="1"/>
          </p:cNvPicPr>
          <p:nvPr/>
        </p:nvPicPr>
        <p:blipFill>
          <a:blip r:embed="rId3"/>
          <a:stretch>
            <a:fillRect/>
          </a:stretch>
        </p:blipFill>
        <p:spPr>
          <a:xfrm>
            <a:off x="768975" y="2376921"/>
            <a:ext cx="1885544" cy="2104156"/>
          </a:xfrm>
          <a:prstGeom prst="rect">
            <a:avLst/>
          </a:prstGeom>
          <a:ln w="12700">
            <a:miter lim="400000"/>
          </a:ln>
        </p:spPr>
      </p:pic>
      <p:sp>
        <p:nvSpPr>
          <p:cNvPr id="252" name="Title 3"/>
          <p:cNvSpPr txBox="1"/>
          <p:nvPr/>
        </p:nvSpPr>
        <p:spPr>
          <a:xfrm>
            <a:off x="170713" y="4692374"/>
            <a:ext cx="3082067" cy="744280"/>
          </a:xfrm>
          <a:prstGeom prst="rect">
            <a:avLst/>
          </a:prstGeom>
          <a:ln w="12700">
            <a:miter lim="400000"/>
          </a:ln>
          <a:effectLst>
            <a:outerShdw blurRad="50800" dist="38100" dir="2700000" rotWithShape="0">
              <a:srgbClr val="000000">
                <a:alpha val="6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914400">
              <a:defRPr sz="3300">
                <a:solidFill>
                  <a:srgbClr val="FFFFFF"/>
                </a:solidFill>
              </a:defRPr>
            </a:lvl1pPr>
          </a:lstStyle>
          <a:p>
            <a:r>
              <a:t>Initial Formation</a:t>
            </a:r>
          </a:p>
        </p:txBody>
      </p:sp>
      <p:sp>
        <p:nvSpPr>
          <p:cNvPr id="253" name="Método de acompañamiento. El acompañamiento debe conducir a una auténtica visión de la vida salesiana como un compromiso gozoso y un servicio a los jóvenes y a las clases más pobres, que los lleve a trabajar a su lado en el espíritu del da mihi animas ce"/>
          <p:cNvSpPr txBox="1"/>
          <p:nvPr/>
        </p:nvSpPr>
        <p:spPr>
          <a:xfrm>
            <a:off x="213984" y="5784083"/>
            <a:ext cx="11631507" cy="81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tabLst>
                <a:tab pos="457200" algn="l"/>
              </a:tabLst>
              <a:defRPr sz="1600">
                <a:latin typeface="+mn-lt"/>
                <a:ea typeface="+mn-ea"/>
                <a:cs typeface="+mn-cs"/>
                <a:sym typeface="Helvetica"/>
              </a:defRPr>
            </a:pPr>
            <a:r>
              <a:t>                                                           Método de acompañamiento. El acompañamiento debe conducir a una auténtica visión de la vida salesiana como un compromiso gozoso y un servicio a los jóvenes y a las clases más pobres, que los lleve a trabajar a su lado en el espíritu del </a:t>
            </a:r>
            <a:r>
              <a:rPr i="1"/>
              <a:t>da mihi animas cetera tolle.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500"/>
                                  </p:stCondLst>
                                  <p:iterate>
                                    <p:tmAbs val="0"/>
                                  </p:iterate>
                                  <p:childTnLst>
                                    <p:set>
                                      <p:cBhvr>
                                        <p:cTn id="6" fill="hold"/>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par>
                          <p:cTn id="8" fill="hold">
                            <p:stCondLst>
                              <p:cond delay="1500"/>
                            </p:stCondLst>
                            <p:childTnLst>
                              <p:par>
                                <p:cTn id="9" presetID="10" presetClass="entr" fill="hold" grpId="2" nodeType="afterEffect">
                                  <p:stCondLst>
                                    <p:cond delay="500"/>
                                  </p:stCondLst>
                                  <p:iterate>
                                    <p:tmAbs val="0"/>
                                  </p:iterate>
                                  <p:childTnLst>
                                    <p:set>
                                      <p:cBhvr>
                                        <p:cTn id="10" fill="hold"/>
                                        <p:tgtEl>
                                          <p:spTgt spid="250"/>
                                        </p:tgtEl>
                                        <p:attrNameLst>
                                          <p:attrName>style.visibility</p:attrName>
                                        </p:attrNameLst>
                                      </p:cBhvr>
                                      <p:to>
                                        <p:strVal val="visible"/>
                                      </p:to>
                                    </p:set>
                                    <p:animEffect transition="in" filter="fade">
                                      <p:cBhvr>
                                        <p:cTn id="11"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P spid="250"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
          <p:cNvSpPr txBox="1">
            <a:spLocks noGrp="1"/>
          </p:cNvSpPr>
          <p:nvPr>
            <p:ph type="title"/>
          </p:nvPr>
        </p:nvSpPr>
        <p:spPr>
          <a:xfrm>
            <a:off x="214333" y="868680"/>
            <a:ext cx="2834640" cy="2377440"/>
          </a:xfrm>
          <a:prstGeom prst="rect">
            <a:avLst/>
          </a:prstGeom>
        </p:spPr>
        <p:txBody>
          <a:bodyPr/>
          <a:lstStyle>
            <a:lvl1pPr>
              <a:defRPr spc="-100"/>
            </a:lvl1pPr>
          </a:lstStyle>
          <a:p>
            <a:r>
              <a:t>Which Salesian Cooperators for Today’s World?</a:t>
            </a:r>
          </a:p>
        </p:txBody>
      </p:sp>
      <p:sp>
        <p:nvSpPr>
          <p:cNvPr id="193" name="Content Placeholder 2"/>
          <p:cNvSpPr txBox="1">
            <a:spLocks noGrp="1"/>
          </p:cNvSpPr>
          <p:nvPr>
            <p:ph type="body" idx="1"/>
          </p:nvPr>
        </p:nvSpPr>
        <p:spPr>
          <a:xfrm>
            <a:off x="3867911" y="868679"/>
            <a:ext cx="7315201" cy="5120642"/>
          </a:xfrm>
          <a:prstGeom prst="rect">
            <a:avLst/>
          </a:prstGeom>
          <a:solidFill>
            <a:srgbClr val="FCECD5"/>
          </a:solidFill>
          <a:ln w="9525">
            <a:solidFill>
              <a:srgbClr val="D9D9D9"/>
            </a:solidFill>
            <a:round/>
          </a:ln>
        </p:spPr>
        <p:txBody>
          <a:bodyPr/>
          <a:lstStyle/>
          <a:p>
            <a:pPr marL="0" indent="0" algn="ctr">
              <a:buSzTx/>
              <a:buFont typeface="Wingdings 2"/>
              <a:buNone/>
              <a:defRPr sz="2800" i="1"/>
            </a:pPr>
            <a:r>
              <a:t>GOAL:</a:t>
            </a:r>
          </a:p>
          <a:p>
            <a:pPr marL="0" indent="0" algn="ctr">
              <a:buSzTx/>
              <a:buFont typeface="Wingdings 2"/>
              <a:buNone/>
              <a:defRPr sz="2800" i="1"/>
            </a:pPr>
            <a:r>
              <a:t>To identify formation as a fundamental element </a:t>
            </a:r>
          </a:p>
          <a:p>
            <a:pPr marL="0" indent="0" algn="ctr">
              <a:buSzTx/>
              <a:buFont typeface="Wingdings 2"/>
              <a:buNone/>
              <a:defRPr sz="2800" i="1"/>
            </a:pPr>
            <a:r>
              <a:t>to prepare Salesian Cooperators adequately</a:t>
            </a:r>
          </a:p>
          <a:p>
            <a:pPr marL="0" indent="0" algn="ctr">
              <a:buSzTx/>
              <a:buFont typeface="Wingdings 2"/>
              <a:buNone/>
              <a:defRPr sz="2800" i="1"/>
            </a:pPr>
            <a:r>
              <a:t> disposed to the vocation and  mission </a:t>
            </a:r>
          </a:p>
          <a:p>
            <a:pPr marL="0" indent="0" algn="ctr">
              <a:buSzTx/>
              <a:buFont typeface="Wingdings 2"/>
              <a:buNone/>
              <a:defRPr sz="2800" i="1"/>
            </a:pPr>
            <a:r>
              <a:t>to which we are called today.</a:t>
            </a:r>
          </a:p>
        </p:txBody>
      </p:sp>
      <p:pic>
        <p:nvPicPr>
          <p:cNvPr id="194" name="Picture 7" descr="Picture 7"/>
          <p:cNvPicPr>
            <a:picLocks noChangeAspect="1"/>
          </p:cNvPicPr>
          <p:nvPr/>
        </p:nvPicPr>
        <p:blipFill>
          <a:blip r:embed="rId3"/>
          <a:stretch>
            <a:fillRect/>
          </a:stretch>
        </p:blipFill>
        <p:spPr>
          <a:xfrm>
            <a:off x="724695" y="3429000"/>
            <a:ext cx="1813917" cy="2024227"/>
          </a:xfrm>
          <a:prstGeom prst="rect">
            <a:avLst/>
          </a:prstGeom>
          <a:ln w="12700">
            <a:miter lim="400000"/>
          </a:ln>
        </p:spPr>
      </p:pic>
      <p:sp>
        <p:nvSpPr>
          <p:cNvPr id="195" name="EL GOL:   Identificar la formación como elemento fundamental para preparar adecuadamente a los Cooperadores Salesianos dispuestos a la vocación y a la misión a la que hoy estamos llamados."/>
          <p:cNvSpPr txBox="1"/>
          <p:nvPr/>
        </p:nvSpPr>
        <p:spPr>
          <a:xfrm>
            <a:off x="3858565" y="5163820"/>
            <a:ext cx="7333894" cy="1056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latin typeface="+mn-lt"/>
                <a:ea typeface="+mn-ea"/>
                <a:cs typeface="+mn-cs"/>
                <a:sym typeface="Helvetica"/>
              </a:defRPr>
            </a:lvl1pPr>
          </a:lstStyle>
          <a:p>
            <a:r>
              <a:t>EL GOL:   Identificar la formación como elemento fundamental para preparar adecuadamente a los Cooperadores Salesianos dispuestos a la vocación y a la misión a la que hoy estamos llamados.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130C-5101-2E4E-B959-1D0488052BFC}"/>
              </a:ext>
            </a:extLst>
          </p:cNvPr>
          <p:cNvSpPr>
            <a:spLocks noGrp="1"/>
          </p:cNvSpPr>
          <p:nvPr>
            <p:ph type="title" idx="4294967295"/>
          </p:nvPr>
        </p:nvSpPr>
        <p:spPr>
          <a:xfrm>
            <a:off x="0" y="1143000"/>
            <a:ext cx="2835275" cy="2378075"/>
          </a:xfrm>
        </p:spPr>
        <p:txBody>
          <a:bodyPr>
            <a:normAutofit fontScale="90000"/>
          </a:bodyPr>
          <a:lstStyle/>
          <a:p>
            <a:r>
              <a:rPr lang="en-US"/>
              <a:t>Which Salesian Cooperator for the World of Don Bosco?</a:t>
            </a:r>
          </a:p>
        </p:txBody>
      </p:sp>
      <p:sp>
        <p:nvSpPr>
          <p:cNvPr id="3" name="Content Placeholder 2">
            <a:extLst>
              <a:ext uri="{FF2B5EF4-FFF2-40B4-BE49-F238E27FC236}">
                <a16:creationId xmlns:a16="http://schemas.microsoft.com/office/drawing/2014/main" id="{B37A2F05-C35A-5A25-5E79-7F23AE123514}"/>
              </a:ext>
            </a:extLst>
          </p:cNvPr>
          <p:cNvSpPr>
            <a:spLocks noGrp="1"/>
          </p:cNvSpPr>
          <p:nvPr>
            <p:ph idx="4294967295"/>
          </p:nvPr>
        </p:nvSpPr>
        <p:spPr>
          <a:xfrm>
            <a:off x="587829" y="868363"/>
            <a:ext cx="11604171" cy="5418137"/>
          </a:xfrm>
          <a:solidFill>
            <a:schemeClr val="accent1">
              <a:lumMod val="20000"/>
              <a:lumOff val="80000"/>
            </a:schemeClr>
          </a:solidFill>
        </p:spPr>
        <p:txBody>
          <a:bodyPr anchor="t">
            <a:normAutofit lnSpcReduction="10000"/>
          </a:bodyPr>
          <a:lstStyle/>
          <a:p>
            <a:pPr marL="0" lvl="0" indent="0">
              <a:lnSpc>
                <a:spcPct val="100000"/>
              </a:lnSpc>
              <a:spcBef>
                <a:spcPts val="0"/>
              </a:spcBef>
              <a:buClrTx/>
              <a:buNone/>
              <a:defRPr/>
            </a:pPr>
            <a:endParaRPr lang="en-US" sz="2400">
              <a:solidFill>
                <a:schemeClr val="tx1"/>
              </a:solidFill>
            </a:endParaRPr>
          </a:p>
          <a:p>
            <a:pPr marL="0" lvl="0" indent="0">
              <a:lnSpc>
                <a:spcPct val="100000"/>
              </a:lnSpc>
              <a:spcBef>
                <a:spcPts val="0"/>
              </a:spcBef>
              <a:buClrTx/>
              <a:buNone/>
              <a:defRPr/>
            </a:pPr>
            <a:r>
              <a:rPr lang="en-US" sz="2400">
                <a:solidFill>
                  <a:schemeClr val="tx1"/>
                </a:solidFill>
              </a:rPr>
              <a:t>“They are called Cooperators who wish to be involved in charitable works, not in a general way, but in a specific one – in harmony with and according to the spirit of the Congregation of St. Francis de Sales. One Cooperator can do good by himself, but the fruit shall remain rather limited, and, moreover, of short duration. On the contrary, when united to others, he finds support, counsel, encouragement, and, often with less labor, obtains more because even weak forces become strong when they are joined together. Thus says the well-known adage: “in unity is strength”</a:t>
            </a:r>
          </a:p>
          <a:p>
            <a:pPr marL="0" lvl="0" indent="0">
              <a:lnSpc>
                <a:spcPct val="100000"/>
              </a:lnSpc>
              <a:spcBef>
                <a:spcPts val="0"/>
              </a:spcBef>
              <a:buClrTx/>
              <a:buNone/>
              <a:defRPr/>
            </a:pPr>
            <a:endParaRPr lang="en-US" sz="2400">
              <a:solidFill>
                <a:schemeClr val="tx1"/>
              </a:solidFill>
            </a:endParaRPr>
          </a:p>
          <a:p>
            <a:pPr marL="0" lvl="0" indent="0">
              <a:lnSpc>
                <a:spcPct val="100000"/>
              </a:lnSpc>
              <a:spcBef>
                <a:spcPts val="0"/>
              </a:spcBef>
              <a:buClrTx/>
              <a:buNone/>
              <a:defRPr/>
            </a:pPr>
            <a:r>
              <a:rPr lang="en-US" sz="2400">
                <a:solidFill>
                  <a:schemeClr val="tx1"/>
                </a:solidFill>
              </a:rPr>
              <a:t>... And so, our Cooperators, following the goal of the Salesian Congregation, work according to their strength to gather together youth abandoned on the streets and in the piazza who are at risk, bringing them to catechetical instruction, entertaining them on non-workdays, helping them find an upright boss, guiding them, counseling them, and helping them as much is possible to become good Christians and honest citizens. The norms to be followed in these works which we propose to the Salesian Cooperators will be the material of the </a:t>
            </a:r>
            <a:r>
              <a:rPr lang="en-US" sz="2400" i="1">
                <a:solidFill>
                  <a:schemeClr val="tx1"/>
                </a:solidFill>
              </a:rPr>
              <a:t>Salesian Bulletin</a:t>
            </a:r>
            <a:r>
              <a:rPr lang="en-US" sz="2400">
                <a:solidFill>
                  <a:schemeClr val="tx1"/>
                </a:solidFill>
              </a:rPr>
              <a:t>.” </a:t>
            </a:r>
          </a:p>
          <a:p>
            <a:endParaRPr lang="en-US"/>
          </a:p>
        </p:txBody>
      </p:sp>
    </p:spTree>
    <p:extLst>
      <p:ext uri="{BB962C8B-B14F-4D97-AF65-F5344CB8AC3E}">
        <p14:creationId xmlns:p14="http://schemas.microsoft.com/office/powerpoint/2010/main" val="3694783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7F66-2D6C-E396-176A-CE7654D620D4}"/>
              </a:ext>
            </a:extLst>
          </p:cNvPr>
          <p:cNvSpPr>
            <a:spLocks noGrp="1"/>
          </p:cNvSpPr>
          <p:nvPr>
            <p:ph type="title"/>
          </p:nvPr>
        </p:nvSpPr>
        <p:spPr>
          <a:xfrm>
            <a:off x="214333" y="868680"/>
            <a:ext cx="2834640" cy="2377440"/>
          </a:xfrm>
        </p:spPr>
        <p:txBody>
          <a:bodyPr/>
          <a:lstStyle/>
          <a:p>
            <a:r>
              <a:rPr lang="en-US"/>
              <a:t>Which Salesian Cooperators for Today’s World?</a:t>
            </a:r>
          </a:p>
        </p:txBody>
      </p:sp>
      <p:pic>
        <p:nvPicPr>
          <p:cNvPr id="8" name="Picture 7">
            <a:extLst>
              <a:ext uri="{FF2B5EF4-FFF2-40B4-BE49-F238E27FC236}">
                <a16:creationId xmlns:a16="http://schemas.microsoft.com/office/drawing/2014/main" id="{4C0F36EF-E87D-7E87-9F56-FFED640981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268" l="0" r="98068"/>
                    </a14:imgEffect>
                  </a14:imgLayer>
                </a14:imgProps>
              </a:ext>
              <a:ext uri="{28A0092B-C50C-407E-A947-70E740481C1C}">
                <a14:useLocalDpi xmlns:a14="http://schemas.microsoft.com/office/drawing/2010/main" val="0"/>
              </a:ext>
            </a:extLst>
          </a:blip>
          <a:stretch>
            <a:fillRect/>
          </a:stretch>
        </p:blipFill>
        <p:spPr>
          <a:xfrm>
            <a:off x="830425" y="2089228"/>
            <a:ext cx="2728909" cy="3045306"/>
          </a:xfrm>
          <a:prstGeom prst="rect">
            <a:avLst/>
          </a:prstGeom>
        </p:spPr>
      </p:pic>
      <p:sp>
        <p:nvSpPr>
          <p:cNvPr id="6" name="Content Placeholder 2">
            <a:extLst>
              <a:ext uri="{FF2B5EF4-FFF2-40B4-BE49-F238E27FC236}">
                <a16:creationId xmlns:a16="http://schemas.microsoft.com/office/drawing/2014/main" id="{5985022E-F64A-1A89-BD27-CF148CD2302A}"/>
              </a:ext>
            </a:extLst>
          </p:cNvPr>
          <p:cNvSpPr txBox="1">
            <a:spLocks/>
          </p:cNvSpPr>
          <p:nvPr/>
        </p:nvSpPr>
        <p:spPr>
          <a:xfrm>
            <a:off x="4020312" y="1021080"/>
            <a:ext cx="7315200" cy="5120640"/>
          </a:xfrm>
          <a:prstGeom prst="rect">
            <a:avLst/>
          </a:prstGeom>
          <a:solidFill>
            <a:schemeClr val="accent1">
              <a:lumMod val="20000"/>
              <a:lumOff val="80000"/>
            </a:schemeClr>
          </a:solidFill>
          <a:ln>
            <a:solidFill>
              <a:schemeClr val="bg1">
                <a:lumMod val="85000"/>
              </a:schemeClr>
            </a:solidFill>
          </a:ln>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2800"/>
          </a:p>
          <a:p>
            <a:pPr marL="0" indent="0" algn="ctr">
              <a:buFont typeface="Wingdings 2" pitchFamily="18" charset="2"/>
              <a:buNone/>
            </a:pPr>
            <a:r>
              <a:rPr lang="en-US" sz="2800" b="1"/>
              <a:t>Article 6 of the </a:t>
            </a:r>
            <a:r>
              <a:rPr lang="en-US" sz="2800" b="1" i="1"/>
              <a:t>Statutes </a:t>
            </a:r>
          </a:p>
          <a:p>
            <a:pPr marL="0" indent="0" algn="ctr">
              <a:buFont typeface="Wingdings 2" pitchFamily="18" charset="2"/>
              <a:buNone/>
            </a:pPr>
            <a:r>
              <a:rPr lang="en-US" sz="2400"/>
              <a:t>“Salesian Cooperators live out their faith </a:t>
            </a:r>
          </a:p>
          <a:p>
            <a:pPr marL="0" indent="0" algn="ctr">
              <a:buFont typeface="Wingdings 2" pitchFamily="18" charset="2"/>
              <a:buNone/>
            </a:pPr>
            <a:r>
              <a:rPr lang="en-US" sz="2400"/>
              <a:t>in their own secular reality. </a:t>
            </a:r>
          </a:p>
          <a:p>
            <a:pPr marL="0" indent="0" algn="ctr">
              <a:buFont typeface="Wingdings 2" pitchFamily="18" charset="2"/>
              <a:buNone/>
            </a:pPr>
            <a:r>
              <a:rPr lang="en-US" sz="2400"/>
              <a:t>Taking inspiration from </a:t>
            </a:r>
          </a:p>
          <a:p>
            <a:pPr marL="0" indent="0" algn="ctr">
              <a:buFont typeface="Wingdings 2" pitchFamily="18" charset="2"/>
              <a:buNone/>
            </a:pPr>
            <a:r>
              <a:rPr lang="en-US" sz="2400"/>
              <a:t>Don Bosco’s apostolic project, </a:t>
            </a:r>
          </a:p>
          <a:p>
            <a:pPr marL="0" indent="0" algn="ctr">
              <a:buFont typeface="Wingdings 2" pitchFamily="18" charset="2"/>
              <a:buNone/>
            </a:pPr>
            <a:r>
              <a:rPr lang="en-US" sz="2400"/>
              <a:t>they have a strong sense of communion</a:t>
            </a:r>
          </a:p>
          <a:p>
            <a:pPr marL="0" indent="0" algn="ctr">
              <a:buFont typeface="Wingdings 2" pitchFamily="18" charset="2"/>
              <a:buNone/>
            </a:pPr>
            <a:r>
              <a:rPr lang="en-US" sz="2400"/>
              <a:t> with the other members of the Salesian Family. </a:t>
            </a:r>
          </a:p>
          <a:p>
            <a:pPr marL="0" indent="0" algn="ctr">
              <a:buFont typeface="Wingdings 2" pitchFamily="18" charset="2"/>
              <a:buNone/>
            </a:pPr>
            <a:r>
              <a:rPr lang="en-US" sz="2400"/>
              <a:t>They commit themselves </a:t>
            </a:r>
          </a:p>
          <a:p>
            <a:pPr marL="0" indent="0" algn="ctr">
              <a:buFont typeface="Wingdings 2" pitchFamily="18" charset="2"/>
              <a:buNone/>
            </a:pPr>
            <a:r>
              <a:rPr lang="en-US" sz="2400"/>
              <a:t>to the same mission to youth and to ordinary folk </a:t>
            </a:r>
          </a:p>
          <a:p>
            <a:pPr marL="0" indent="0" algn="ctr">
              <a:buFont typeface="Wingdings 2" pitchFamily="18" charset="2"/>
              <a:buNone/>
            </a:pPr>
            <a:r>
              <a:rPr lang="en-US" sz="2400"/>
              <a:t>in a fraternal and united way.” </a:t>
            </a:r>
          </a:p>
          <a:p>
            <a:pPr marL="0" indent="0" algn="ctr">
              <a:buFont typeface="Wingdings 2" pitchFamily="18" charset="2"/>
              <a:buNone/>
            </a:pPr>
            <a:endParaRPr lang="en-US" sz="2400" i="1"/>
          </a:p>
          <a:p>
            <a:endParaRPr lang="en-US"/>
          </a:p>
        </p:txBody>
      </p:sp>
    </p:spTree>
    <p:extLst>
      <p:ext uri="{BB962C8B-B14F-4D97-AF65-F5344CB8AC3E}">
        <p14:creationId xmlns:p14="http://schemas.microsoft.com/office/powerpoint/2010/main" val="257664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3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18" name="Rectangle 38"/>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a:p>
        </p:txBody>
      </p:sp>
      <p:sp>
        <p:nvSpPr>
          <p:cNvPr id="119" name="Rectangle 40"/>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1" name="Rectangle 42"/>
          <p:cNvSpPr/>
          <p:nvPr/>
        </p:nvSpPr>
        <p:spPr>
          <a:xfrm>
            <a:off x="-10160" y="4367638"/>
            <a:ext cx="11707367" cy="1852187"/>
          </a:xfrm>
          <a:prstGeom prst="rect">
            <a:avLst/>
          </a:prstGeom>
          <a:solidFill>
            <a:srgbClr val="435859"/>
          </a:solidFill>
          <a:ln w="12700">
            <a:miter lim="400000"/>
          </a:ln>
        </p:spPr>
        <p:txBody>
          <a:bodyPr lIns="45719" rIns="45719"/>
          <a:lstStyle/>
          <a:p>
            <a:endParaRPr/>
          </a:p>
        </p:txBody>
      </p:sp>
      <p:sp>
        <p:nvSpPr>
          <p:cNvPr id="122" name="Title 1"/>
          <p:cNvSpPr txBox="1">
            <a:spLocks noGrp="1"/>
          </p:cNvSpPr>
          <p:nvPr>
            <p:ph type="title"/>
          </p:nvPr>
        </p:nvSpPr>
        <p:spPr>
          <a:xfrm>
            <a:off x="990568" y="4760886"/>
            <a:ext cx="10210864" cy="1065691"/>
          </a:xfrm>
          <a:prstGeom prst="rect">
            <a:avLst/>
          </a:prstGeom>
        </p:spPr>
        <p:txBody>
          <a:bodyPr anchor="b"/>
          <a:lstStyle>
            <a:lvl1pPr>
              <a:defRPr sz="5900" spc="-100"/>
            </a:lvl1pPr>
          </a:lstStyle>
          <a:p>
            <a:r>
              <a:t>Joyful Ones!</a:t>
            </a:r>
          </a:p>
        </p:txBody>
      </p:sp>
      <p:sp>
        <p:nvSpPr>
          <p:cNvPr id="123" name="Text"/>
          <p:cNvSpPr txBox="1"/>
          <p:nvPr/>
        </p:nvSpPr>
        <p:spPr>
          <a:xfrm>
            <a:off x="902215" y="7294880"/>
            <a:ext cx="4393090"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endParaRPr/>
          </a:p>
        </p:txBody>
      </p:sp>
      <p:pic>
        <p:nvPicPr>
          <p:cNvPr id="2" name="Picture 1" descr="A group of people posing for a photo&#10;&#10;Description automatically generated">
            <a:extLst>
              <a:ext uri="{FF2B5EF4-FFF2-40B4-BE49-F238E27FC236}">
                <a16:creationId xmlns:a16="http://schemas.microsoft.com/office/drawing/2014/main" id="{9C198BDE-62F7-E665-D046-CE08AF95854D}"/>
              </a:ext>
            </a:extLst>
          </p:cNvPr>
          <p:cNvPicPr>
            <a:picLocks noChangeAspect="1"/>
          </p:cNvPicPr>
          <p:nvPr/>
        </p:nvPicPr>
        <p:blipFill rotWithShape="1">
          <a:blip r:embed="rId3"/>
          <a:srcRect b="25000"/>
          <a:stretch/>
        </p:blipFill>
        <p:spPr>
          <a:xfrm>
            <a:off x="1591302" y="21386"/>
            <a:ext cx="9141619" cy="4521060"/>
          </a:xfrm>
          <a:prstGeom prst="rect">
            <a:avLst/>
          </a:prstGeom>
        </p:spPr>
      </p:pic>
      <p:sp>
        <p:nvSpPr>
          <p:cNvPr id="124" name="¡Alegres!"/>
          <p:cNvSpPr txBox="1"/>
          <p:nvPr/>
        </p:nvSpPr>
        <p:spPr>
          <a:xfrm>
            <a:off x="5698029" y="4970861"/>
            <a:ext cx="3443590" cy="754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300" b="1">
                <a:solidFill>
                  <a:srgbClr val="050403"/>
                </a:solidFill>
                <a:latin typeface="+mn-lt"/>
                <a:ea typeface="+mn-ea"/>
                <a:cs typeface="+mn-cs"/>
                <a:sym typeface="Helvetica"/>
              </a:defRPr>
            </a:lvl1pPr>
          </a:lstStyle>
          <a:p>
            <a:r>
              <a:t>¡</a:t>
            </a:r>
            <a:r>
              <a:rPr err="1">
                <a:solidFill>
                  <a:schemeClr val="bg1"/>
                </a:solidFill>
              </a:rPr>
              <a:t>Alegres</a:t>
            </a:r>
            <a:r>
              <a:rPr>
                <a:solidFill>
                  <a:schemeClr val="bg1"/>
                </a:solidFill>
              </a:rP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3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9" name="Rectangle 38"/>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a:p>
        </p:txBody>
      </p:sp>
      <p:sp>
        <p:nvSpPr>
          <p:cNvPr id="130" name="Rectangle 40"/>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1" name="Rectangle 42"/>
          <p:cNvSpPr/>
          <p:nvPr/>
        </p:nvSpPr>
        <p:spPr>
          <a:xfrm>
            <a:off x="0" y="4367638"/>
            <a:ext cx="11707367" cy="1852187"/>
          </a:xfrm>
          <a:prstGeom prst="rect">
            <a:avLst/>
          </a:prstGeom>
          <a:solidFill>
            <a:srgbClr val="598FC9"/>
          </a:solidFill>
          <a:ln w="12700">
            <a:miter lim="400000"/>
          </a:ln>
        </p:spPr>
        <p:txBody>
          <a:bodyPr lIns="45719" rIns="45719"/>
          <a:lstStyle/>
          <a:p>
            <a:endParaRPr/>
          </a:p>
        </p:txBody>
      </p:sp>
      <p:sp>
        <p:nvSpPr>
          <p:cNvPr id="132" name="Title 1"/>
          <p:cNvSpPr txBox="1">
            <a:spLocks noGrp="1"/>
          </p:cNvSpPr>
          <p:nvPr>
            <p:ph type="title"/>
          </p:nvPr>
        </p:nvSpPr>
        <p:spPr>
          <a:xfrm>
            <a:off x="1069847" y="4590660"/>
            <a:ext cx="10210863" cy="1065691"/>
          </a:xfrm>
          <a:prstGeom prst="rect">
            <a:avLst/>
          </a:prstGeom>
        </p:spPr>
        <p:txBody>
          <a:bodyPr anchor="b"/>
          <a:lstStyle>
            <a:lvl1pPr>
              <a:defRPr sz="5900" spc="-100"/>
            </a:lvl1pPr>
          </a:lstStyle>
          <a:p>
            <a:r>
              <a:t>RED FLAGS!</a:t>
            </a:r>
          </a:p>
        </p:txBody>
      </p:sp>
      <p:pic>
        <p:nvPicPr>
          <p:cNvPr id="133" name="Picture 4" descr="Picture 4"/>
          <p:cNvPicPr>
            <a:picLocks noChangeAspect="1"/>
          </p:cNvPicPr>
          <p:nvPr/>
        </p:nvPicPr>
        <p:blipFill>
          <a:blip r:embed="rId3"/>
          <a:srcRect l="1732"/>
          <a:stretch>
            <a:fillRect/>
          </a:stretch>
        </p:blipFill>
        <p:spPr>
          <a:xfrm>
            <a:off x="1063690" y="636172"/>
            <a:ext cx="4789947" cy="3253642"/>
          </a:xfrm>
          <a:prstGeom prst="rect">
            <a:avLst/>
          </a:prstGeom>
          <a:ln w="12700">
            <a:miter lim="400000"/>
          </a:ln>
        </p:spPr>
      </p:pic>
      <p:pic>
        <p:nvPicPr>
          <p:cNvPr id="134" name="Picture 5" descr="Picture 5"/>
          <p:cNvPicPr>
            <a:picLocks noChangeAspect="1"/>
          </p:cNvPicPr>
          <p:nvPr/>
        </p:nvPicPr>
        <p:blipFill>
          <a:blip r:embed="rId4"/>
          <a:srcRect l="1371"/>
          <a:stretch>
            <a:fillRect/>
          </a:stretch>
        </p:blipFill>
        <p:spPr>
          <a:xfrm>
            <a:off x="6338315" y="636058"/>
            <a:ext cx="4789848" cy="3253806"/>
          </a:xfrm>
          <a:prstGeom prst="rect">
            <a:avLst/>
          </a:prstGeom>
          <a:ln w="12700">
            <a:miter lim="400000"/>
          </a:ln>
        </p:spPr>
      </p:pic>
      <p:sp>
        <p:nvSpPr>
          <p:cNvPr id="135" name="¡BANDERAS ROJAS!"/>
          <p:cNvSpPr txBox="1"/>
          <p:nvPr/>
        </p:nvSpPr>
        <p:spPr>
          <a:xfrm>
            <a:off x="1519571" y="6249051"/>
            <a:ext cx="3258566"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300">
                <a:latin typeface="+mn-lt"/>
                <a:ea typeface="+mn-ea"/>
                <a:cs typeface="+mn-cs"/>
                <a:sym typeface="Helvetica"/>
              </a:defRPr>
            </a:lvl1pPr>
          </a:lstStyle>
          <a:p>
            <a:r>
              <a:t>¡BANDERAS ROJAS!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F58F-7BFB-CB70-1F44-4E3008CD5EEC}"/>
              </a:ext>
            </a:extLst>
          </p:cNvPr>
          <p:cNvSpPr>
            <a:spLocks noGrp="1"/>
          </p:cNvSpPr>
          <p:nvPr>
            <p:ph type="title"/>
          </p:nvPr>
        </p:nvSpPr>
        <p:spPr/>
        <p:txBody>
          <a:bodyPr>
            <a:normAutofit/>
          </a:bodyPr>
          <a:lstStyle/>
          <a:p>
            <a:r>
              <a:rPr lang="en-US"/>
              <a:t>Which Salesian Cooperators for Today’s World?</a:t>
            </a:r>
          </a:p>
        </p:txBody>
      </p:sp>
      <p:sp>
        <p:nvSpPr>
          <p:cNvPr id="3" name="Subtitle 2">
            <a:extLst>
              <a:ext uri="{FF2B5EF4-FFF2-40B4-BE49-F238E27FC236}">
                <a16:creationId xmlns:a16="http://schemas.microsoft.com/office/drawing/2014/main" id="{070633AE-FDCB-9F89-E113-134270D729FE}"/>
              </a:ext>
            </a:extLst>
          </p:cNvPr>
          <p:cNvSpPr>
            <a:spLocks noGrp="1"/>
          </p:cNvSpPr>
          <p:nvPr>
            <p:ph type="body" sz="half" idx="2"/>
          </p:nvPr>
        </p:nvSpPr>
        <p:spPr/>
        <p:txBody>
          <a:bodyPr>
            <a:normAutofit/>
          </a:bodyPr>
          <a:lstStyle/>
          <a:p>
            <a:r>
              <a:rPr lang="en-US"/>
              <a:t>Importance of Formation and Vocational Discernment for Aspirants</a:t>
            </a:r>
          </a:p>
          <a:p>
            <a:endParaRPr lang="en-US"/>
          </a:p>
        </p:txBody>
      </p:sp>
      <p:pic>
        <p:nvPicPr>
          <p:cNvPr id="11" name="Picture Placeholder 10" descr="A person in a robe standing next to a person in a robe&#10;&#10;Description automatically generated with low confidenc">
            <a:extLst>
              <a:ext uri="{FF2B5EF4-FFF2-40B4-BE49-F238E27FC236}">
                <a16:creationId xmlns:a16="http://schemas.microsoft.com/office/drawing/2014/main" id="{CED87062-5171-5A86-3DC2-936E481D6A22}"/>
              </a:ext>
            </a:extLst>
          </p:cNvPr>
          <p:cNvPicPr>
            <a:picLocks noGrp="1" noChangeAspect="1"/>
          </p:cNvPicPr>
          <p:nvPr>
            <p:ph type="pic" idx="1"/>
          </p:nvPr>
        </p:nvPicPr>
        <p:blipFill>
          <a:blip r:embed="rId3"/>
          <a:srcRect l="1268" r="1268"/>
          <a:stretch>
            <a:fillRect/>
          </a:stretch>
        </p:blipFill>
        <p:spPr/>
      </p:pic>
      <p:sp>
        <p:nvSpPr>
          <p:cNvPr id="4" name="¿Qué cooperadores salesianos para el mundo de hoy?…">
            <a:extLst>
              <a:ext uri="{FF2B5EF4-FFF2-40B4-BE49-F238E27FC236}">
                <a16:creationId xmlns:a16="http://schemas.microsoft.com/office/drawing/2014/main" id="{B627F20C-A7DA-06BC-74BF-924826051814}"/>
              </a:ext>
            </a:extLst>
          </p:cNvPr>
          <p:cNvSpPr txBox="1"/>
          <p:nvPr/>
        </p:nvSpPr>
        <p:spPr>
          <a:xfrm>
            <a:off x="955196" y="6029959"/>
            <a:ext cx="9240364" cy="861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a:latin typeface="+mn-lt"/>
                <a:ea typeface="+mn-ea"/>
                <a:cs typeface="+mn-cs"/>
                <a:sym typeface="Helvetica"/>
              </a:defRPr>
            </a:pPr>
            <a:r>
              <a:rPr dirty="0"/>
              <a:t>¿</a:t>
            </a:r>
            <a:r>
              <a:rPr dirty="0" err="1"/>
              <a:t>Qué</a:t>
            </a:r>
            <a:r>
              <a:rPr dirty="0"/>
              <a:t> cooperadores salesianos para el mundo de hoy?</a:t>
            </a:r>
          </a:p>
          <a:p>
            <a:pPr>
              <a:defRPr sz="1600">
                <a:latin typeface="+mn-lt"/>
                <a:ea typeface="+mn-ea"/>
                <a:cs typeface="+mn-cs"/>
                <a:sym typeface="Helvetica"/>
              </a:defRPr>
            </a:pPr>
            <a:r>
              <a:rPr dirty="0"/>
              <a:t>La importancia de la formación y el discernimiento vocacional para los aspirantes.</a:t>
            </a:r>
          </a:p>
          <a:p>
            <a:pPr>
              <a:defRPr sz="1600">
                <a:latin typeface="+mn-lt"/>
                <a:ea typeface="+mn-ea"/>
                <a:cs typeface="+mn-cs"/>
                <a:sym typeface="Helvetica"/>
              </a:defRPr>
            </a:pPr>
            <a:endParaRPr dirty="0"/>
          </a:p>
        </p:txBody>
      </p:sp>
    </p:spTree>
    <p:extLst>
      <p:ext uri="{BB962C8B-B14F-4D97-AF65-F5344CB8AC3E}">
        <p14:creationId xmlns:p14="http://schemas.microsoft.com/office/powerpoint/2010/main" val="16146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33"/>
          <p:cNvSpPr/>
          <p:nvPr/>
        </p:nvSpPr>
        <p:spPr>
          <a:xfrm>
            <a:off x="0" y="761998"/>
            <a:ext cx="9141619" cy="5334003"/>
          </a:xfrm>
          <a:prstGeom prst="rect">
            <a:avLst/>
          </a:prstGeom>
          <a:solidFill>
            <a:schemeClr val="accent1"/>
          </a:solidFill>
          <a:ln w="12700">
            <a:miter lim="400000"/>
          </a:ln>
        </p:spPr>
        <p:txBody>
          <a:bodyPr lIns="45719" rIns="45719"/>
          <a:lstStyle/>
          <a:p>
            <a:endParaRPr dirty="0"/>
          </a:p>
        </p:txBody>
      </p:sp>
      <p:sp>
        <p:nvSpPr>
          <p:cNvPr id="147" name="Rectangle 35"/>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dirty="0"/>
          </a:p>
        </p:txBody>
      </p:sp>
      <p:sp>
        <p:nvSpPr>
          <p:cNvPr id="148" name="Rectangle 37"/>
          <p:cNvSpPr/>
          <p:nvPr/>
        </p:nvSpPr>
        <p:spPr>
          <a:xfrm>
            <a:off x="-1" y="0"/>
            <a:ext cx="121920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dirty="0"/>
          </a:p>
        </p:txBody>
      </p:sp>
      <p:sp>
        <p:nvSpPr>
          <p:cNvPr id="149" name="Rectangle 39"/>
          <p:cNvSpPr/>
          <p:nvPr/>
        </p:nvSpPr>
        <p:spPr>
          <a:xfrm>
            <a:off x="0" y="1300113"/>
            <a:ext cx="4053527" cy="4257775"/>
          </a:xfrm>
          <a:prstGeom prst="rect">
            <a:avLst/>
          </a:prstGeom>
          <a:solidFill>
            <a:srgbClr val="000000">
              <a:alpha val="85000"/>
            </a:srgbClr>
          </a:solidFill>
          <a:ln w="12700">
            <a:miter lim="400000"/>
          </a:ln>
        </p:spPr>
        <p:txBody>
          <a:bodyPr lIns="45719" rIns="45719"/>
          <a:lstStyle/>
          <a:p>
            <a:endParaRPr dirty="0"/>
          </a:p>
        </p:txBody>
      </p:sp>
      <p:sp>
        <p:nvSpPr>
          <p:cNvPr id="150" name="Title 1"/>
          <p:cNvSpPr txBox="1">
            <a:spLocks noGrp="1"/>
          </p:cNvSpPr>
          <p:nvPr>
            <p:ph type="title"/>
          </p:nvPr>
        </p:nvSpPr>
        <p:spPr>
          <a:xfrm>
            <a:off x="334557" y="1653702"/>
            <a:ext cx="3361953" cy="2470489"/>
          </a:xfrm>
          <a:prstGeom prst="rect">
            <a:avLst/>
          </a:prstGeom>
        </p:spPr>
        <p:txBody>
          <a:bodyPr/>
          <a:lstStyle/>
          <a:p>
            <a:pPr>
              <a:defRPr sz="4400" spc="-100"/>
            </a:pPr>
            <a:r>
              <a:rPr dirty="0"/>
              <a:t>LET US PRAY</a:t>
            </a:r>
            <a:br>
              <a:rPr dirty="0"/>
            </a:br>
            <a:endParaRPr dirty="0"/>
          </a:p>
        </p:txBody>
      </p:sp>
      <p:sp>
        <p:nvSpPr>
          <p:cNvPr id="151" name="Text Placeholder 3"/>
          <p:cNvSpPr txBox="1">
            <a:spLocks noGrp="1"/>
          </p:cNvSpPr>
          <p:nvPr>
            <p:ph type="body" sz="quarter" idx="1"/>
          </p:nvPr>
        </p:nvSpPr>
        <p:spPr>
          <a:xfrm>
            <a:off x="360870" y="4067673"/>
            <a:ext cx="3331787" cy="1032094"/>
          </a:xfrm>
          <a:prstGeom prst="rect">
            <a:avLst/>
          </a:prstGeom>
        </p:spPr>
        <p:txBody>
          <a:bodyPr/>
          <a:lstStyle/>
          <a:p>
            <a:pPr>
              <a:lnSpc>
                <a:spcPct val="81000"/>
              </a:lnSpc>
              <a:defRPr sz="2000"/>
            </a:pPr>
            <a:r>
              <a:rPr dirty="0"/>
              <a:t>THE DISCIPLES ON THE WAY TO EMMAUS</a:t>
            </a:r>
            <a:endParaRPr sz="1200" dirty="0"/>
          </a:p>
          <a:p>
            <a:pPr>
              <a:lnSpc>
                <a:spcPct val="81000"/>
              </a:lnSpc>
              <a:defRPr sz="2000"/>
            </a:pPr>
            <a:r>
              <a:rPr dirty="0"/>
              <a:t>Luke 24:1-35</a:t>
            </a:r>
          </a:p>
        </p:txBody>
      </p:sp>
      <p:grpSp>
        <p:nvGrpSpPr>
          <p:cNvPr id="154" name="Picture Placeholder 10"/>
          <p:cNvGrpSpPr/>
          <p:nvPr/>
        </p:nvGrpSpPr>
        <p:grpSpPr>
          <a:xfrm>
            <a:off x="4426081" y="669906"/>
            <a:ext cx="3712395" cy="5651555"/>
            <a:chOff x="0" y="0"/>
            <a:chExt cx="3712394" cy="5651553"/>
          </a:xfrm>
        </p:grpSpPr>
        <p:sp>
          <p:nvSpPr>
            <p:cNvPr id="152" name="Rectangle"/>
            <p:cNvSpPr/>
            <p:nvPr/>
          </p:nvSpPr>
          <p:spPr>
            <a:xfrm rot="5400000">
              <a:off x="-969580" y="969579"/>
              <a:ext cx="5651554" cy="3712395"/>
            </a:xfrm>
            <a:prstGeom prst="rect">
              <a:avLst/>
            </a:prstGeom>
            <a:solidFill>
              <a:srgbClr val="BFBFBF"/>
            </a:solidFill>
            <a:ln w="12700" cap="flat">
              <a:noFill/>
              <a:miter lim="400000"/>
            </a:ln>
            <a:effectLst/>
          </p:spPr>
          <p:txBody>
            <a:bodyPr wrap="square" lIns="45719" tIns="45719" rIns="45719" bIns="45719" numCol="1" anchor="ctr">
              <a:noAutofit/>
            </a:bodyPr>
            <a:lstStyle/>
            <a:p>
              <a:endParaRPr dirty="0"/>
            </a:p>
          </p:txBody>
        </p:sp>
        <p:pic>
          <p:nvPicPr>
            <p:cNvPr id="153" name="image5.jpeg" descr="image5.jpeg"/>
            <p:cNvPicPr>
              <a:picLocks noChangeAspect="1"/>
            </p:cNvPicPr>
            <p:nvPr/>
          </p:nvPicPr>
          <p:blipFill>
            <a:blip r:embed="rId3"/>
            <a:srcRect t="6208" b="6208"/>
            <a:stretch>
              <a:fillRect/>
            </a:stretch>
          </p:blipFill>
          <p:spPr>
            <a:xfrm rot="5400000">
              <a:off x="-969580" y="969579"/>
              <a:ext cx="5651554" cy="3712395"/>
            </a:xfrm>
            <a:prstGeom prst="rect">
              <a:avLst/>
            </a:prstGeom>
            <a:ln w="12700" cap="flat">
              <a:noFill/>
              <a:miter lim="400000"/>
            </a:ln>
            <a:effectLst/>
          </p:spPr>
        </p:pic>
      </p:grpSp>
      <p:pic>
        <p:nvPicPr>
          <p:cNvPr id="155" name="Picture 6" descr="Picture 6"/>
          <p:cNvPicPr>
            <a:picLocks noChangeAspect="1"/>
          </p:cNvPicPr>
          <p:nvPr/>
        </p:nvPicPr>
        <p:blipFill>
          <a:blip r:embed="rId4"/>
          <a:stretch>
            <a:fillRect/>
          </a:stretch>
        </p:blipFill>
        <p:spPr>
          <a:xfrm>
            <a:off x="8432369" y="1514106"/>
            <a:ext cx="3373576" cy="3764716"/>
          </a:xfrm>
          <a:prstGeom prst="rect">
            <a:avLst/>
          </a:prstGeom>
          <a:ln w="12700">
            <a:miter lim="400000"/>
          </a:ln>
        </p:spPr>
      </p:pic>
      <p:sp>
        <p:nvSpPr>
          <p:cNvPr id="156" name="OREMOS…"/>
          <p:cNvSpPr txBox="1"/>
          <p:nvPr/>
        </p:nvSpPr>
        <p:spPr>
          <a:xfrm>
            <a:off x="336589" y="5669279"/>
            <a:ext cx="3618708" cy="1297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latin typeface="+mn-lt"/>
                <a:ea typeface="+mn-ea"/>
                <a:cs typeface="+mn-cs"/>
                <a:sym typeface="Helvetica"/>
              </a:defRPr>
            </a:pPr>
            <a:r>
              <a:rPr dirty="0"/>
              <a:t>OREMOS</a:t>
            </a:r>
          </a:p>
          <a:p>
            <a:pPr>
              <a:defRPr sz="1600">
                <a:latin typeface="+mn-lt"/>
                <a:ea typeface="+mn-ea"/>
                <a:cs typeface="+mn-cs"/>
                <a:sym typeface="Helvetica"/>
              </a:defRPr>
            </a:pPr>
            <a:r>
              <a:rPr dirty="0"/>
              <a:t>LOS DISCÍPULOS CAMINO DE EMAÚS</a:t>
            </a:r>
          </a:p>
          <a:p>
            <a:pPr>
              <a:defRPr sz="1600">
                <a:latin typeface="+mn-lt"/>
                <a:ea typeface="+mn-ea"/>
                <a:cs typeface="+mn-cs"/>
                <a:sym typeface="Helvetica"/>
              </a:defRPr>
            </a:pPr>
            <a:r>
              <a:rPr dirty="0"/>
              <a:t>Lucas 24:1-35</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1" descr="Picture 1"/>
          <p:cNvPicPr>
            <a:picLocks noChangeAspect="1"/>
          </p:cNvPicPr>
          <p:nvPr/>
        </p:nvPicPr>
        <p:blipFill>
          <a:blip r:embed="rId3"/>
          <a:stretch>
            <a:fillRect/>
          </a:stretch>
        </p:blipFill>
        <p:spPr>
          <a:xfrm>
            <a:off x="9525000" y="5905503"/>
            <a:ext cx="762000" cy="873126"/>
          </a:xfrm>
          <a:prstGeom prst="rect">
            <a:avLst/>
          </a:prstGeom>
          <a:ln w="12700">
            <a:miter lim="400000"/>
          </a:ln>
        </p:spPr>
      </p:pic>
      <p:pic>
        <p:nvPicPr>
          <p:cNvPr id="161" name="Picture 4" descr="Picture 4"/>
          <p:cNvPicPr>
            <a:picLocks noChangeAspect="1"/>
          </p:cNvPicPr>
          <p:nvPr/>
        </p:nvPicPr>
        <p:blipFill>
          <a:blip r:embed="rId4"/>
          <a:srcRect l="3653" r="67327"/>
          <a:stretch>
            <a:fillRect/>
          </a:stretch>
        </p:blipFill>
        <p:spPr>
          <a:xfrm>
            <a:off x="1977788" y="914402"/>
            <a:ext cx="2362201" cy="297369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1280"/>
                  <a:pt x="0" y="2860"/>
                </a:cubicBezTo>
                <a:lnTo>
                  <a:pt x="0" y="18740"/>
                </a:lnTo>
                <a:cubicBezTo>
                  <a:pt x="0" y="20320"/>
                  <a:pt x="1612" y="21600"/>
                  <a:pt x="3600" y="21600"/>
                </a:cubicBezTo>
                <a:lnTo>
                  <a:pt x="18000" y="21600"/>
                </a:lnTo>
                <a:cubicBezTo>
                  <a:pt x="19988" y="21600"/>
                  <a:pt x="21600" y="20320"/>
                  <a:pt x="21600" y="18740"/>
                </a:cubicBezTo>
                <a:lnTo>
                  <a:pt x="21600" y="2860"/>
                </a:lnTo>
                <a:cubicBezTo>
                  <a:pt x="21600" y="1280"/>
                  <a:pt x="19988" y="0"/>
                  <a:pt x="18000" y="0"/>
                </a:cubicBezTo>
                <a:lnTo>
                  <a:pt x="3600" y="0"/>
                </a:lnTo>
                <a:close/>
              </a:path>
            </a:pathLst>
          </a:custGeom>
          <a:ln w="12700">
            <a:miter lim="400000"/>
          </a:ln>
          <a:effectLst>
            <a:outerShdw blurRad="76200" dist="38100" dir="7800000" rotWithShape="0">
              <a:srgbClr val="000000">
                <a:alpha val="40000"/>
              </a:srgbClr>
            </a:outerShdw>
          </a:effectLst>
        </p:spPr>
      </p:pic>
      <p:pic>
        <p:nvPicPr>
          <p:cNvPr id="162" name="Picture 7" descr="Picture 7"/>
          <p:cNvPicPr>
            <a:picLocks noChangeAspect="1"/>
          </p:cNvPicPr>
          <p:nvPr/>
        </p:nvPicPr>
        <p:blipFill>
          <a:blip r:embed="rId4"/>
          <a:srcRect l="70706" b="1"/>
          <a:stretch>
            <a:fillRect/>
          </a:stretch>
        </p:blipFill>
        <p:spPr>
          <a:xfrm>
            <a:off x="8001003" y="967118"/>
            <a:ext cx="2286636" cy="2868216"/>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1284"/>
                  <a:pt x="0" y="2869"/>
                </a:cubicBezTo>
                <a:lnTo>
                  <a:pt x="0" y="18731"/>
                </a:lnTo>
                <a:cubicBezTo>
                  <a:pt x="0" y="20316"/>
                  <a:pt x="1611" y="21600"/>
                  <a:pt x="3599" y="21600"/>
                </a:cubicBezTo>
                <a:lnTo>
                  <a:pt x="17998" y="21600"/>
                </a:lnTo>
                <a:cubicBezTo>
                  <a:pt x="19986" y="21600"/>
                  <a:pt x="21600" y="20316"/>
                  <a:pt x="21600" y="18731"/>
                </a:cubicBezTo>
                <a:lnTo>
                  <a:pt x="21600" y="2869"/>
                </a:lnTo>
                <a:cubicBezTo>
                  <a:pt x="21600" y="1284"/>
                  <a:pt x="19986" y="0"/>
                  <a:pt x="17998" y="0"/>
                </a:cubicBezTo>
                <a:lnTo>
                  <a:pt x="3599" y="0"/>
                </a:lnTo>
                <a:close/>
              </a:path>
            </a:pathLst>
          </a:custGeom>
          <a:ln w="12700">
            <a:miter lim="400000"/>
          </a:ln>
          <a:effectLst>
            <a:outerShdw blurRad="76200" dist="38100" dir="7800000" rotWithShape="0">
              <a:srgbClr val="000000">
                <a:alpha val="40000"/>
              </a:srgbClr>
            </a:outerShdw>
          </a:effectLst>
        </p:spPr>
      </p:pic>
      <p:pic>
        <p:nvPicPr>
          <p:cNvPr id="163" name="Picture 8" descr="Picture 8"/>
          <p:cNvPicPr>
            <a:picLocks noChangeAspect="1"/>
          </p:cNvPicPr>
          <p:nvPr/>
        </p:nvPicPr>
        <p:blipFill>
          <a:blip r:embed="rId4"/>
          <a:srcRect l="31867" r="26306" b="4"/>
          <a:stretch>
            <a:fillRect/>
          </a:stretch>
        </p:blipFill>
        <p:spPr>
          <a:xfrm>
            <a:off x="4570293" y="3352803"/>
            <a:ext cx="3200401" cy="2811463"/>
          </a:xfrm>
          <a:custGeom>
            <a:avLst/>
            <a:gdLst/>
            <a:ahLst/>
            <a:cxnLst>
              <a:cxn ang="0">
                <a:pos x="wd2" y="hd2"/>
              </a:cxn>
              <a:cxn ang="5400000">
                <a:pos x="wd2" y="hd2"/>
              </a:cxn>
              <a:cxn ang="10800000">
                <a:pos x="wd2" y="hd2"/>
              </a:cxn>
              <a:cxn ang="16200000">
                <a:pos x="wd2" y="hd2"/>
              </a:cxn>
            </a:cxnLst>
            <a:rect l="0" t="0" r="r" b="b"/>
            <a:pathLst>
              <a:path w="21600" h="21600" extrusionOk="0">
                <a:moveTo>
                  <a:pt x="3163" y="0"/>
                </a:moveTo>
                <a:cubicBezTo>
                  <a:pt x="1417" y="0"/>
                  <a:pt x="0" y="1613"/>
                  <a:pt x="0" y="3601"/>
                </a:cubicBezTo>
                <a:lnTo>
                  <a:pt x="0" y="18002"/>
                </a:lnTo>
                <a:cubicBezTo>
                  <a:pt x="0" y="19990"/>
                  <a:pt x="1417" y="21600"/>
                  <a:pt x="3163" y="21600"/>
                </a:cubicBezTo>
                <a:lnTo>
                  <a:pt x="18437" y="21600"/>
                </a:lnTo>
                <a:cubicBezTo>
                  <a:pt x="20183" y="21600"/>
                  <a:pt x="21600" y="19990"/>
                  <a:pt x="21600" y="18002"/>
                </a:cubicBezTo>
                <a:lnTo>
                  <a:pt x="21600" y="3601"/>
                </a:lnTo>
                <a:cubicBezTo>
                  <a:pt x="21600" y="1613"/>
                  <a:pt x="20183" y="0"/>
                  <a:pt x="18437" y="0"/>
                </a:cubicBezTo>
                <a:lnTo>
                  <a:pt x="3163" y="0"/>
                </a:lnTo>
                <a:close/>
              </a:path>
            </a:pathLst>
          </a:custGeom>
          <a:ln w="12700">
            <a:miter lim="400000"/>
          </a:ln>
          <a:effectLst>
            <a:outerShdw blurRad="76200" dist="38100" dir="7800000" rotWithShape="0">
              <a:srgbClr val="000000">
                <a:alpha val="40000"/>
              </a:srgbClr>
            </a:outerShdw>
          </a:effectLst>
        </p:spPr>
      </p:pic>
      <p:sp>
        <p:nvSpPr>
          <p:cNvPr id="164" name="TextBox 1"/>
          <p:cNvSpPr txBox="1"/>
          <p:nvPr/>
        </p:nvSpPr>
        <p:spPr>
          <a:xfrm>
            <a:off x="4616132" y="533400"/>
            <a:ext cx="3108962" cy="777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500">
                <a:latin typeface="Papyrus"/>
                <a:ea typeface="Papyrus"/>
                <a:cs typeface="Papyrus"/>
                <a:sym typeface="Papyrus"/>
              </a:defRPr>
            </a:lvl1pPr>
          </a:lstStyle>
          <a:p>
            <a:r>
              <a:t>Luke 24: 13-35</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61"/>
                                        </p:tgtEl>
                                        <p:attrNameLst>
                                          <p:attrName>style.visibility</p:attrName>
                                        </p:attrNameLst>
                                      </p:cBhvr>
                                      <p:to>
                                        <p:strVal val="visible"/>
                                      </p:to>
                                    </p:set>
                                    <p:animEffect transition="in" filter="fade">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63"/>
                                        </p:tgtEl>
                                        <p:attrNameLst>
                                          <p:attrName>style.visibility</p:attrName>
                                        </p:attrNameLst>
                                      </p:cBhvr>
                                      <p:to>
                                        <p:strVal val="visible"/>
                                      </p:to>
                                    </p:set>
                                    <p:animEffect transition="in" filter="fade">
                                      <p:cBhvr>
                                        <p:cTn id="17" dur="5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162"/>
                                        </p:tgtEl>
                                        <p:attrNameLst>
                                          <p:attrName>style.visibility</p:attrName>
                                        </p:attrNameLst>
                                      </p:cBhvr>
                                      <p:to>
                                        <p:strVal val="visible"/>
                                      </p:to>
                                    </p:set>
                                    <p:animEffect transition="in" filter="fade">
                                      <p:cBhvr>
                                        <p:cTn id="2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2" animBg="1" advAuto="0"/>
      <p:bldP spid="162" grpId="4" animBg="1" advAuto="0"/>
      <p:bldP spid="163" grpId="3" animBg="1" advAuto="0"/>
      <p:bldP spid="164" grpId="1" animBg="1" advAuto="0"/>
    </p:bldLst>
  </p:timing>
</p:sld>
</file>

<file path=ppt/theme/theme1.xml><?xml version="1.0" encoding="utf-8"?>
<a:theme xmlns:a="http://schemas.openxmlformats.org/drawingml/2006/main" name="Frame">
  <a:themeElements>
    <a:clrScheme name="Frame">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3.xml><?xml version="1.0" encoding="utf-8"?>
<a:theme xmlns:a="http://schemas.openxmlformats.org/drawingml/2006/main" name="Frame">
  <a:themeElements>
    <a:clrScheme name="Frame">
      <a:dk1>
        <a:srgbClr val="000000"/>
      </a:dk1>
      <a:lt1>
        <a:srgbClr val="FFFFFF"/>
      </a:lt1>
      <a:dk2>
        <a:srgbClr val="A7A7A7"/>
      </a:dk2>
      <a:lt2>
        <a:srgbClr val="535353"/>
      </a:lt2>
      <a:accent1>
        <a:srgbClr val="F0A22E"/>
      </a:accent1>
      <a:accent2>
        <a:srgbClr val="A5644E"/>
      </a:accent2>
      <a:accent3>
        <a:srgbClr val="B58B80"/>
      </a:accent3>
      <a:accent4>
        <a:srgbClr val="C3986D"/>
      </a:accent4>
      <a:accent5>
        <a:srgbClr val="A19574"/>
      </a:accent5>
      <a:accent6>
        <a:srgbClr val="C17529"/>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3195</Words>
  <Application>Microsoft Office PowerPoint</Application>
  <PresentationFormat>Panorámica</PresentationFormat>
  <Paragraphs>206</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15</vt:i4>
      </vt:variant>
    </vt:vector>
  </HeadingPairs>
  <TitlesOfParts>
    <vt:vector size="25" baseType="lpstr">
      <vt:lpstr>Arial</vt:lpstr>
      <vt:lpstr>Calibri</vt:lpstr>
      <vt:lpstr>Corbel</vt:lpstr>
      <vt:lpstr>Helvetica</vt:lpstr>
      <vt:lpstr>Papyrus</vt:lpstr>
      <vt:lpstr>Times New Roman</vt:lpstr>
      <vt:lpstr>Wingdings</vt:lpstr>
      <vt:lpstr>Wingdings 2</vt:lpstr>
      <vt:lpstr>Frame</vt:lpstr>
      <vt:lpstr>1_Frame</vt:lpstr>
      <vt:lpstr>Which Salesian Cooperators for Today’s World?</vt:lpstr>
      <vt:lpstr>Which Salesian Cooperators for Today’s World?</vt:lpstr>
      <vt:lpstr>Which Salesian Cooperator for the World of Don Bosco?</vt:lpstr>
      <vt:lpstr>Which Salesian Cooperators for Today’s World?</vt:lpstr>
      <vt:lpstr>Joyful Ones!</vt:lpstr>
      <vt:lpstr>RED FLAGS!</vt:lpstr>
      <vt:lpstr>Which Salesian Cooperators for Today’s World?</vt:lpstr>
      <vt:lpstr>LET US PRAY </vt:lpstr>
      <vt:lpstr>Presentación de PowerPoint</vt:lpstr>
      <vt:lpstr>Presentación de PowerPoint</vt:lpstr>
      <vt:lpstr>Presentación de PowerPoint</vt:lpstr>
      <vt:lpstr>Presentación de PowerPoint</vt:lpstr>
      <vt:lpstr>Presentación de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Salesian Cooperators for Today’s World?</dc:title>
  <cp:lastModifiedBy>Calderón Vargas Martín</cp:lastModifiedBy>
  <cp:revision>2</cp:revision>
  <dcterms:modified xsi:type="dcterms:W3CDTF">2022-08-19T00:56:45Z</dcterms:modified>
</cp:coreProperties>
</file>